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9" r:id="rId4"/>
    <p:sldId id="260" r:id="rId5"/>
    <p:sldId id="261" r:id="rId6"/>
    <p:sldId id="262" r:id="rId7"/>
    <p:sldId id="263" r:id="rId8"/>
    <p:sldId id="264"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69" d="100"/>
          <a:sy n="69" d="100"/>
        </p:scale>
        <p:origin x="-142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0C4E5-BA7E-409B-8ED8-4C4BBF8E09B6}" type="datetimeFigureOut">
              <a:rPr lang="tr-TR" smtClean="0"/>
              <a:t>12.07.2012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8955B6-CB8D-4907-9591-0304D5F0E446}" type="slidenum">
              <a:rPr lang="tr-TR" smtClean="0"/>
              <a:t>‹#›</a:t>
            </a:fld>
            <a:endParaRPr lang="tr-TR"/>
          </a:p>
        </p:txBody>
      </p:sp>
    </p:spTree>
    <p:extLst>
      <p:ext uri="{BB962C8B-B14F-4D97-AF65-F5344CB8AC3E}">
        <p14:creationId xmlns:p14="http://schemas.microsoft.com/office/powerpoint/2010/main" val="988106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12.07.2012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12.07.2012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b="1" dirty="0"/>
              <a:t>T.C.</a:t>
            </a:r>
            <a:br>
              <a:rPr lang="tr-TR" b="1" dirty="0"/>
            </a:br>
            <a:r>
              <a:rPr lang="tr-TR" b="1" dirty="0"/>
              <a:t>GÜNEY EGE KALKINMA AJANSI</a:t>
            </a:r>
            <a:endParaRPr lang="tr-TR" dirty="0"/>
          </a:p>
        </p:txBody>
      </p:sp>
      <p:sp>
        <p:nvSpPr>
          <p:cNvPr id="3" name="Alt Başlık 2"/>
          <p:cNvSpPr>
            <a:spLocks noGrp="1"/>
          </p:cNvSpPr>
          <p:nvPr>
            <p:ph type="subTitle" idx="1"/>
          </p:nvPr>
        </p:nvSpPr>
        <p:spPr/>
        <p:txBody>
          <a:bodyPr/>
          <a:lstStyle/>
          <a:p>
            <a:r>
              <a:rPr lang="tr-TR" b="1" dirty="0" smtClean="0"/>
              <a:t>BAŞVURU DOSYASI </a:t>
            </a:r>
            <a:r>
              <a:rPr lang="tr-TR" b="1" dirty="0" smtClean="0"/>
              <a:t>HAZIRLAMA</a:t>
            </a:r>
          </a:p>
          <a:p>
            <a:r>
              <a:rPr lang="tr-TR" b="1" smtClean="0"/>
              <a:t>BİLGİ NOTU</a:t>
            </a:r>
            <a:endParaRPr lang="tr-TR" b="1" dirty="0" smtClean="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619" y="146703"/>
            <a:ext cx="5304762" cy="2133333"/>
          </a:xfrm>
          <a:prstGeom prst="rect">
            <a:avLst/>
          </a:prstGeom>
        </p:spPr>
      </p:pic>
    </p:spTree>
    <p:extLst>
      <p:ext uri="{BB962C8B-B14F-4D97-AF65-F5344CB8AC3E}">
        <p14:creationId xmlns:p14="http://schemas.microsoft.com/office/powerpoint/2010/main" val="963841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24744"/>
            <a:ext cx="8229600" cy="4525963"/>
          </a:xfrm>
        </p:spPr>
        <p:txBody>
          <a:bodyPr>
            <a:normAutofit fontScale="70000" lnSpcReduction="20000"/>
          </a:bodyPr>
          <a:lstStyle/>
          <a:p>
            <a:pPr marL="0" indent="0" algn="thaiDist">
              <a:lnSpc>
                <a:spcPct val="200000"/>
              </a:lnSpc>
              <a:buNone/>
            </a:pPr>
            <a:r>
              <a:rPr lang="tr-TR" b="1" i="1" dirty="0" smtClean="0"/>
              <a:t>	Mali </a:t>
            </a:r>
            <a:r>
              <a:rPr lang="tr-TR" b="1" i="1" dirty="0"/>
              <a:t>Destek Programları kapsamında Ajansımıza sunulacak proje teklifleri ile ilgili dosyaları hatasız ve belirlenen formata uygun olarak hazırlamak ve Başvuru Sahiplerinin çalışmalarını kolaylaştırmak için gerekli bilgiler bu çalışmada sunulmuştur. Başvuru Sahipleri proje teklifi dosyasının hazırlanması aşamasında belirlenen kurallara azami dikkat göstermelidirler.</a:t>
            </a:r>
          </a:p>
          <a:p>
            <a:endParaRPr lang="tr-TR" dirty="0"/>
          </a:p>
        </p:txBody>
      </p:sp>
    </p:spTree>
    <p:extLst>
      <p:ext uri="{BB962C8B-B14F-4D97-AF65-F5344CB8AC3E}">
        <p14:creationId xmlns:p14="http://schemas.microsoft.com/office/powerpoint/2010/main" val="331553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84" y="5631736"/>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049042" y="4653137"/>
            <a:ext cx="4572000" cy="1204705"/>
          </a:xfrm>
          <a:prstGeom prst="rect">
            <a:avLst/>
          </a:prstGeom>
        </p:spPr>
        <p:txBody>
          <a:bodyPr lIns="95775" tIns="47887" rIns="95775" bIns="47887">
            <a:spAutoFit/>
          </a:bodyPr>
          <a:lstStyle/>
          <a:p>
            <a:pPr algn="ctr"/>
            <a:r>
              <a:rPr lang="tr-TR" b="1" i="1" dirty="0"/>
              <a:t>Başvuru formu ve doldurulması zorunlu diğer belgeler çevrimiçi (online) olarak sistem üzerinden doldurularak elektronik ortamda Ajansa gönderilir</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6" y="620688"/>
            <a:ext cx="9010112" cy="4032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1691681" y="3370283"/>
            <a:ext cx="1584176"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Tree>
    <p:extLst>
      <p:ext uri="{BB962C8B-B14F-4D97-AF65-F5344CB8AC3E}">
        <p14:creationId xmlns:p14="http://schemas.microsoft.com/office/powerpoint/2010/main" val="3769812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31899" y="1479589"/>
            <a:ext cx="2020050" cy="3974694"/>
          </a:xfrm>
          <a:prstGeom prst="rect">
            <a:avLst/>
          </a:prstGeom>
        </p:spPr>
        <p:txBody>
          <a:bodyPr wrap="square" lIns="95775" tIns="47887" rIns="95775" bIns="47887">
            <a:spAutoFit/>
          </a:bodyPr>
          <a:lstStyle/>
          <a:p>
            <a:pPr algn="ctr"/>
            <a:r>
              <a:rPr lang="tr-TR" b="1" i="1" dirty="0"/>
              <a:t>Elektronik ortamda Ajansa gönderilen başvuru belgelerinin sistem üzerinden bilgisayar ortamına indirilerek çıktıları alınır. (</a:t>
            </a:r>
            <a:r>
              <a:rPr lang="tr-TR" i="1" dirty="0"/>
              <a:t>Çıktının üzerinde sistem tarafından </a:t>
            </a:r>
            <a:r>
              <a:rPr lang="tr-TR" b="1" i="1" dirty="0">
                <a:solidFill>
                  <a:srgbClr val="FF0000"/>
                </a:solidFill>
              </a:rPr>
              <a:t>barkod </a:t>
            </a:r>
            <a:r>
              <a:rPr lang="tr-TR" i="1" dirty="0"/>
              <a:t>verildiğine dikkat ediniz.</a:t>
            </a:r>
            <a:r>
              <a:rPr lang="tr-TR" b="1" i="1" dirty="0"/>
              <a:t>)</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5515" y="440668"/>
            <a:ext cx="6647998" cy="435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7629571" y="4077072"/>
            <a:ext cx="914846" cy="8640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5775" tIns="47887" rIns="95775" bIns="47887" spcCol="0" rtlCol="0" anchor="ctr"/>
          <a:lstStyle/>
          <a:p>
            <a:pPr algn="ctr"/>
            <a:endParaRPr lang="tr-TR"/>
          </a:p>
        </p:txBody>
      </p:sp>
    </p:spTree>
    <p:extLst>
      <p:ext uri="{BB962C8B-B14F-4D97-AF65-F5344CB8AC3E}">
        <p14:creationId xmlns:p14="http://schemas.microsoft.com/office/powerpoint/2010/main" val="1429126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7505" y="1097594"/>
            <a:ext cx="1739270" cy="2585323"/>
          </a:xfrm>
          <a:prstGeom prst="rect">
            <a:avLst/>
          </a:prstGeom>
        </p:spPr>
        <p:txBody>
          <a:bodyPr wrap="square">
            <a:spAutoFit/>
          </a:bodyPr>
          <a:lstStyle/>
          <a:p>
            <a:r>
              <a:rPr lang="tr-TR" i="1" dirty="0"/>
              <a:t>Başvuru belgelerinin matbu şekilde Ajansa ulaştırılması için başvuru dosyasının hazırlanması gerekmektedir</a:t>
            </a:r>
          </a:p>
        </p:txBody>
      </p:sp>
      <p:sp>
        <p:nvSpPr>
          <p:cNvPr id="4" name="Rectangle 3"/>
          <p:cNvSpPr/>
          <p:nvPr/>
        </p:nvSpPr>
        <p:spPr>
          <a:xfrm>
            <a:off x="6898412" y="2636912"/>
            <a:ext cx="1820718" cy="2585323"/>
          </a:xfrm>
          <a:prstGeom prst="rect">
            <a:avLst/>
          </a:prstGeom>
        </p:spPr>
        <p:txBody>
          <a:bodyPr wrap="square">
            <a:spAutoFit/>
          </a:bodyPr>
          <a:lstStyle/>
          <a:p>
            <a:r>
              <a:rPr lang="tr-TR" b="1" i="1" dirty="0"/>
              <a:t>Başvuru Dosyasını hazırlamak için öncelikle </a:t>
            </a:r>
            <a:r>
              <a:rPr lang="tr-TR" b="1" i="1" dirty="0" smtClean="0"/>
              <a:t>3 adet </a:t>
            </a:r>
            <a:r>
              <a:rPr lang="tr-TR" b="1" i="1" dirty="0"/>
              <a:t>klasör, poşet dosya, ambalaj kağıdı, koli bandı ve makas tedarik edilir.</a:t>
            </a:r>
          </a:p>
        </p:txBody>
      </p:sp>
      <p:pic>
        <p:nvPicPr>
          <p:cNvPr id="2050" name="Picture 2" descr="C:\Users\abenli\Desktop\F\DSCN18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3319" y="1628800"/>
            <a:ext cx="4342719" cy="325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27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930709" y="3536094"/>
            <a:ext cx="3283034" cy="2308324"/>
          </a:xfrm>
          <a:prstGeom prst="rect">
            <a:avLst/>
          </a:prstGeom>
        </p:spPr>
        <p:txBody>
          <a:bodyPr wrap="square">
            <a:spAutoFit/>
          </a:bodyPr>
          <a:lstStyle/>
          <a:p>
            <a:pPr algn="ctr"/>
            <a:r>
              <a:rPr lang="tr-TR" b="1" i="1" dirty="0"/>
              <a:t>Sistem üzerinden Online (çevrimiçi) ortamda doldurulmuş ve çıktısı alınmış olan Başvuru Formu, Bütçe, Mantıksal Çerçeve, </a:t>
            </a:r>
            <a:r>
              <a:rPr lang="tr-TR" b="1" i="1" dirty="0" smtClean="0"/>
              <a:t>Özgeçmiş, </a:t>
            </a:r>
            <a:r>
              <a:rPr lang="tr-TR" b="1" i="1" dirty="0" smtClean="0">
                <a:solidFill>
                  <a:srgbClr val="00B050"/>
                </a:solidFill>
              </a:rPr>
              <a:t>İş Planı </a:t>
            </a:r>
            <a:r>
              <a:rPr lang="tr-TR" b="1" i="1" dirty="0"/>
              <a:t>ile istenilen diğer belgeler arkalı önlü olmak üzere şeffaf dosyalara yerleştirilir.</a:t>
            </a:r>
          </a:p>
        </p:txBody>
      </p:sp>
      <p:pic>
        <p:nvPicPr>
          <p:cNvPr id="6" name="Resim 5" descr="Z:\00     DOĞRUDAN FAALİYET DESTEĞİ\bilgi notu fotolar\DSCN050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0739" y="791303"/>
            <a:ext cx="2664296" cy="2332799"/>
          </a:xfrm>
          <a:prstGeom prst="roundRect">
            <a:avLst>
              <a:gd name="adj" fmla="val 8594"/>
            </a:avLst>
          </a:prstGeom>
          <a:solidFill>
            <a:srgbClr val="FFFFFF">
              <a:shade val="85000"/>
            </a:srgbClr>
          </a:solidFill>
          <a:ln>
            <a:noFill/>
          </a:ln>
          <a:effectLst/>
        </p:spPr>
      </p:pic>
      <p:pic>
        <p:nvPicPr>
          <p:cNvPr id="7" name="Resim 4" descr="Z:\00     DOĞRUDAN FAALİYET DESTEĞİ\bilgi notu fotolar\DSCN0504.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747838"/>
            <a:ext cx="2230928" cy="2376264"/>
          </a:xfrm>
          <a:prstGeom prst="roundRect">
            <a:avLst>
              <a:gd name="adj" fmla="val 8594"/>
            </a:avLst>
          </a:prstGeom>
          <a:solidFill>
            <a:srgbClr val="FFFFFF">
              <a:shade val="85000"/>
            </a:srgbClr>
          </a:solidFill>
          <a:ln>
            <a:noFill/>
          </a:ln>
          <a:effectLst/>
        </p:spPr>
      </p:pic>
      <p:pic>
        <p:nvPicPr>
          <p:cNvPr id="8" name="Resim 3" descr="Z:\00     DOĞRUDAN FAALİYET DESTEĞİ\bilgi notu fotolar\DSCN050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30709" y="759903"/>
            <a:ext cx="2962336" cy="235213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2602670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49741" y="3757073"/>
            <a:ext cx="2788240" cy="1477328"/>
          </a:xfrm>
          <a:prstGeom prst="rect">
            <a:avLst/>
          </a:prstGeom>
        </p:spPr>
        <p:txBody>
          <a:bodyPr wrap="square">
            <a:spAutoFit/>
          </a:bodyPr>
          <a:lstStyle/>
          <a:p>
            <a:r>
              <a:rPr lang="tr-TR" b="1" i="1" dirty="0"/>
              <a:t>Başvuru Formu, ekleri ve Destekleyici belgeler dosya ayracı ile ayrılarak, bölümlerin üzerine etiketle isimleri yazılır.</a:t>
            </a:r>
          </a:p>
        </p:txBody>
      </p:sp>
      <p:sp>
        <p:nvSpPr>
          <p:cNvPr id="4" name="Rectangle 3"/>
          <p:cNvSpPr/>
          <p:nvPr/>
        </p:nvSpPr>
        <p:spPr>
          <a:xfrm>
            <a:off x="5553999" y="3757073"/>
            <a:ext cx="2592288" cy="1477328"/>
          </a:xfrm>
          <a:prstGeom prst="rect">
            <a:avLst/>
          </a:prstGeom>
        </p:spPr>
        <p:txBody>
          <a:bodyPr wrap="square">
            <a:spAutoFit/>
          </a:bodyPr>
          <a:lstStyle/>
          <a:p>
            <a:r>
              <a:rPr lang="tr-TR" b="1" i="1" dirty="0"/>
              <a:t>Başvuru Formu, ekleri ve Destekleyici belgeler 1 asıl ve 2 kopya olmak üzere 3 ayrı klasöre yerleştirilir. </a:t>
            </a:r>
          </a:p>
        </p:txBody>
      </p:sp>
      <p:pic>
        <p:nvPicPr>
          <p:cNvPr id="7" name="Resim 6" descr="Z:\00     DOĞRUDAN FAALİYET DESTEĞİ\bilgi notu fotolar\DSCN051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808" y="934113"/>
            <a:ext cx="2606106" cy="2367723"/>
          </a:xfrm>
          <a:prstGeom prst="roundRect">
            <a:avLst>
              <a:gd name="adj" fmla="val 8594"/>
            </a:avLst>
          </a:prstGeom>
          <a:solidFill>
            <a:srgbClr val="FFFFFF">
              <a:shade val="85000"/>
            </a:srgbClr>
          </a:solidFill>
          <a:ln>
            <a:noFill/>
          </a:ln>
          <a:effectLst/>
        </p:spPr>
      </p:pic>
      <p:pic>
        <p:nvPicPr>
          <p:cNvPr id="8" name="Resim 12" descr="Z:\00     DOĞRUDAN FAALİYET DESTEĞİ\bilgi notu fotolar\DSCN051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3218" y="938661"/>
            <a:ext cx="2813851" cy="2416497"/>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234965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dinc\Desktop\TDB\Kalkınma Kurulu Rapor Özetleri\a4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660455"/>
            <a:ext cx="9144000" cy="12226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300341" y="3645025"/>
            <a:ext cx="4572000" cy="1754326"/>
          </a:xfrm>
          <a:prstGeom prst="rect">
            <a:avLst/>
          </a:prstGeom>
        </p:spPr>
        <p:txBody>
          <a:bodyPr>
            <a:spAutoFit/>
          </a:bodyPr>
          <a:lstStyle/>
          <a:p>
            <a:pPr algn="ctr"/>
            <a:r>
              <a:rPr lang="tr-TR" b="1" i="1" dirty="0"/>
              <a:t>Hazırlanan klasörler önceden temin edilen ambalaj kağıdına sarılır. Sistem üzerinden bilgisayar ortamına indirilen Başvuru Dosyası kapağının </a:t>
            </a:r>
            <a:r>
              <a:rPr lang="tr-TR" b="1" i="1" dirty="0">
                <a:solidFill>
                  <a:srgbClr val="FF0000"/>
                </a:solidFill>
              </a:rPr>
              <a:t>barkod</a:t>
            </a:r>
            <a:r>
              <a:rPr lang="tr-TR" b="1" i="1" dirty="0"/>
              <a:t> bulunan yüzü üst tarafa bakacak şekilde bir şeffaf dosya içerisinde ambalaj kâğıdının üzerine yapıştırılır.</a:t>
            </a:r>
          </a:p>
        </p:txBody>
      </p:sp>
      <p:pic>
        <p:nvPicPr>
          <p:cNvPr id="2" name="Picture 2" descr="C:\Users\abenli\Desktop\F\DSCN18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404663"/>
            <a:ext cx="4032449" cy="3024337"/>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3779912" y="2738799"/>
            <a:ext cx="648072"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442693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423</TotalTime>
  <Words>189</Words>
  <Application>Microsoft Office PowerPoint</Application>
  <PresentationFormat>Ekran Gösterisi (4:3)</PresentationFormat>
  <Paragraphs>12</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Ofis Teması</vt:lpstr>
      <vt:lpstr>T.C. GÜNEY EGE KALKINMA AJANSI</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 GÜNEY EGE KALKINMA AJANSI</dc:title>
  <dc:creator>Songül BAŞAR</dc:creator>
  <cp:lastModifiedBy>Abdulkerim Benli</cp:lastModifiedBy>
  <cp:revision>12</cp:revision>
  <dcterms:created xsi:type="dcterms:W3CDTF">2012-05-22T08:34:26Z</dcterms:created>
  <dcterms:modified xsi:type="dcterms:W3CDTF">2012-07-12T08:11:58Z</dcterms:modified>
</cp:coreProperties>
</file>