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88" r:id="rId3"/>
    <p:sldId id="285" r:id="rId4"/>
    <p:sldId id="286" r:id="rId5"/>
    <p:sldId id="278" r:id="rId6"/>
    <p:sldId id="283" r:id="rId7"/>
    <p:sldId id="284" r:id="rId8"/>
    <p:sldId id="280" r:id="rId9"/>
    <p:sldId id="281" r:id="rId10"/>
    <p:sldId id="279" r:id="rId11"/>
    <p:sldId id="257" r:id="rId12"/>
    <p:sldId id="289" r:id="rId13"/>
    <p:sldId id="290" r:id="rId14"/>
    <p:sldId id="277" r:id="rId15"/>
    <p:sldId id="276" r:id="rId16"/>
    <p:sldId id="282" r:id="rId1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Açık Stil 3 - Vurgu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6" autoAdjust="0"/>
    <p:restoredTop sz="87838" autoAdjust="0"/>
  </p:normalViewPr>
  <p:slideViewPr>
    <p:cSldViewPr snapToGrid="0">
      <p:cViewPr>
        <p:scale>
          <a:sx n="150" d="100"/>
          <a:sy n="150" d="100"/>
        </p:scale>
        <p:origin x="-4142" y="-2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97BAC-A59A-4F55-A0B8-A061A7BCD921}" type="datetimeFigureOut">
              <a:rPr lang="tr-TR" smtClean="0"/>
              <a:t>5.03.2026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CB198-026D-4890-8082-F009101D12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4693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4441-E23B-2881-C63E-AEA7D39E3214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7270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B198-026D-4890-8082-F009101D128B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55825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B198-026D-4890-8082-F009101D128B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791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B198-026D-4890-8082-F009101D128B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4332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B198-026D-4890-8082-F009101D128B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711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B198-026D-4890-8082-F009101D128B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9038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B198-026D-4890-8082-F009101D128B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1145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D680BF8-3D05-978B-7F37-E826C59CA577}" type="slidenum">
              <a:rPr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5424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D680BF8-3D05-978B-7F37-E826C59CA577}" type="slidenum">
              <a:r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6357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B198-026D-4890-8082-F009101D128B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5485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B198-026D-4890-8082-F009101D128B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0568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B198-026D-4890-8082-F009101D128B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2914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B198-026D-4890-8082-F009101D128B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038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B198-026D-4890-8082-F009101D128B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9059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B198-026D-4890-8082-F009101D128B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3441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958C52-712E-47E3-9CAD-E39ACE1CF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1F80AED-CD44-49E0-8DED-16AEF87323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0E49D1A-BA26-4746-A9C5-DFF010B55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4BCB-42B3-4FD9-AE06-4427F263BB88}" type="datetimeFigureOut">
              <a:rPr lang="tr-TR" smtClean="0"/>
              <a:t>5.03.2026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9F09093-D67A-4658-A202-72C584697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E11764A-ACD2-4E98-A4EC-660367403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6D28-BC04-4C10-9CAD-B0A0B9E5F4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6495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1627989-3982-44B3-84EC-7AD851777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05B20FB-ED56-40E0-A460-5CF8103B4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713D1B4-CBBE-4E2D-8C5B-04B3A437B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4BCB-42B3-4FD9-AE06-4427F263BB88}" type="datetimeFigureOut">
              <a:rPr lang="tr-TR" smtClean="0"/>
              <a:t>5.03.2026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3DA98B5-2E2E-435F-8D5F-F421C026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7E05ACB-208B-4AA4-B592-12E589F4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6D28-BC04-4C10-9CAD-B0A0B9E5F4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4923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81CA0849-D9CA-4588-B913-3590BB5EBB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50F684D-0F2E-4672-87E2-FC9B9AEE80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5D003BE-B2C7-4052-A135-C535B156A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4BCB-42B3-4FD9-AE06-4427F263BB88}" type="datetimeFigureOut">
              <a:rPr lang="tr-TR" smtClean="0"/>
              <a:t>5.03.2026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BACB02D-670C-4EC0-A785-03608E8C4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D7AF549-174F-4A9A-87F8-5FD50F302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6D28-BC04-4C10-9CAD-B0A0B9E5F4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8436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Başlık Slaydı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tr-TR"/>
              <a:t>Asıl alt başlık stilini düzenlemek için tıklayın</a:t>
            </a:r>
            <a:endParaRPr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CBB4BCB-42B3-4FD9-AE06-4427F263BB88}" type="datetimeFigureOut">
              <a:rPr lang="tr-TR"/>
              <a:t>5.03.2026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6FF6D28-BC04-4C10-9CAD-B0A0B9E5F49F}" type="slidenum">
              <a:rPr lang="tr-TR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9686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Başlık ve İçeri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CBB4BCB-42B3-4FD9-AE06-4427F263BB88}" type="datetimeFigureOut">
              <a:rPr lang="tr-TR"/>
              <a:t>5.03.2026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6FF6D28-BC04-4C10-9CAD-B0A0B9E5F49F}" type="slidenum">
              <a:rPr lang="tr-TR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2059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Bölüm Üst Bilgisi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CBB4BCB-42B3-4FD9-AE06-4427F263BB88}" type="datetimeFigureOut">
              <a:rPr lang="tr-TR"/>
              <a:t>5.03.2026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6FF6D28-BC04-4C10-9CAD-B0A0B9E5F49F}" type="slidenum">
              <a:rPr lang="tr-TR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0927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İki İçeri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CBB4BCB-42B3-4FD9-AE06-4427F263BB88}" type="datetimeFigureOut">
              <a:rPr lang="tr-TR"/>
              <a:t>5.03.2026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6FF6D28-BC04-4C10-9CAD-B0A0B9E5F49F}" type="slidenum">
              <a:rPr lang="tr-TR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6477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Karşılaştırm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CBB4BCB-42B3-4FD9-AE06-4427F263BB88}" type="datetimeFigureOut">
              <a:rPr lang="tr-TR"/>
              <a:t>5.03.2026</a:t>
            </a:fld>
            <a:endParaRPr lang="tr-TR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6FF6D28-BC04-4C10-9CAD-B0A0B9E5F49F}" type="slidenum">
              <a:rPr lang="tr-TR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6692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Yalnızca Başlı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CBB4BCB-42B3-4FD9-AE06-4427F263BB88}" type="datetimeFigureOut">
              <a:rPr lang="tr-TR"/>
              <a:t>5.03.2026</a:t>
            </a:fld>
            <a:endParaRPr lang="tr-TR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6FF6D28-BC04-4C10-9CAD-B0A0B9E5F49F}" type="slidenum">
              <a:rPr lang="tr-TR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3160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oş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CBB4BCB-42B3-4FD9-AE06-4427F263BB88}" type="datetimeFigureOut">
              <a:rPr lang="tr-TR"/>
              <a:t>5.03.2026</a:t>
            </a:fld>
            <a:endParaRPr lang="tr-TR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6FF6D28-BC04-4C10-9CAD-B0A0B9E5F49F}" type="slidenum">
              <a:rPr lang="tr-TR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50948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Başlıklı İçeri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CBB4BCB-42B3-4FD9-AE06-4427F263BB88}" type="datetimeFigureOut">
              <a:rPr lang="tr-TR"/>
              <a:t>5.03.2026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6FF6D28-BC04-4C10-9CAD-B0A0B9E5F49F}" type="slidenum">
              <a:rPr lang="tr-TR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8621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803B239-5766-4A9A-9085-FD1241084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096292C-CA73-482D-9CBC-0A44A174B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08970AF-E2BC-4974-916E-AE83F613F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4BCB-42B3-4FD9-AE06-4427F263BB88}" type="datetimeFigureOut">
              <a:rPr lang="tr-TR" smtClean="0"/>
              <a:t>5.03.2026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DF36975-B57E-4C72-BE63-CCB55365D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DB53CFB-862E-4124-B226-39AF87BD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6D28-BC04-4C10-9CAD-B0A0B9E5F49F}" type="slidenum">
              <a:rPr lang="tr-TR" smtClean="0"/>
              <a:t>‹#›</a:t>
            </a:fld>
            <a:endParaRPr lang="tr-TR"/>
          </a:p>
        </p:txBody>
      </p:sp>
      <p:pic>
        <p:nvPicPr>
          <p:cNvPr id="7" name="İçerik Yer Tutucusu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0" y="6379"/>
            <a:ext cx="12180660" cy="685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808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Başlıklı Resi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CBB4BCB-42B3-4FD9-AE06-4427F263BB88}" type="datetimeFigureOut">
              <a:rPr lang="tr-TR"/>
              <a:t>5.03.2026</a:t>
            </a:fld>
            <a:endParaRPr lang="tr-TR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6FF6D28-BC04-4C10-9CAD-B0A0B9E5F49F}" type="slidenum">
              <a:rPr lang="tr-TR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5255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Başlık ve Dikey Meti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CBB4BCB-42B3-4FD9-AE06-4427F263BB88}" type="datetimeFigureOut">
              <a:rPr lang="tr-TR"/>
              <a:t>5.03.2026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6FF6D28-BC04-4C10-9CAD-B0A0B9E5F49F}" type="slidenum">
              <a:rPr lang="tr-TR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49903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Dikey Başlık ve Meti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CBB4BCB-42B3-4FD9-AE06-4427F263BB88}" type="datetimeFigureOut">
              <a:rPr lang="tr-TR"/>
              <a:t>5.03.2026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6FF6D28-BC04-4C10-9CAD-B0A0B9E5F49F}" type="slidenum">
              <a:rPr lang="tr-TR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36857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C84EFA8-61C6-4A4C-BB39-6F2BA7B9F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0DE2B18-6B69-4439-8B5D-AB63FC837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6772B26-0615-4F50-ACD6-D4D4B5F73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4BCB-42B3-4FD9-AE06-4427F263BB88}" type="datetimeFigureOut">
              <a:rPr lang="tr-TR" smtClean="0"/>
              <a:t>5.03.2026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58690BD-A531-4A0F-85F1-38F276607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9A1F5EC-3AD2-42CD-A472-81500523E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6D28-BC04-4C10-9CAD-B0A0B9E5F4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0785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59B0A07-856D-4BCD-8FDC-5F6C0214B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F26C811-D946-4816-B87B-F1CFD0D4B1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485C8FD-EF23-4723-A61A-9EFF3A1AC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787B58F-20AC-4C72-BD1D-55479B8D2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4BCB-42B3-4FD9-AE06-4427F263BB88}" type="datetimeFigureOut">
              <a:rPr lang="tr-TR" smtClean="0"/>
              <a:t>5.03.2026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148A9EE-830D-4920-A09F-2E0C82C3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82B4311B-C5C4-4582-9853-18166CEFA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6D28-BC04-4C10-9CAD-B0A0B9E5F4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3052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5B4B2CE-D2CE-4916-ADF7-99E909916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64FC766-307A-4D81-98B6-D779428EE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2CEDBAEC-A779-4893-976A-7A8FB6F5D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9089600D-A16B-406F-A5E3-CC866634F4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9EAE8528-81E5-4B2D-B69B-FDF439136B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3852922A-338C-410D-9254-C0AE16F67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4BCB-42B3-4FD9-AE06-4427F263BB88}" type="datetimeFigureOut">
              <a:rPr lang="tr-TR" smtClean="0"/>
              <a:t>5.03.2026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D54BCD01-FE5B-4720-A2FE-3F74B6C94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AC744145-2DE2-44BB-A5FA-B9B04E762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6D28-BC04-4C10-9CAD-B0A0B9E5F4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4949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BC22C61-08EA-4007-8FFB-0C200520F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D632BE8B-4ECD-4AA1-A973-97ECDA07F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4BCB-42B3-4FD9-AE06-4427F263BB88}" type="datetimeFigureOut">
              <a:rPr lang="tr-TR" smtClean="0"/>
              <a:t>5.03.2026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560A620-8255-40C6-B887-2FBB964A2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4D24482-46F7-4AAB-A387-46989C1A8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6D28-BC04-4C10-9CAD-B0A0B9E5F4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35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61F1A504-6080-4C38-944F-DDE071D34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4BCB-42B3-4FD9-AE06-4427F263BB88}" type="datetimeFigureOut">
              <a:rPr lang="tr-TR" smtClean="0"/>
              <a:t>5.03.2026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E30A2F30-9434-42BD-A55E-C44204C9A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40E3527-BE38-4936-8A11-9E01F73CD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6D28-BC04-4C10-9CAD-B0A0B9E5F4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8404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032681D-E882-488E-A31E-C19EAE6A1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3E51E3A-1C95-4C90-B81C-5A1DA6B4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4FF8C2CF-4CCC-41A2-AF1F-D326A4BFD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91F017F-FF93-4B08-9448-DCA8FEB4C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4BCB-42B3-4FD9-AE06-4427F263BB88}" type="datetimeFigureOut">
              <a:rPr lang="tr-TR" smtClean="0"/>
              <a:t>5.03.2026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088BEC9B-1FDC-442E-8D96-04330C6BD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3534548-1F9D-4123-A764-49B26ACA9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6D28-BC04-4C10-9CAD-B0A0B9E5F4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6426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5A4035C-CAD3-44A8-997E-66A85F9AB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4A26A191-AA9A-40CE-8E17-C0003F1623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1A177A06-4662-41D8-9AD3-0839E7CC8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BF246E3B-1F61-48B1-B8E9-693EE4C09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4BCB-42B3-4FD9-AE06-4427F263BB88}" type="datetimeFigureOut">
              <a:rPr lang="tr-TR" smtClean="0"/>
              <a:t>5.03.2026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CC0948B-C42A-45A0-AF40-07313912B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1D2421B-2E06-4ABF-B016-DEC453231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F6D28-BC04-4C10-9CAD-B0A0B9E5F4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258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0CFA16D9-3EB5-4CA2-906E-9CE9B9E3D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CAECF57E-DDBB-4681-97E1-9BD65FDE8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BF48158-6EC9-4BEB-8DFE-43F560E38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B4BCB-42B3-4FD9-AE06-4427F263BB88}" type="datetimeFigureOut">
              <a:rPr lang="tr-TR" smtClean="0"/>
              <a:t>5.03.2026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8817768-F587-4508-BB93-7728DA8E7B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6D81A40-797B-4DFE-8EA4-4F1F0CD57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F6D28-BC04-4C10-9CAD-B0A0B9E5F49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4092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tr-TR"/>
              <a:t>Asıl başlık stilini düzenlemek için tıklayın</a:t>
            </a:r>
            <a:endParaRPr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tr-TR"/>
              <a:t>Asıl metin stillerini düzenlemek için tıklayın</a:t>
            </a:r>
            <a:endParaRPr/>
          </a:p>
          <a:p>
            <a:pPr lvl="1">
              <a:defRPr/>
            </a:pPr>
            <a:r>
              <a:rPr lang="tr-TR"/>
              <a:t>İkinci düzey</a:t>
            </a:r>
            <a:endParaRPr/>
          </a:p>
          <a:p>
            <a:pPr lvl="2">
              <a:defRPr/>
            </a:pPr>
            <a:r>
              <a:rPr lang="tr-TR"/>
              <a:t>Üçüncü düzey</a:t>
            </a:r>
            <a:endParaRPr/>
          </a:p>
          <a:p>
            <a:pPr lvl="3">
              <a:defRPr/>
            </a:pPr>
            <a:r>
              <a:rPr lang="tr-TR"/>
              <a:t>Dördüncü düzey</a:t>
            </a:r>
            <a:endParaRPr/>
          </a:p>
          <a:p>
            <a:pPr lvl="4">
              <a:defRPr/>
            </a:pPr>
            <a:r>
              <a:rPr lang="tr-TR"/>
              <a:t>Beşinci düzey</a:t>
            </a:r>
            <a:endParaRPr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CBB4BCB-42B3-4FD9-AE06-4427F263BB88}" type="datetimeFigureOut">
              <a:rPr lang="tr-TR"/>
              <a:t>5.03.2026</a:t>
            </a:fld>
            <a:endParaRPr lang="tr-TR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6FF6D28-BC04-4C10-9CAD-B0A0B9E5F49F}" type="slidenum">
              <a:rPr lang="tr-TR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1119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microsoft.com/office/2007/relationships/hdphoto" Target="../media/hdphoto4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image" Target="../media/image3.png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notesSlide" Target="../notesSlides/notesSlide2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8" Type="http://schemas.openxmlformats.org/officeDocument/2006/relationships/tags" Target="../tags/tag8.xml"/><Relationship Id="rId3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49.xml"/><Relationship Id="rId18" Type="http://schemas.openxmlformats.org/officeDocument/2006/relationships/tags" Target="../tags/tag54.xml"/><Relationship Id="rId26" Type="http://schemas.openxmlformats.org/officeDocument/2006/relationships/tags" Target="../tags/tag62.xml"/><Relationship Id="rId39" Type="http://schemas.openxmlformats.org/officeDocument/2006/relationships/image" Target="../media/image5.png"/><Relationship Id="rId21" Type="http://schemas.openxmlformats.org/officeDocument/2006/relationships/tags" Target="../tags/tag57.xml"/><Relationship Id="rId34" Type="http://schemas.openxmlformats.org/officeDocument/2006/relationships/tags" Target="../tags/tag70.xml"/><Relationship Id="rId7" Type="http://schemas.openxmlformats.org/officeDocument/2006/relationships/tags" Target="../tags/tag43.xml"/><Relationship Id="rId12" Type="http://schemas.openxmlformats.org/officeDocument/2006/relationships/tags" Target="../tags/tag48.xml"/><Relationship Id="rId17" Type="http://schemas.openxmlformats.org/officeDocument/2006/relationships/tags" Target="../tags/tag53.xml"/><Relationship Id="rId25" Type="http://schemas.openxmlformats.org/officeDocument/2006/relationships/tags" Target="../tags/tag61.xml"/><Relationship Id="rId33" Type="http://schemas.openxmlformats.org/officeDocument/2006/relationships/tags" Target="../tags/tag69.xml"/><Relationship Id="rId38" Type="http://schemas.openxmlformats.org/officeDocument/2006/relationships/notesSlide" Target="../notesSlides/notesSlide4.xml"/><Relationship Id="rId2" Type="http://schemas.openxmlformats.org/officeDocument/2006/relationships/tags" Target="../tags/tag38.xml"/><Relationship Id="rId16" Type="http://schemas.openxmlformats.org/officeDocument/2006/relationships/tags" Target="../tags/tag52.xml"/><Relationship Id="rId20" Type="http://schemas.openxmlformats.org/officeDocument/2006/relationships/tags" Target="../tags/tag56.xml"/><Relationship Id="rId29" Type="http://schemas.openxmlformats.org/officeDocument/2006/relationships/tags" Target="../tags/tag65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24" Type="http://schemas.openxmlformats.org/officeDocument/2006/relationships/tags" Target="../tags/tag60.xml"/><Relationship Id="rId32" Type="http://schemas.openxmlformats.org/officeDocument/2006/relationships/tags" Target="../tags/tag68.xml"/><Relationship Id="rId37" Type="http://schemas.openxmlformats.org/officeDocument/2006/relationships/slideLayout" Target="../slideLayouts/slideLayout2.xml"/><Relationship Id="rId5" Type="http://schemas.openxmlformats.org/officeDocument/2006/relationships/tags" Target="../tags/tag41.xml"/><Relationship Id="rId15" Type="http://schemas.openxmlformats.org/officeDocument/2006/relationships/tags" Target="../tags/tag51.xml"/><Relationship Id="rId23" Type="http://schemas.openxmlformats.org/officeDocument/2006/relationships/tags" Target="../tags/tag59.xml"/><Relationship Id="rId28" Type="http://schemas.openxmlformats.org/officeDocument/2006/relationships/tags" Target="../tags/tag64.xml"/><Relationship Id="rId36" Type="http://schemas.openxmlformats.org/officeDocument/2006/relationships/tags" Target="../tags/tag72.xml"/><Relationship Id="rId10" Type="http://schemas.openxmlformats.org/officeDocument/2006/relationships/tags" Target="../tags/tag46.xml"/><Relationship Id="rId19" Type="http://schemas.openxmlformats.org/officeDocument/2006/relationships/tags" Target="../tags/tag55.xml"/><Relationship Id="rId31" Type="http://schemas.openxmlformats.org/officeDocument/2006/relationships/tags" Target="../tags/tag67.xml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tags" Target="../tags/tag50.xml"/><Relationship Id="rId22" Type="http://schemas.openxmlformats.org/officeDocument/2006/relationships/tags" Target="../tags/tag58.xml"/><Relationship Id="rId27" Type="http://schemas.openxmlformats.org/officeDocument/2006/relationships/tags" Target="../tags/tag63.xml"/><Relationship Id="rId30" Type="http://schemas.openxmlformats.org/officeDocument/2006/relationships/tags" Target="../tags/tag66.xml"/><Relationship Id="rId35" Type="http://schemas.openxmlformats.org/officeDocument/2006/relationships/tags" Target="../tags/tag71.xml"/><Relationship Id="rId8" Type="http://schemas.openxmlformats.org/officeDocument/2006/relationships/tags" Target="../tags/tag44.xml"/><Relationship Id="rId3" Type="http://schemas.openxmlformats.org/officeDocument/2006/relationships/tags" Target="../tags/tag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85.xml"/><Relationship Id="rId18" Type="http://schemas.openxmlformats.org/officeDocument/2006/relationships/tags" Target="../tags/tag90.xml"/><Relationship Id="rId26" Type="http://schemas.openxmlformats.org/officeDocument/2006/relationships/tags" Target="../tags/tag98.xml"/><Relationship Id="rId39" Type="http://schemas.openxmlformats.org/officeDocument/2006/relationships/image" Target="../media/image7.png"/><Relationship Id="rId21" Type="http://schemas.openxmlformats.org/officeDocument/2006/relationships/tags" Target="../tags/tag93.xml"/><Relationship Id="rId34" Type="http://schemas.openxmlformats.org/officeDocument/2006/relationships/tags" Target="../tags/tag106.xml"/><Relationship Id="rId7" Type="http://schemas.openxmlformats.org/officeDocument/2006/relationships/tags" Target="../tags/tag79.xml"/><Relationship Id="rId12" Type="http://schemas.openxmlformats.org/officeDocument/2006/relationships/tags" Target="../tags/tag84.xml"/><Relationship Id="rId17" Type="http://schemas.openxmlformats.org/officeDocument/2006/relationships/tags" Target="../tags/tag89.xml"/><Relationship Id="rId25" Type="http://schemas.openxmlformats.org/officeDocument/2006/relationships/tags" Target="../tags/tag97.xml"/><Relationship Id="rId33" Type="http://schemas.openxmlformats.org/officeDocument/2006/relationships/tags" Target="../tags/tag105.xml"/><Relationship Id="rId38" Type="http://schemas.openxmlformats.org/officeDocument/2006/relationships/notesSlide" Target="../notesSlides/notesSlide6.xml"/><Relationship Id="rId2" Type="http://schemas.openxmlformats.org/officeDocument/2006/relationships/tags" Target="../tags/tag74.xml"/><Relationship Id="rId16" Type="http://schemas.openxmlformats.org/officeDocument/2006/relationships/tags" Target="../tags/tag88.xml"/><Relationship Id="rId20" Type="http://schemas.openxmlformats.org/officeDocument/2006/relationships/tags" Target="../tags/tag92.xml"/><Relationship Id="rId29" Type="http://schemas.openxmlformats.org/officeDocument/2006/relationships/tags" Target="../tags/tag101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tags" Target="../tags/tag83.xml"/><Relationship Id="rId24" Type="http://schemas.openxmlformats.org/officeDocument/2006/relationships/tags" Target="../tags/tag96.xml"/><Relationship Id="rId32" Type="http://schemas.openxmlformats.org/officeDocument/2006/relationships/tags" Target="../tags/tag104.xml"/><Relationship Id="rId37" Type="http://schemas.openxmlformats.org/officeDocument/2006/relationships/slideLayout" Target="../slideLayouts/slideLayout2.xml"/><Relationship Id="rId5" Type="http://schemas.openxmlformats.org/officeDocument/2006/relationships/tags" Target="../tags/tag77.xml"/><Relationship Id="rId15" Type="http://schemas.openxmlformats.org/officeDocument/2006/relationships/tags" Target="../tags/tag87.xml"/><Relationship Id="rId23" Type="http://schemas.openxmlformats.org/officeDocument/2006/relationships/tags" Target="../tags/tag95.xml"/><Relationship Id="rId28" Type="http://schemas.openxmlformats.org/officeDocument/2006/relationships/tags" Target="../tags/tag100.xml"/><Relationship Id="rId36" Type="http://schemas.openxmlformats.org/officeDocument/2006/relationships/tags" Target="../tags/tag108.xml"/><Relationship Id="rId10" Type="http://schemas.openxmlformats.org/officeDocument/2006/relationships/tags" Target="../tags/tag82.xml"/><Relationship Id="rId19" Type="http://schemas.openxmlformats.org/officeDocument/2006/relationships/tags" Target="../tags/tag91.xml"/><Relationship Id="rId31" Type="http://schemas.openxmlformats.org/officeDocument/2006/relationships/tags" Target="../tags/tag103.xml"/><Relationship Id="rId4" Type="http://schemas.openxmlformats.org/officeDocument/2006/relationships/tags" Target="../tags/tag76.xml"/><Relationship Id="rId9" Type="http://schemas.openxmlformats.org/officeDocument/2006/relationships/tags" Target="../tags/tag81.xml"/><Relationship Id="rId14" Type="http://schemas.openxmlformats.org/officeDocument/2006/relationships/tags" Target="../tags/tag86.xml"/><Relationship Id="rId22" Type="http://schemas.openxmlformats.org/officeDocument/2006/relationships/tags" Target="../tags/tag94.xml"/><Relationship Id="rId27" Type="http://schemas.openxmlformats.org/officeDocument/2006/relationships/tags" Target="../tags/tag99.xml"/><Relationship Id="rId30" Type="http://schemas.openxmlformats.org/officeDocument/2006/relationships/tags" Target="../tags/tag102.xml"/><Relationship Id="rId35" Type="http://schemas.openxmlformats.org/officeDocument/2006/relationships/tags" Target="../tags/tag107.xml"/><Relationship Id="rId8" Type="http://schemas.openxmlformats.org/officeDocument/2006/relationships/tags" Target="../tags/tag80.xml"/><Relationship Id="rId3" Type="http://schemas.openxmlformats.org/officeDocument/2006/relationships/tags" Target="../tags/tag7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Başlık 1"/>
          <p:cNvSpPr txBox="1"/>
          <p:nvPr/>
        </p:nvSpPr>
        <p:spPr bwMode="auto">
          <a:xfrm>
            <a:off x="231667" y="2116064"/>
            <a:ext cx="11218984" cy="30642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Cond"/>
                <a:cs typeface="Helvetica"/>
              </a:rPr>
              <a:t>Yerel </a:t>
            </a:r>
            <a:r>
              <a:rPr kumimoji="0" lang="tr-TR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Cond"/>
                <a:cs typeface="Helvetica"/>
              </a:rPr>
              <a:t>Kalkınma Hamlesi Teşvik </a:t>
            </a:r>
            <a:r>
              <a:rPr kumimoji="0" lang="tr-TR" sz="4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 Cond"/>
                <a:cs typeface="Helvetica"/>
              </a:rPr>
              <a:t>Programı</a:t>
            </a: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tr-TR" sz="4000" kern="0" noProof="0" dirty="0" smtClean="0">
                <a:solidFill>
                  <a:prstClr val="white"/>
                </a:solidFill>
                <a:latin typeface="Arial Nova Cond"/>
                <a:cs typeface="Helvetica"/>
              </a:rPr>
              <a:t>Tanıtım Sunumu</a:t>
            </a:r>
            <a:endParaRPr kumimoji="0" lang="tr-TR" sz="40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Cond"/>
              <a:cs typeface="Helvetica"/>
            </a:endParaRP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tr-TR" sz="2400" kern="0" dirty="0" smtClean="0">
                <a:solidFill>
                  <a:prstClr val="white"/>
                </a:solidFill>
                <a:latin typeface="Arial Nova Cond"/>
                <a:cs typeface="Helvetica"/>
              </a:rPr>
              <a:t>(Aydın, Denizli, Muğla)</a:t>
            </a:r>
            <a:endParaRPr kumimoji="0" lang="tr-TR" sz="5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Cond"/>
              <a:cs typeface="Helvetica"/>
            </a:endParaRPr>
          </a:p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5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Cond"/>
              <a:cs typeface="Helvetica"/>
            </a:endParaRPr>
          </a:p>
        </p:txBody>
      </p:sp>
      <p:sp>
        <p:nvSpPr>
          <p:cNvPr id="9" name="Başlık 1"/>
          <p:cNvSpPr txBox="1"/>
          <p:nvPr/>
        </p:nvSpPr>
        <p:spPr bwMode="auto">
          <a:xfrm>
            <a:off x="708391" y="4188439"/>
            <a:ext cx="4698609" cy="9918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Cond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70059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3226960" y="362263"/>
            <a:ext cx="68607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800" b="1" dirty="0" smtClean="0">
                <a:solidFill>
                  <a:srgbClr val="BEECFE"/>
                </a:solidFill>
                <a:latin typeface="DM Sans Bold"/>
              </a:rPr>
              <a:t>DESTEKLENECEK YATIRIM KONULARI</a:t>
            </a:r>
            <a:endParaRPr lang="tr-TR" sz="2800" b="1" dirty="0">
              <a:solidFill>
                <a:srgbClr val="BEECFE"/>
              </a:solidFill>
              <a:latin typeface="DM Sans Bold"/>
            </a:endParaRPr>
          </a:p>
        </p:txBody>
      </p:sp>
      <p:sp>
        <p:nvSpPr>
          <p:cNvPr id="22" name="Dikdörtgen 21"/>
          <p:cNvSpPr/>
          <p:nvPr/>
        </p:nvSpPr>
        <p:spPr>
          <a:xfrm>
            <a:off x="1383264" y="3413393"/>
            <a:ext cx="999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>
                <a:ln>
                  <a:solidFill>
                    <a:srgbClr val="0054C5"/>
                  </a:solidFill>
                </a:ln>
                <a:solidFill>
                  <a:srgbClr val="92D050"/>
                </a:solidFill>
                <a:latin typeface="Poppins Bold" panose="00000800000000000000" pitchFamily="2" charset="-94"/>
                <a:cs typeface="Poppins Bold" panose="00000800000000000000" pitchFamily="2" charset="-94"/>
              </a:rPr>
              <a:t>AYDIN</a:t>
            </a:r>
            <a:endParaRPr lang="tr-TR" dirty="0">
              <a:ln>
                <a:solidFill>
                  <a:srgbClr val="0054C5"/>
                </a:solidFill>
              </a:ln>
              <a:solidFill>
                <a:srgbClr val="92D050"/>
              </a:solidFill>
              <a:latin typeface="Poppins ExtraLight" panose="00000300000000000000" pitchFamily="2" charset="-94"/>
              <a:cs typeface="Poppins ExtraLight" panose="00000300000000000000" pitchFamily="2" charset="-94"/>
            </a:endParaRPr>
          </a:p>
        </p:txBody>
      </p:sp>
      <p:grpSp>
        <p:nvGrpSpPr>
          <p:cNvPr id="23" name="Group 33"/>
          <p:cNvGrpSpPr/>
          <p:nvPr/>
        </p:nvGrpSpPr>
        <p:grpSpPr>
          <a:xfrm>
            <a:off x="641869" y="3241799"/>
            <a:ext cx="697328" cy="711160"/>
            <a:chOff x="0" y="0"/>
            <a:chExt cx="812800" cy="812800"/>
          </a:xfrm>
        </p:grpSpPr>
        <p:sp>
          <p:nvSpPr>
            <p:cNvPr id="2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2D050"/>
            </a:solidFill>
            <a:ln cap="sq">
              <a:noFill/>
              <a:prstDash val="solid"/>
              <a:miter/>
            </a:ln>
          </p:spPr>
        </p:sp>
        <p:sp>
          <p:nvSpPr>
            <p:cNvPr id="25" name="TextBox 3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sz="1400"/>
            </a:p>
          </p:txBody>
        </p:sp>
      </p:grpSp>
      <p:grpSp>
        <p:nvGrpSpPr>
          <p:cNvPr id="4" name="Grup 3"/>
          <p:cNvGrpSpPr/>
          <p:nvPr/>
        </p:nvGrpSpPr>
        <p:grpSpPr>
          <a:xfrm>
            <a:off x="2473036" y="1943101"/>
            <a:ext cx="9528464" cy="3532908"/>
            <a:chOff x="3365918" y="841777"/>
            <a:chExt cx="8509037" cy="3016024"/>
          </a:xfrm>
        </p:grpSpPr>
        <p:sp>
          <p:nvSpPr>
            <p:cNvPr id="33" name="Yuvarlatılmış Dikdörtgen 32"/>
            <p:cNvSpPr/>
            <p:nvPr/>
          </p:nvSpPr>
          <p:spPr>
            <a:xfrm>
              <a:off x="3368553" y="841777"/>
              <a:ext cx="8506402" cy="3016024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Poppins" panose="00000500000000000000" pitchFamily="2" charset="-94"/>
                <a:cs typeface="Poppins" panose="00000500000000000000" pitchFamily="2" charset="-94"/>
              </a:endParaRPr>
            </a:p>
          </p:txBody>
        </p:sp>
        <p:sp>
          <p:nvSpPr>
            <p:cNvPr id="30" name="Dikdörtgen 29"/>
            <p:cNvSpPr/>
            <p:nvPr/>
          </p:nvSpPr>
          <p:spPr>
            <a:xfrm>
              <a:off x="3852657" y="1050051"/>
              <a:ext cx="8022298" cy="26011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tr-TR" sz="1600" b="1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1.</a:t>
              </a:r>
              <a:r>
                <a:rPr lang="tr-TR" sz="16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 Akıllı 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Tarım Teknolojileri, Makineleri, Ekipmanları ve Aksamları </a:t>
              </a:r>
              <a:r>
                <a:rPr lang="tr-TR" sz="16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Üretimi(hassas </a:t>
              </a:r>
              <a:r>
                <a:rPr lang="tr-TR" sz="1600" dirty="0" err="1">
                  <a:latin typeface="Poppins" panose="00000500000000000000" pitchFamily="2" charset="-94"/>
                  <a:cs typeface="Poppins" panose="00000500000000000000" pitchFamily="2" charset="-94"/>
                </a:rPr>
                <a:t>dozajlama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 sistemlerine sahip makineler, hasat </a:t>
              </a:r>
              <a:r>
                <a:rPr lang="tr-TR" sz="16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makineleri, robotlar 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vb.)</a:t>
              </a:r>
            </a:p>
            <a:p>
              <a:pPr lvl="0"/>
              <a:r>
                <a:rPr lang="tr-TR" sz="1600" b="1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2.</a:t>
              </a:r>
              <a:r>
                <a:rPr lang="tr-TR" sz="16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 Alternatif 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Turizm Yatırımları (termal konaklama tesisi, </a:t>
              </a:r>
              <a:r>
                <a:rPr lang="tr-TR" sz="16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sağlık kompleksi, </a:t>
              </a:r>
              <a:r>
                <a:rPr lang="tr-TR" sz="1600" dirty="0" err="1" smtClean="0">
                  <a:latin typeface="Poppins" panose="00000500000000000000" pitchFamily="2" charset="-94"/>
                  <a:cs typeface="Poppins" panose="00000500000000000000" pitchFamily="2" charset="-94"/>
                </a:rPr>
                <a:t>ekoturizm</a:t>
              </a:r>
              <a:r>
                <a:rPr lang="tr-TR" sz="16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 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merkezi, macera parkı, </a:t>
              </a:r>
              <a:r>
                <a:rPr lang="tr-TR" sz="1600" dirty="0" err="1">
                  <a:latin typeface="Poppins" panose="00000500000000000000" pitchFamily="2" charset="-94"/>
                  <a:cs typeface="Poppins" panose="00000500000000000000" pitchFamily="2" charset="-94"/>
                </a:rPr>
                <a:t>apiterapi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 vb.)</a:t>
              </a:r>
            </a:p>
            <a:p>
              <a:pPr lvl="0"/>
              <a:r>
                <a:rPr lang="tr-TR" sz="1600" b="1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3.</a:t>
              </a:r>
              <a:r>
                <a:rPr lang="tr-TR" sz="16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 Tarımsal 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Ürünlerden Katma Değerli Ürün Üretimi (</a:t>
              </a:r>
              <a:r>
                <a:rPr lang="tr-TR" sz="16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sağlıklı atıştırmalıklar, gıda 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takviyeleri, kıvam artırıcılar, kozmetik ürünleri, incir konsantresi vb.)</a:t>
              </a:r>
            </a:p>
            <a:p>
              <a:pPr lvl="0"/>
              <a:r>
                <a:rPr lang="tr-TR" sz="1600" b="1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4.</a:t>
              </a:r>
              <a:r>
                <a:rPr lang="tr-TR" sz="16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 Yüksek 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Ekonomik Değere Sahip Endüstriyel Süt Ürünleri Üretimi (süt </a:t>
              </a:r>
              <a:r>
                <a:rPr lang="tr-TR" sz="16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asidi, kazein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, </a:t>
              </a:r>
              <a:r>
                <a:rPr lang="tr-TR" sz="16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süt protein </a:t>
              </a:r>
              <a:r>
                <a:rPr lang="tr-TR" sz="1600" dirty="0" err="1">
                  <a:latin typeface="Poppins" panose="00000500000000000000" pitchFamily="2" charset="-94"/>
                  <a:cs typeface="Poppins" panose="00000500000000000000" pitchFamily="2" charset="-94"/>
                </a:rPr>
                <a:t>izolatı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/süt protein konsantresi, </a:t>
              </a:r>
              <a:r>
                <a:rPr lang="tr-TR" sz="1600" dirty="0" err="1" smtClean="0">
                  <a:latin typeface="Poppins" panose="00000500000000000000" pitchFamily="2" charset="-94"/>
                  <a:cs typeface="Poppins" panose="00000500000000000000" pitchFamily="2" charset="-94"/>
                </a:rPr>
                <a:t>rennet</a:t>
              </a:r>
              <a:r>
                <a:rPr lang="tr-TR" sz="16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 kazein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, </a:t>
              </a:r>
              <a:r>
                <a:rPr lang="tr-TR" sz="16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peynir altı 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suyu </a:t>
              </a:r>
              <a:r>
                <a:rPr lang="tr-TR" sz="16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protein </a:t>
              </a:r>
              <a:r>
                <a:rPr lang="tr-TR" sz="1600" dirty="0" err="1" smtClean="0">
                  <a:latin typeface="Poppins" panose="00000500000000000000" pitchFamily="2" charset="-94"/>
                  <a:cs typeface="Poppins" panose="00000500000000000000" pitchFamily="2" charset="-94"/>
                </a:rPr>
                <a:t>izolatı</a:t>
              </a:r>
              <a:r>
                <a:rPr lang="tr-TR" sz="16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/konsantresi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, saf rafine laktoz vb</a:t>
              </a:r>
              <a:r>
                <a:rPr lang="tr-TR" sz="16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.)</a:t>
              </a:r>
              <a:endParaRPr lang="tr-TR" sz="1600" dirty="0">
                <a:latin typeface="Poppins" panose="00000500000000000000" pitchFamily="2" charset="-94"/>
                <a:cs typeface="Poppins" panose="00000500000000000000" pitchFamily="2" charset="-94"/>
              </a:endParaRPr>
            </a:p>
          </p:txBody>
        </p:sp>
        <p:sp>
          <p:nvSpPr>
            <p:cNvPr id="31" name="İkizkenar Üçgen 30"/>
            <p:cNvSpPr/>
            <p:nvPr/>
          </p:nvSpPr>
          <p:spPr>
            <a:xfrm rot="5400000">
              <a:off x="3290773" y="2021429"/>
              <a:ext cx="522572" cy="372281"/>
            </a:xfrm>
            <a:prstGeom prst="triangl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00">
                <a:latin typeface="Poppins" panose="00000500000000000000" pitchFamily="2" charset="-94"/>
                <a:cs typeface="Poppins" panose="00000500000000000000" pitchFamily="2" charset="-9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821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3226960" y="362263"/>
            <a:ext cx="68607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800" b="1" dirty="0" smtClean="0">
                <a:solidFill>
                  <a:srgbClr val="BEECFE"/>
                </a:solidFill>
                <a:latin typeface="DM Sans Bold"/>
              </a:rPr>
              <a:t>DESTEKLENECEK YATIRIM KONULARI</a:t>
            </a:r>
            <a:endParaRPr lang="tr-TR" sz="2800" b="1" dirty="0">
              <a:solidFill>
                <a:srgbClr val="BEECFE"/>
              </a:solidFill>
              <a:latin typeface="DM Sans Bold"/>
            </a:endParaRPr>
          </a:p>
        </p:txBody>
      </p:sp>
      <p:sp>
        <p:nvSpPr>
          <p:cNvPr id="34" name="Dikdörtgen 33"/>
          <p:cNvSpPr/>
          <p:nvPr/>
        </p:nvSpPr>
        <p:spPr>
          <a:xfrm>
            <a:off x="1245312" y="3453863"/>
            <a:ext cx="12277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>
                <a:ln>
                  <a:solidFill>
                    <a:srgbClr val="0054C5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Poppins Bold" panose="00000800000000000000" pitchFamily="2" charset="-94"/>
                <a:cs typeface="Poppins Bold" panose="00000800000000000000" pitchFamily="2" charset="-94"/>
              </a:rPr>
              <a:t>DENİZLİ</a:t>
            </a:r>
            <a:endParaRPr lang="tr-TR" dirty="0">
              <a:ln>
                <a:solidFill>
                  <a:srgbClr val="0054C5"/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latin typeface="Poppins ExtraLight" panose="00000300000000000000" pitchFamily="2" charset="-94"/>
              <a:cs typeface="Poppins ExtraLight" panose="00000300000000000000" pitchFamily="2" charset="-94"/>
            </a:endParaRPr>
          </a:p>
        </p:txBody>
      </p:sp>
      <p:sp>
        <p:nvSpPr>
          <p:cNvPr id="36" name="Freeform 34"/>
          <p:cNvSpPr/>
          <p:nvPr/>
        </p:nvSpPr>
        <p:spPr>
          <a:xfrm>
            <a:off x="475411" y="3307951"/>
            <a:ext cx="697328" cy="71116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2"/>
          </a:solidFill>
          <a:ln cap="sq">
            <a:noFill/>
            <a:prstDash val="solid"/>
            <a:miter/>
          </a:ln>
        </p:spPr>
      </p:sp>
      <p:grpSp>
        <p:nvGrpSpPr>
          <p:cNvPr id="5" name="Grup 4"/>
          <p:cNvGrpSpPr/>
          <p:nvPr/>
        </p:nvGrpSpPr>
        <p:grpSpPr>
          <a:xfrm>
            <a:off x="2473037" y="1548246"/>
            <a:ext cx="9528467" cy="4229100"/>
            <a:chOff x="3344698" y="3039544"/>
            <a:chExt cx="8506402" cy="1862030"/>
          </a:xfrm>
        </p:grpSpPr>
        <p:sp>
          <p:nvSpPr>
            <p:cNvPr id="43" name="Yuvarlatılmış Dikdörtgen 42"/>
            <p:cNvSpPr/>
            <p:nvPr/>
          </p:nvSpPr>
          <p:spPr>
            <a:xfrm>
              <a:off x="3344698" y="3039544"/>
              <a:ext cx="8506402" cy="186203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Poppins" panose="00000500000000000000" pitchFamily="2" charset="-94"/>
                <a:cs typeface="Poppins" panose="00000500000000000000" pitchFamily="2" charset="-94"/>
              </a:endParaRPr>
            </a:p>
          </p:txBody>
        </p:sp>
        <p:sp>
          <p:nvSpPr>
            <p:cNvPr id="44" name="Dikdörtgen 43"/>
            <p:cNvSpPr/>
            <p:nvPr/>
          </p:nvSpPr>
          <p:spPr>
            <a:xfrm>
              <a:off x="3716978" y="3144749"/>
              <a:ext cx="8022298" cy="15266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tr-TR" sz="1600" b="1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1.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 Doğa Temelli Turizm Yatırımları (termal sağlık kompleksi, </a:t>
              </a:r>
              <a:r>
                <a:rPr lang="tr-TR" sz="1600" dirty="0" err="1" smtClean="0">
                  <a:latin typeface="Poppins" panose="00000500000000000000" pitchFamily="2" charset="-94"/>
                  <a:cs typeface="Poppins" panose="00000500000000000000" pitchFamily="2" charset="-94"/>
                </a:rPr>
                <a:t>ekoturizm</a:t>
              </a:r>
              <a:r>
                <a:rPr lang="tr-TR" sz="16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 merkezi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, sporcu kamp ve performans merkezi vb</a:t>
              </a:r>
              <a:r>
                <a:rPr lang="tr-TR" sz="16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.</a:t>
              </a:r>
            </a:p>
            <a:p>
              <a:pPr lvl="0"/>
              <a:r>
                <a:rPr lang="tr-TR" sz="1600" b="1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2.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 Orta ve Yüksek Teknoloji Makine ve Otomasyon Sistemleri ile Yedek </a:t>
              </a:r>
              <a:r>
                <a:rPr lang="tr-TR" sz="16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Parça Üretimi 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(</a:t>
              </a:r>
              <a:r>
                <a:rPr lang="tr-TR" sz="1600" dirty="0" err="1">
                  <a:latin typeface="Poppins" panose="00000500000000000000" pitchFamily="2" charset="-94"/>
                  <a:cs typeface="Poppins" panose="00000500000000000000" pitchFamily="2" charset="-94"/>
                </a:rPr>
                <a:t>ramöz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, </a:t>
              </a:r>
              <a:r>
                <a:rPr lang="tr-TR" sz="1600" dirty="0" err="1">
                  <a:latin typeface="Poppins" panose="00000500000000000000" pitchFamily="2" charset="-94"/>
                  <a:cs typeface="Poppins" panose="00000500000000000000" pitchFamily="2" charset="-94"/>
                </a:rPr>
                <a:t>ht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 boyama, jet boyama, örme, otomatik kenar </a:t>
              </a:r>
              <a:r>
                <a:rPr lang="tr-TR" sz="16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profilleme, </a:t>
              </a:r>
              <a:r>
                <a:rPr lang="tr-TR" sz="1600" dirty="0" err="1" smtClean="0">
                  <a:latin typeface="Poppins" panose="00000500000000000000" pitchFamily="2" charset="-94"/>
                  <a:cs typeface="Poppins" panose="00000500000000000000" pitchFamily="2" charset="-94"/>
                </a:rPr>
                <a:t>cnc</a:t>
              </a:r>
              <a:r>
                <a:rPr lang="tr-TR" sz="16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 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kontrollü plaka kesim, yüzey parlatma, konveyör hatları, </a:t>
              </a:r>
              <a:r>
                <a:rPr lang="tr-TR" sz="16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blok vakumlama 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sistemleri, otomatik cilalama fırınları, kalibrasyon, </a:t>
              </a:r>
              <a:r>
                <a:rPr lang="tr-TR" sz="16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dayanım test 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ve ölçüm sistemleri vb</a:t>
              </a:r>
              <a:r>
                <a:rPr lang="tr-TR" sz="16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.)</a:t>
              </a:r>
            </a:p>
            <a:p>
              <a:pPr lvl="0"/>
              <a:r>
                <a:rPr lang="tr-TR" sz="1600" b="1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3.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 Yüksek Katma Değerli Teknik Tekstil Ürünleri ve Fonksiyonel Kumaş</a:t>
              </a:r>
            </a:p>
            <a:p>
              <a:pPr lvl="0"/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Üretimi (</a:t>
              </a:r>
              <a:r>
                <a:rPr lang="tr-TR" sz="1600" dirty="0" err="1">
                  <a:latin typeface="Poppins" panose="00000500000000000000" pitchFamily="2" charset="-94"/>
                  <a:cs typeface="Poppins" panose="00000500000000000000" pitchFamily="2" charset="-94"/>
                </a:rPr>
                <a:t>softshell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/</a:t>
              </a:r>
              <a:r>
                <a:rPr lang="tr-TR" sz="1600" dirty="0" err="1">
                  <a:latin typeface="Poppins" panose="00000500000000000000" pitchFamily="2" charset="-94"/>
                  <a:cs typeface="Poppins" panose="00000500000000000000" pitchFamily="2" charset="-94"/>
                </a:rPr>
                <a:t>hardshell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/floresan/</a:t>
              </a:r>
              <a:r>
                <a:rPr lang="tr-TR" sz="1600" dirty="0" err="1">
                  <a:latin typeface="Poppins" panose="00000500000000000000" pitchFamily="2" charset="-94"/>
                  <a:cs typeface="Poppins" panose="00000500000000000000" pitchFamily="2" charset="-94"/>
                </a:rPr>
                <a:t>membranlı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/alev geciktirici</a:t>
              </a:r>
            </a:p>
            <a:p>
              <a:pPr lvl="0"/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(FR)/</a:t>
              </a:r>
              <a:r>
                <a:rPr lang="tr-TR" sz="1600" dirty="0" err="1">
                  <a:latin typeface="Poppins" panose="00000500000000000000" pitchFamily="2" charset="-94"/>
                  <a:cs typeface="Poppins" panose="00000500000000000000" pitchFamily="2" charset="-94"/>
                </a:rPr>
                <a:t>antistatik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 (ESD)/kesilmeye dayanıklı/balistik ve termal kumaş </a:t>
              </a:r>
              <a:r>
                <a:rPr lang="tr-TR" sz="16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vb.)</a:t>
              </a:r>
            </a:p>
            <a:p>
              <a:pPr lvl="0"/>
              <a:r>
                <a:rPr lang="tr-TR" sz="1600" b="1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4.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 Yüksek Katma Değerli Tel ve Kablo Üretimi (yüksek gerilim/enerji</a:t>
              </a:r>
            </a:p>
            <a:p>
              <a:pPr lvl="0"/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iletim/yenilenebilir enerji/veri ve haberleşme/güneş ve rüzgâr</a:t>
              </a:r>
            </a:p>
            <a:p>
              <a:pPr lvl="0"/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enerjisi/orta ve alçak gerilim enerji/elektrikli araç şarj kabloları,</a:t>
              </a:r>
            </a:p>
            <a:p>
              <a:pPr lvl="0"/>
              <a:r>
                <a:rPr lang="tr-TR" sz="1600" dirty="0" err="1">
                  <a:latin typeface="Poppins" panose="00000500000000000000" pitchFamily="2" charset="-94"/>
                  <a:cs typeface="Poppins" panose="00000500000000000000" pitchFamily="2" charset="-94"/>
                </a:rPr>
                <a:t>marin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/</a:t>
              </a:r>
              <a:r>
                <a:rPr lang="tr-TR" sz="1600" dirty="0" err="1">
                  <a:latin typeface="Poppins" panose="00000500000000000000" pitchFamily="2" charset="-94"/>
                  <a:cs typeface="Poppins" panose="00000500000000000000" pitchFamily="2" charset="-94"/>
                </a:rPr>
                <a:t>halojensiz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 (LSZH)/endüstriyel özel amaçlı kablolar, geri</a:t>
              </a:r>
            </a:p>
            <a:p>
              <a:pPr lvl="0"/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dönüştürülmüş ham maddeden iletken teller vb.)</a:t>
              </a:r>
            </a:p>
          </p:txBody>
        </p:sp>
        <p:sp>
          <p:nvSpPr>
            <p:cNvPr id="45" name="İkizkenar Üçgen 44"/>
            <p:cNvSpPr/>
            <p:nvPr/>
          </p:nvSpPr>
          <p:spPr>
            <a:xfrm rot="5400000">
              <a:off x="3417834" y="3771579"/>
              <a:ext cx="286790" cy="37228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00">
                <a:latin typeface="Poppins" panose="00000500000000000000" pitchFamily="2" charset="-94"/>
                <a:cs typeface="Poppins" panose="00000500000000000000" pitchFamily="2" charset="-9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79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3226960" y="362263"/>
            <a:ext cx="68607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800" b="1" dirty="0" smtClean="0">
                <a:solidFill>
                  <a:srgbClr val="BEECFE"/>
                </a:solidFill>
                <a:latin typeface="DM Sans Bold"/>
              </a:rPr>
              <a:t>DESTEKLENECEK YATIRIM KONULARI</a:t>
            </a:r>
            <a:endParaRPr lang="tr-TR" sz="2800" b="1" dirty="0">
              <a:solidFill>
                <a:srgbClr val="BEECFE"/>
              </a:solidFill>
              <a:latin typeface="DM Sans Bold"/>
            </a:endParaRPr>
          </a:p>
        </p:txBody>
      </p:sp>
      <p:sp>
        <p:nvSpPr>
          <p:cNvPr id="38" name="Dikdörtgen 37"/>
          <p:cNvSpPr/>
          <p:nvPr/>
        </p:nvSpPr>
        <p:spPr>
          <a:xfrm>
            <a:off x="1226922" y="3084083"/>
            <a:ext cx="12277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>
                <a:ln>
                  <a:solidFill>
                    <a:srgbClr val="0054C5"/>
                  </a:solidFill>
                </a:ln>
                <a:solidFill>
                  <a:schemeClr val="bg1"/>
                </a:solidFill>
                <a:latin typeface="Poppins Bold" panose="00000800000000000000" pitchFamily="2" charset="-94"/>
                <a:cs typeface="Poppins Bold" panose="00000800000000000000" pitchFamily="2" charset="-94"/>
              </a:rPr>
              <a:t>MUĞLA</a:t>
            </a:r>
            <a:endParaRPr lang="tr-TR" dirty="0">
              <a:ln>
                <a:solidFill>
                  <a:srgbClr val="0054C5"/>
                </a:solidFill>
              </a:ln>
              <a:solidFill>
                <a:schemeClr val="bg1"/>
              </a:solidFill>
              <a:latin typeface="Poppins ExtraLight" panose="00000300000000000000" pitchFamily="2" charset="-94"/>
              <a:cs typeface="Poppins ExtraLight" panose="00000300000000000000" pitchFamily="2" charset="-94"/>
            </a:endParaRPr>
          </a:p>
        </p:txBody>
      </p:sp>
      <p:grpSp>
        <p:nvGrpSpPr>
          <p:cNvPr id="39" name="Group 33"/>
          <p:cNvGrpSpPr/>
          <p:nvPr/>
        </p:nvGrpSpPr>
        <p:grpSpPr>
          <a:xfrm>
            <a:off x="457021" y="2938171"/>
            <a:ext cx="697328" cy="711160"/>
            <a:chOff x="0" y="0"/>
            <a:chExt cx="812800" cy="812800"/>
          </a:xfrm>
        </p:grpSpPr>
        <p:sp>
          <p:nvSpPr>
            <p:cNvPr id="40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E9DD3">
                    <a:alpha val="59000"/>
                  </a:srgbClr>
                </a:gs>
                <a:gs pos="100000">
                  <a:srgbClr val="525EDE">
                    <a:alpha val="59000"/>
                  </a:srgbClr>
                </a:gs>
              </a:gsLst>
              <a:lin ang="0"/>
            </a:gradFill>
            <a:ln cap="sq">
              <a:noFill/>
              <a:prstDash val="solid"/>
              <a:miter/>
            </a:ln>
          </p:spPr>
        </p:sp>
        <p:sp>
          <p:nvSpPr>
            <p:cNvPr id="41" name="TextBox 3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 sz="1400"/>
            </a:p>
          </p:txBody>
        </p:sp>
      </p:grpSp>
      <p:grpSp>
        <p:nvGrpSpPr>
          <p:cNvPr id="46" name="Grup 45"/>
          <p:cNvGrpSpPr/>
          <p:nvPr/>
        </p:nvGrpSpPr>
        <p:grpSpPr>
          <a:xfrm>
            <a:off x="2327565" y="2421084"/>
            <a:ext cx="9528463" cy="1911926"/>
            <a:chOff x="3365919" y="1630361"/>
            <a:chExt cx="8506402" cy="1757368"/>
          </a:xfrm>
        </p:grpSpPr>
        <p:sp>
          <p:nvSpPr>
            <p:cNvPr id="47" name="Yuvarlatılmış Dikdörtgen 46"/>
            <p:cNvSpPr/>
            <p:nvPr/>
          </p:nvSpPr>
          <p:spPr>
            <a:xfrm>
              <a:off x="3365919" y="1630361"/>
              <a:ext cx="8506402" cy="175736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00" dirty="0">
                <a:latin typeface="Poppins" panose="00000500000000000000" pitchFamily="2" charset="-94"/>
                <a:cs typeface="Poppins" panose="00000500000000000000" pitchFamily="2" charset="-94"/>
              </a:endParaRPr>
            </a:p>
          </p:txBody>
        </p:sp>
        <p:sp>
          <p:nvSpPr>
            <p:cNvPr id="48" name="Dikdörtgen 47"/>
            <p:cNvSpPr/>
            <p:nvPr/>
          </p:nvSpPr>
          <p:spPr>
            <a:xfrm>
              <a:off x="3760733" y="1662102"/>
              <a:ext cx="8022298" cy="12333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tr-TR" sz="1600" b="1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1.</a:t>
              </a:r>
              <a:r>
                <a:rPr lang="tr-TR" sz="16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 Ekolojik 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Yaşam Temelli Yaşlı Bakım ve Sağlık </a:t>
              </a:r>
              <a:r>
                <a:rPr lang="tr-TR" sz="16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Merkezi</a:t>
              </a:r>
            </a:p>
            <a:p>
              <a:pPr lvl="0"/>
              <a:r>
                <a:rPr lang="tr-TR" sz="1600" b="1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2.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 Mermer Atıklarından Yüksek Katma Değerli Ürün Üretimi (kimyevi </a:t>
              </a:r>
              <a:r>
                <a:rPr lang="tr-TR" sz="16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ürünler, kozmetik 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ürünleri, yapı malzemeleri, yapı kimyasalları vb</a:t>
              </a:r>
              <a:r>
                <a:rPr lang="tr-TR" sz="16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.)</a:t>
              </a:r>
            </a:p>
            <a:p>
              <a:pPr lvl="0"/>
              <a:r>
                <a:rPr lang="tr-TR" sz="1600" b="1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3.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 Su Ürünleri ve Atıklarından Katma Değerli Ürünler Üretimi (</a:t>
              </a:r>
              <a:r>
                <a:rPr lang="tr-TR" sz="1600" dirty="0" err="1">
                  <a:latin typeface="Poppins" panose="00000500000000000000" pitchFamily="2" charset="-94"/>
                  <a:cs typeface="Poppins" panose="00000500000000000000" pitchFamily="2" charset="-94"/>
                </a:rPr>
                <a:t>kolajen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, </a:t>
              </a:r>
              <a:r>
                <a:rPr lang="tr-TR" sz="16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jelatin, </a:t>
              </a:r>
              <a:r>
                <a:rPr lang="tr-TR" sz="1600" dirty="0" err="1" smtClean="0">
                  <a:latin typeface="Poppins" panose="00000500000000000000" pitchFamily="2" charset="-94"/>
                  <a:cs typeface="Poppins" panose="00000500000000000000" pitchFamily="2" charset="-94"/>
                </a:rPr>
                <a:t>biyoaktif</a:t>
              </a:r>
              <a:r>
                <a:rPr lang="tr-TR" sz="16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 </a:t>
              </a:r>
              <a:r>
                <a:rPr lang="tr-TR" sz="1600" dirty="0" err="1">
                  <a:latin typeface="Poppins" panose="00000500000000000000" pitchFamily="2" charset="-94"/>
                  <a:cs typeface="Poppins" panose="00000500000000000000" pitchFamily="2" charset="-94"/>
                </a:rPr>
                <a:t>peptid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, enzim, protein </a:t>
              </a:r>
              <a:r>
                <a:rPr lang="tr-TR" sz="1600" dirty="0" err="1">
                  <a:latin typeface="Poppins" panose="00000500000000000000" pitchFamily="2" charset="-94"/>
                  <a:cs typeface="Poppins" panose="00000500000000000000" pitchFamily="2" charset="-94"/>
                </a:rPr>
                <a:t>hidrolizatı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, Omega-3 yağ </a:t>
              </a:r>
              <a:r>
                <a:rPr lang="tr-TR" sz="16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asitleri, </a:t>
              </a:r>
              <a:r>
                <a:rPr lang="tr-TR" sz="1600" dirty="0" err="1" smtClean="0">
                  <a:latin typeface="Poppins" panose="00000500000000000000" pitchFamily="2" charset="-94"/>
                  <a:cs typeface="Poppins" panose="00000500000000000000" pitchFamily="2" charset="-94"/>
                </a:rPr>
                <a:t>organomineral</a:t>
              </a:r>
              <a:r>
                <a:rPr lang="tr-TR" sz="16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 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gübre vb</a:t>
              </a:r>
              <a:r>
                <a:rPr lang="tr-TR" sz="16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.)</a:t>
              </a:r>
            </a:p>
            <a:p>
              <a:pPr lvl="0"/>
              <a:r>
                <a:rPr lang="tr-TR" sz="1600" b="1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4.</a:t>
              </a:r>
              <a:r>
                <a:rPr lang="tr-TR" sz="1600" dirty="0">
                  <a:latin typeface="Poppins" panose="00000500000000000000" pitchFamily="2" charset="-94"/>
                  <a:cs typeface="Poppins" panose="00000500000000000000" pitchFamily="2" charset="-94"/>
                </a:rPr>
                <a:t> Tekne/Yat veya Yan Sanayi ve İleri/Geri Bağlantılı Ürünlerin Üretimi</a:t>
              </a:r>
            </a:p>
          </p:txBody>
        </p:sp>
        <p:sp>
          <p:nvSpPr>
            <p:cNvPr id="49" name="İkizkenar Üçgen 48"/>
            <p:cNvSpPr/>
            <p:nvPr/>
          </p:nvSpPr>
          <p:spPr>
            <a:xfrm rot="5400000">
              <a:off x="3312405" y="2257147"/>
              <a:ext cx="522572" cy="372281"/>
            </a:xfrm>
            <a:prstGeom prst="triangl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00">
                <a:latin typeface="Poppins" panose="00000500000000000000" pitchFamily="2" charset="-94"/>
                <a:cs typeface="Poppins" panose="00000500000000000000" pitchFamily="2" charset="-9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99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5023861" y="327017"/>
            <a:ext cx="36952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800" b="1" dirty="0" smtClean="0">
                <a:solidFill>
                  <a:srgbClr val="BEECFE"/>
                </a:solidFill>
                <a:latin typeface="DM Sans Bold"/>
              </a:rPr>
              <a:t>TEŞVİK UNSURLARI</a:t>
            </a:r>
            <a:endParaRPr lang="tr-TR" sz="2800" b="1" dirty="0">
              <a:solidFill>
                <a:srgbClr val="BEECFE"/>
              </a:solidFill>
              <a:latin typeface="DM Sans Bold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88" y="2828433"/>
            <a:ext cx="1886600" cy="2083744"/>
          </a:xfrm>
          <a:prstGeom prst="rect">
            <a:avLst/>
          </a:prstGeom>
        </p:spPr>
      </p:pic>
      <p:graphicFrame>
        <p:nvGraphicFramePr>
          <p:cNvPr id="11" name="object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925528"/>
              </p:ext>
            </p:extLst>
          </p:nvPr>
        </p:nvGraphicFramePr>
        <p:xfrm>
          <a:off x="2634738" y="1026772"/>
          <a:ext cx="8186755" cy="55041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011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0764">
                  <a:extLst>
                    <a:ext uri="{9D8B030D-6E8A-4147-A177-3AD203B41FA5}">
                      <a16:colId xmlns:a16="http://schemas.microsoft.com/office/drawing/2014/main" val="3118017977"/>
                    </a:ext>
                  </a:extLst>
                </a:gridCol>
                <a:gridCol w="32747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1304"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r-TR" sz="20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Times New Roman"/>
                        </a:rPr>
                        <a:t>DESTEKLER</a:t>
                      </a:r>
                      <a:endParaRPr sz="20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Times New Roman"/>
                      </a:endParaRPr>
                    </a:p>
                  </a:txBody>
                  <a:tcPr marL="0" marR="0" marT="142240" marB="0"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r-TR" sz="2000" b="1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SÜRE | ORAN | ÜST LİMİTLER</a:t>
                      </a:r>
                      <a:endParaRPr sz="2000" b="1" dirty="0">
                        <a:solidFill>
                          <a:schemeClr val="bg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20320" marB="0"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660">
                <a:tc gridSpan="2"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KDV</a:t>
                      </a:r>
                      <a:r>
                        <a:rPr sz="1800" b="1" spc="-50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İstisnası</a:t>
                      </a:r>
                      <a:endParaRPr sz="1800" b="1" dirty="0">
                        <a:solidFill>
                          <a:schemeClr val="bg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27940" marB="0"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b="1" spc="-50" dirty="0">
                          <a:solidFill>
                            <a:schemeClr val="bg1"/>
                          </a:solidFill>
                          <a:latin typeface="Wingdings" panose="05000000000000000000" pitchFamily="2" charset="2"/>
                          <a:cs typeface="Wingdings"/>
                        </a:rPr>
                        <a:t></a:t>
                      </a:r>
                      <a:endParaRPr sz="1600" b="1" dirty="0">
                        <a:solidFill>
                          <a:schemeClr val="bg1"/>
                        </a:solidFill>
                        <a:latin typeface="Wingdings" panose="05000000000000000000" pitchFamily="2" charset="2"/>
                        <a:cs typeface="Wingdings"/>
                      </a:endParaRPr>
                    </a:p>
                  </a:txBody>
                  <a:tcPr marL="0" marR="0" marT="24765" marB="0"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869">
                <a:tc gridSpan="2"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Gümrük</a:t>
                      </a:r>
                      <a:r>
                        <a:rPr sz="1800" b="1" spc="-60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 </a:t>
                      </a:r>
                      <a:r>
                        <a:rPr sz="1800" b="1" spc="-20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Vergisi</a:t>
                      </a:r>
                      <a:r>
                        <a:rPr sz="1800" b="1" spc="-65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Muafiyeti</a:t>
                      </a:r>
                      <a:endParaRPr sz="1800" b="1" dirty="0">
                        <a:solidFill>
                          <a:schemeClr val="bg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11430" marB="0"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b="1" spc="-50" dirty="0">
                          <a:solidFill>
                            <a:schemeClr val="bg1"/>
                          </a:solidFill>
                          <a:latin typeface="Wingdings" panose="05000000000000000000" pitchFamily="2" charset="2"/>
                          <a:cs typeface="Wingdings"/>
                        </a:rPr>
                        <a:t></a:t>
                      </a:r>
                      <a:endParaRPr sz="1600" b="1" dirty="0">
                        <a:solidFill>
                          <a:schemeClr val="bg1"/>
                        </a:solidFill>
                        <a:latin typeface="Wingdings" panose="05000000000000000000" pitchFamily="2" charset="2"/>
                        <a:cs typeface="Wingdings"/>
                      </a:endParaRPr>
                    </a:p>
                  </a:txBody>
                  <a:tcPr marL="0" marR="0" marT="8890" marB="0"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502">
                <a:tc rowSpan="2"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800" b="1" spc="-20" dirty="0" err="1" smtClean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Vergi</a:t>
                      </a:r>
                      <a:r>
                        <a:rPr sz="1800" b="1" spc="-65" dirty="0" smtClean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İndirimi</a:t>
                      </a:r>
                      <a:endParaRPr sz="1800" b="1" dirty="0">
                        <a:solidFill>
                          <a:schemeClr val="bg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43815" marB="0"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699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b="1" spc="-25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Yatırıma</a:t>
                      </a:r>
                      <a:r>
                        <a:rPr sz="1600" b="1" spc="-20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Katkı</a:t>
                      </a:r>
                      <a:r>
                        <a:rPr sz="1600" b="1" spc="-25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Oranı</a:t>
                      </a:r>
                      <a:r>
                        <a:rPr sz="1600" b="1" spc="-45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 </a:t>
                      </a:r>
                      <a:r>
                        <a:rPr sz="1600" b="1" spc="-25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(%)</a:t>
                      </a:r>
                      <a:endParaRPr sz="1600" b="1" dirty="0">
                        <a:solidFill>
                          <a:schemeClr val="bg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69215" marB="0"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b="1" spc="-25" dirty="0">
                          <a:solidFill>
                            <a:schemeClr val="bg1"/>
                          </a:solidFill>
                          <a:latin typeface="Poppins" panose="00000500000000000000" pitchFamily="2" charset="-94"/>
                          <a:cs typeface="Poppins" panose="00000500000000000000" pitchFamily="2" charset="-94"/>
                        </a:rPr>
                        <a:t>50</a:t>
                      </a:r>
                      <a:endParaRPr sz="1600" b="1" dirty="0">
                        <a:solidFill>
                          <a:schemeClr val="bg1"/>
                        </a:solidFill>
                        <a:latin typeface="Poppins" panose="00000500000000000000" pitchFamily="2" charset="-94"/>
                        <a:cs typeface="Poppins" panose="00000500000000000000" pitchFamily="2" charset="-94"/>
                      </a:endParaRPr>
                    </a:p>
                  </a:txBody>
                  <a:tcPr marL="0" marR="0" marT="66675" marB="0"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47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762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Vergi</a:t>
                      </a:r>
                      <a:r>
                        <a:rPr sz="1600" b="1" spc="-50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İndirim</a:t>
                      </a:r>
                      <a:r>
                        <a:rPr sz="1600" b="1" spc="-40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Oranı</a:t>
                      </a:r>
                      <a:r>
                        <a:rPr sz="1600" b="1" spc="-40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 </a:t>
                      </a:r>
                      <a:r>
                        <a:rPr sz="1600" b="1" spc="-25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(%)</a:t>
                      </a:r>
                      <a:endParaRPr sz="1600" b="1" dirty="0">
                        <a:solidFill>
                          <a:schemeClr val="bg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83185" marB="0"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b="1" spc="-25" dirty="0">
                          <a:solidFill>
                            <a:schemeClr val="bg1"/>
                          </a:solidFill>
                          <a:latin typeface="Poppins" panose="00000500000000000000" pitchFamily="2" charset="-94"/>
                          <a:cs typeface="Poppins" panose="00000500000000000000" pitchFamily="2" charset="-94"/>
                        </a:rPr>
                        <a:t>60</a:t>
                      </a:r>
                      <a:endParaRPr sz="1600" b="1" dirty="0">
                        <a:solidFill>
                          <a:schemeClr val="bg1"/>
                        </a:solidFill>
                        <a:latin typeface="Poppins" panose="00000500000000000000" pitchFamily="2" charset="-94"/>
                        <a:cs typeface="Poppins" panose="00000500000000000000" pitchFamily="2" charset="-94"/>
                      </a:endParaRPr>
                    </a:p>
                  </a:txBody>
                  <a:tcPr marL="0" marR="0" marT="80645" marB="0"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4833">
                <a:tc gridSpan="2"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Sigorta</a:t>
                      </a:r>
                      <a:r>
                        <a:rPr sz="1800" b="1" spc="-65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Primi</a:t>
                      </a:r>
                      <a:r>
                        <a:rPr sz="1800" b="1" spc="-35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İşveren</a:t>
                      </a:r>
                      <a:r>
                        <a:rPr sz="1800" b="1" spc="-60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Hissesi</a:t>
                      </a:r>
                      <a:r>
                        <a:rPr sz="1800" b="1" spc="-45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Desteği</a:t>
                      </a:r>
                      <a:endParaRPr sz="1800" b="1" dirty="0">
                        <a:solidFill>
                          <a:schemeClr val="bg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146050" marB="0"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Poppins" panose="00000500000000000000" pitchFamily="2" charset="-94"/>
                          <a:cs typeface="Poppins" panose="00000500000000000000" pitchFamily="2" charset="-94"/>
                        </a:rPr>
                        <a:t>8</a:t>
                      </a:r>
                      <a:r>
                        <a:rPr sz="1600" b="1" spc="-70" dirty="0">
                          <a:solidFill>
                            <a:schemeClr val="bg1"/>
                          </a:solidFill>
                          <a:latin typeface="Poppins" panose="00000500000000000000" pitchFamily="2" charset="-94"/>
                          <a:cs typeface="Poppins" panose="00000500000000000000" pitchFamily="2" charset="-94"/>
                        </a:rPr>
                        <a:t> </a:t>
                      </a:r>
                      <a:r>
                        <a:rPr sz="1600" b="1" spc="-25" dirty="0" err="1" smtClean="0">
                          <a:solidFill>
                            <a:schemeClr val="bg1"/>
                          </a:solidFill>
                          <a:latin typeface="Poppins" panose="00000500000000000000" pitchFamily="2" charset="-94"/>
                          <a:cs typeface="Poppins" panose="00000500000000000000" pitchFamily="2" charset="-94"/>
                        </a:rPr>
                        <a:t>Yıl</a:t>
                      </a:r>
                      <a:r>
                        <a:rPr lang="tr-TR" sz="1600" b="1" spc="-25" dirty="0" smtClean="0">
                          <a:solidFill>
                            <a:schemeClr val="bg1"/>
                          </a:solidFill>
                          <a:latin typeface="Poppins" panose="00000500000000000000" pitchFamily="2" charset="-94"/>
                          <a:cs typeface="Poppins" panose="00000500000000000000" pitchFamily="2" charset="-94"/>
                        </a:rPr>
                        <a:t> (%50’si)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r-TR" sz="1600" b="1" spc="-25" dirty="0" smtClean="0">
                          <a:solidFill>
                            <a:schemeClr val="bg1"/>
                          </a:solidFill>
                          <a:latin typeface="Poppins" panose="00000500000000000000" pitchFamily="2" charset="-94"/>
                          <a:cs typeface="Poppins" panose="00000500000000000000" pitchFamily="2" charset="-94"/>
                        </a:rPr>
                        <a:t>6.</a:t>
                      </a:r>
                      <a:r>
                        <a:rPr lang="tr-TR" sz="1600" b="1" spc="-25" baseline="0" dirty="0" smtClean="0">
                          <a:solidFill>
                            <a:schemeClr val="bg1"/>
                          </a:solidFill>
                          <a:latin typeface="Poppins" panose="00000500000000000000" pitchFamily="2" charset="-94"/>
                          <a:cs typeface="Poppins" panose="00000500000000000000" pitchFamily="2" charset="-94"/>
                        </a:rPr>
                        <a:t> Bölge İllerinde 12 Yıl</a:t>
                      </a:r>
                      <a:endParaRPr sz="1600" b="1" dirty="0">
                        <a:solidFill>
                          <a:schemeClr val="bg1"/>
                        </a:solidFill>
                        <a:latin typeface="Poppins" panose="00000500000000000000" pitchFamily="2" charset="-94"/>
                        <a:cs typeface="Poppins" panose="00000500000000000000" pitchFamily="2" charset="-94"/>
                      </a:endParaRPr>
                    </a:p>
                  </a:txBody>
                  <a:tcPr marL="0" marR="0" marT="20955" marB="0"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4833">
                <a:tc gridSpan="2"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800" b="1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Sigorta</a:t>
                      </a:r>
                      <a:r>
                        <a:rPr sz="1800" b="1" spc="-50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Primi</a:t>
                      </a:r>
                      <a:r>
                        <a:rPr sz="1800" b="1" spc="-20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İşçi</a:t>
                      </a:r>
                      <a:r>
                        <a:rPr sz="1800" b="1" spc="-35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Hissesi</a:t>
                      </a:r>
                      <a:r>
                        <a:rPr sz="1800" b="1" spc="-30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Desteği</a:t>
                      </a:r>
                      <a:endParaRPr sz="1800" b="1" dirty="0">
                        <a:solidFill>
                          <a:schemeClr val="bg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146050" marB="0"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b="1" spc="-25" dirty="0">
                          <a:solidFill>
                            <a:schemeClr val="bg1"/>
                          </a:solidFill>
                          <a:latin typeface="Poppins" panose="00000500000000000000" pitchFamily="2" charset="-94"/>
                          <a:cs typeface="Poppins" panose="00000500000000000000" pitchFamily="2" charset="-94"/>
                        </a:rPr>
                        <a:t>Yalnızca</a:t>
                      </a:r>
                      <a:r>
                        <a:rPr sz="1600" b="1" spc="-15" dirty="0">
                          <a:solidFill>
                            <a:schemeClr val="bg1"/>
                          </a:solidFill>
                          <a:latin typeface="Poppins" panose="00000500000000000000" pitchFamily="2" charset="-94"/>
                          <a:cs typeface="Poppins" panose="00000500000000000000" pitchFamily="2" charset="-94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Poppins" panose="00000500000000000000" pitchFamily="2" charset="-94"/>
                          <a:cs typeface="Poppins" panose="00000500000000000000" pitchFamily="2" charset="-94"/>
                        </a:rPr>
                        <a:t>6.</a:t>
                      </a:r>
                      <a:r>
                        <a:rPr sz="1600" b="1" spc="-30" dirty="0">
                          <a:solidFill>
                            <a:schemeClr val="bg1"/>
                          </a:solidFill>
                          <a:latin typeface="Poppins" panose="00000500000000000000" pitchFamily="2" charset="-94"/>
                          <a:cs typeface="Poppins" panose="00000500000000000000" pitchFamily="2" charset="-94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Poppins" panose="00000500000000000000" pitchFamily="2" charset="-94"/>
                          <a:cs typeface="Poppins" panose="00000500000000000000" pitchFamily="2" charset="-94"/>
                        </a:rPr>
                        <a:t>Bölgede</a:t>
                      </a:r>
                      <a:r>
                        <a:rPr sz="1600" b="1" spc="-35" dirty="0">
                          <a:solidFill>
                            <a:schemeClr val="bg1"/>
                          </a:solidFill>
                          <a:latin typeface="Poppins" panose="00000500000000000000" pitchFamily="2" charset="-94"/>
                          <a:cs typeface="Poppins" panose="00000500000000000000" pitchFamily="2" charset="-94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Poppins" panose="00000500000000000000" pitchFamily="2" charset="-94"/>
                          <a:cs typeface="Poppins" panose="00000500000000000000" pitchFamily="2" charset="-94"/>
                        </a:rPr>
                        <a:t>geçerli 10</a:t>
                      </a:r>
                      <a:r>
                        <a:rPr sz="1600" b="1" spc="-45" dirty="0">
                          <a:solidFill>
                            <a:schemeClr val="bg1"/>
                          </a:solidFill>
                          <a:latin typeface="Poppins" panose="00000500000000000000" pitchFamily="2" charset="-94"/>
                          <a:cs typeface="Poppins" panose="00000500000000000000" pitchFamily="2" charset="-94"/>
                        </a:rPr>
                        <a:t> </a:t>
                      </a:r>
                      <a:r>
                        <a:rPr sz="1600" b="1" spc="-25" dirty="0">
                          <a:solidFill>
                            <a:schemeClr val="bg1"/>
                          </a:solidFill>
                          <a:latin typeface="Poppins" panose="00000500000000000000" pitchFamily="2" charset="-94"/>
                          <a:cs typeface="Poppins" panose="00000500000000000000" pitchFamily="2" charset="-94"/>
                        </a:rPr>
                        <a:t>yıl</a:t>
                      </a:r>
                      <a:endParaRPr sz="1600" b="1" dirty="0">
                        <a:solidFill>
                          <a:schemeClr val="bg1"/>
                        </a:solidFill>
                        <a:latin typeface="Poppins" panose="00000500000000000000" pitchFamily="2" charset="-94"/>
                        <a:cs typeface="Poppins" panose="00000500000000000000" pitchFamily="2" charset="-94"/>
                      </a:endParaRPr>
                    </a:p>
                  </a:txBody>
                  <a:tcPr marL="0" marR="0" marT="142875" marB="0"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4840">
                <a:tc rowSpan="3"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800" b="1" dirty="0" err="1" smtClean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Faiz</a:t>
                      </a:r>
                      <a:r>
                        <a:rPr sz="1800" b="1" spc="-30" dirty="0" smtClean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veya</a:t>
                      </a:r>
                      <a:r>
                        <a:rPr sz="1800" b="1" spc="-35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Kâr</a:t>
                      </a:r>
                      <a:r>
                        <a:rPr sz="1800" b="1" spc="-50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 </a:t>
                      </a:r>
                      <a:r>
                        <a:rPr sz="1800" b="1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Payı</a:t>
                      </a:r>
                      <a:r>
                        <a:rPr sz="1800" b="1" spc="-35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Desteği</a:t>
                      </a:r>
                      <a:endParaRPr sz="1800" b="1" dirty="0">
                        <a:solidFill>
                          <a:schemeClr val="bg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207645" marB="0"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635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r-TR" sz="1600" b="1" dirty="0" smtClean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Destek </a:t>
                      </a:r>
                      <a:r>
                        <a:rPr sz="1600" b="1" spc="-10" dirty="0" err="1" smtClean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Oranı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*</a:t>
                      </a:r>
                      <a:endParaRPr sz="1600" b="1" dirty="0">
                        <a:solidFill>
                          <a:schemeClr val="bg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29844" marB="0"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b="1" spc="-25" dirty="0">
                          <a:solidFill>
                            <a:schemeClr val="bg1"/>
                          </a:solidFill>
                          <a:latin typeface="Poppins" panose="00000500000000000000" pitchFamily="2" charset="-94"/>
                          <a:cs typeface="Poppins" panose="00000500000000000000" pitchFamily="2" charset="-94"/>
                        </a:rPr>
                        <a:t>%40</a:t>
                      </a:r>
                      <a:endParaRPr sz="1600" b="1" dirty="0">
                        <a:solidFill>
                          <a:schemeClr val="bg1"/>
                        </a:solidFill>
                        <a:latin typeface="Poppins" panose="00000500000000000000" pitchFamily="2" charset="-94"/>
                        <a:cs typeface="Poppins" panose="00000500000000000000" pitchFamily="2" charset="-94"/>
                      </a:endParaRPr>
                    </a:p>
                  </a:txBody>
                  <a:tcPr marL="0" marR="0" marT="26669" marB="0"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200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07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762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Azami</a:t>
                      </a:r>
                      <a:r>
                        <a:rPr sz="1600" b="1" spc="-50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Destek</a:t>
                      </a:r>
                      <a:r>
                        <a:rPr sz="1600" b="1" spc="-90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 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Tutarı</a:t>
                      </a:r>
                      <a:endParaRPr sz="1600" b="1" dirty="0">
                        <a:solidFill>
                          <a:schemeClr val="bg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97790" marB="0"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r-TR" sz="1600" b="1" spc="0" dirty="0" smtClean="0">
                          <a:solidFill>
                            <a:schemeClr val="bg1"/>
                          </a:solidFill>
                          <a:latin typeface="Poppins" panose="00000500000000000000" pitchFamily="2" charset="-94"/>
                          <a:cs typeface="Poppins" panose="00000500000000000000" pitchFamily="2" charset="-94"/>
                        </a:rPr>
                        <a:t>301</a:t>
                      </a:r>
                      <a:r>
                        <a:rPr sz="1600" b="1" spc="-35" dirty="0" smtClean="0">
                          <a:solidFill>
                            <a:schemeClr val="bg1"/>
                          </a:solidFill>
                          <a:latin typeface="Poppins" panose="00000500000000000000" pitchFamily="2" charset="-94"/>
                          <a:cs typeface="Poppins" panose="00000500000000000000" pitchFamily="2" charset="-94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Poppins" panose="00000500000000000000" pitchFamily="2" charset="-94"/>
                          <a:cs typeface="Poppins" panose="00000500000000000000" pitchFamily="2" charset="-94"/>
                        </a:rPr>
                        <a:t>m</a:t>
                      </a:r>
                      <a:r>
                        <a:rPr sz="1600" b="1" spc="-35" dirty="0">
                          <a:solidFill>
                            <a:schemeClr val="bg1"/>
                          </a:solidFill>
                          <a:latin typeface="Poppins" panose="00000500000000000000" pitchFamily="2" charset="-94"/>
                          <a:cs typeface="Poppins" panose="00000500000000000000" pitchFamily="2" charset="-94"/>
                        </a:rPr>
                        <a:t> </a:t>
                      </a:r>
                      <a:r>
                        <a:rPr sz="1600" b="1" spc="-25" dirty="0">
                          <a:solidFill>
                            <a:schemeClr val="bg1"/>
                          </a:solidFill>
                          <a:latin typeface="Poppins" panose="00000500000000000000" pitchFamily="2" charset="-94"/>
                          <a:cs typeface="Poppins" panose="00000500000000000000" pitchFamily="2" charset="-94"/>
                        </a:rPr>
                        <a:t>TL</a:t>
                      </a:r>
                      <a:endParaRPr sz="1600" b="1" dirty="0">
                        <a:solidFill>
                          <a:schemeClr val="bg1"/>
                        </a:solidFill>
                        <a:latin typeface="Poppins" panose="00000500000000000000" pitchFamily="2" charset="-94"/>
                        <a:cs typeface="Poppins" panose="00000500000000000000" pitchFamily="2" charset="-94"/>
                      </a:endParaRPr>
                    </a:p>
                  </a:txBody>
                  <a:tcPr marL="0" marR="0" marT="95250" marB="0"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300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076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423545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Azami</a:t>
                      </a:r>
                      <a:r>
                        <a:rPr sz="1600" b="1" spc="-45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Destek</a:t>
                      </a:r>
                      <a:r>
                        <a:rPr sz="1600" b="1" spc="-65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 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Oranı</a:t>
                      </a:r>
                      <a:endParaRPr sz="1600" b="1" dirty="0">
                        <a:solidFill>
                          <a:schemeClr val="bg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64769" marB="0"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30300" indent="-113030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Poppins" panose="00000500000000000000" pitchFamily="2" charset="-94"/>
                          <a:cs typeface="Poppins" panose="00000500000000000000" pitchFamily="2" charset="-94"/>
                        </a:rPr>
                        <a:t>Yatırımın</a:t>
                      </a:r>
                      <a:r>
                        <a:rPr sz="1600" b="1" spc="-50" dirty="0">
                          <a:solidFill>
                            <a:schemeClr val="bg1"/>
                          </a:solidFill>
                          <a:latin typeface="Poppins" panose="00000500000000000000" pitchFamily="2" charset="-94"/>
                          <a:cs typeface="Poppins" panose="00000500000000000000" pitchFamily="2" charset="-94"/>
                        </a:rPr>
                        <a:t> 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Poppins" panose="00000500000000000000" pitchFamily="2" charset="-94"/>
                          <a:cs typeface="Poppins" panose="00000500000000000000" pitchFamily="2" charset="-94"/>
                        </a:rPr>
                        <a:t>%20’si</a:t>
                      </a:r>
                      <a:endParaRPr sz="1600" b="1" dirty="0">
                        <a:solidFill>
                          <a:schemeClr val="bg1"/>
                        </a:solidFill>
                        <a:latin typeface="Poppins" panose="00000500000000000000" pitchFamily="2" charset="-94"/>
                        <a:cs typeface="Poppins" panose="00000500000000000000" pitchFamily="2" charset="-94"/>
                      </a:endParaRPr>
                    </a:p>
                  </a:txBody>
                  <a:tcPr marL="0" marR="0" marT="61594" marB="0"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6242">
                <a:tc rowSpan="3"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800" b="1" dirty="0" err="1" smtClean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Makine</a:t>
                      </a:r>
                      <a:r>
                        <a:rPr sz="1800" b="1" spc="-45" dirty="0" smtClean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Desteği</a:t>
                      </a:r>
                      <a:endParaRPr sz="1800" b="1" dirty="0">
                        <a:solidFill>
                          <a:schemeClr val="bg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31520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r-TR" sz="1600" b="1" dirty="0" smtClean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Destek Oranı</a:t>
                      </a:r>
                      <a:endParaRPr sz="1600" b="1" dirty="0">
                        <a:solidFill>
                          <a:schemeClr val="bg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26034" marB="0"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b="1" spc="-25" dirty="0">
                          <a:solidFill>
                            <a:schemeClr val="bg1"/>
                          </a:solidFill>
                          <a:latin typeface="Poppins" panose="00000500000000000000" pitchFamily="2" charset="-94"/>
                          <a:cs typeface="Poppins" panose="00000500000000000000" pitchFamily="2" charset="-94"/>
                        </a:rPr>
                        <a:t>%25</a:t>
                      </a:r>
                      <a:endParaRPr sz="1600" b="1" dirty="0">
                        <a:solidFill>
                          <a:schemeClr val="bg1"/>
                        </a:solidFill>
                        <a:latin typeface="Poppins" panose="00000500000000000000" pitchFamily="2" charset="-94"/>
                        <a:cs typeface="Poppins" panose="00000500000000000000" pitchFamily="2" charset="-94"/>
                      </a:endParaRPr>
                    </a:p>
                  </a:txBody>
                  <a:tcPr marL="0" marR="0" marT="22860" marB="0"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0941">
                <a:tc vMerge="1"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endParaRPr sz="1600" b="1" dirty="0">
                        <a:solidFill>
                          <a:schemeClr val="bg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212090" marB="0">
                    <a:lnL w="12700" cap="flat" cmpd="sng" algn="ctr">
                      <a:solidFill>
                        <a:srgbClr val="0B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B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B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762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Azami</a:t>
                      </a:r>
                      <a:r>
                        <a:rPr sz="1600" b="1" spc="-50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Destek</a:t>
                      </a:r>
                      <a:r>
                        <a:rPr sz="1600" b="1" spc="-90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 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Tutarı</a:t>
                      </a:r>
                      <a:endParaRPr sz="1600" b="1" dirty="0">
                        <a:solidFill>
                          <a:schemeClr val="bg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80010" marB="0"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r-TR" sz="1600" b="1" spc="0" dirty="0" smtClean="0">
                          <a:solidFill>
                            <a:schemeClr val="bg1"/>
                          </a:solidFill>
                          <a:latin typeface="Poppins" panose="00000500000000000000" pitchFamily="2" charset="-94"/>
                          <a:cs typeface="Poppins" panose="00000500000000000000" pitchFamily="2" charset="-94"/>
                        </a:rPr>
                        <a:t>301</a:t>
                      </a:r>
                      <a:r>
                        <a:rPr sz="1600" b="1" spc="-35" dirty="0" smtClean="0">
                          <a:solidFill>
                            <a:schemeClr val="bg1"/>
                          </a:solidFill>
                          <a:latin typeface="Poppins" panose="00000500000000000000" pitchFamily="2" charset="-94"/>
                          <a:cs typeface="Poppins" panose="00000500000000000000" pitchFamily="2" charset="-94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Poppins" panose="00000500000000000000" pitchFamily="2" charset="-94"/>
                          <a:cs typeface="Poppins" panose="00000500000000000000" pitchFamily="2" charset="-94"/>
                        </a:rPr>
                        <a:t>m</a:t>
                      </a:r>
                      <a:r>
                        <a:rPr sz="1600" b="1" spc="-40" dirty="0">
                          <a:solidFill>
                            <a:schemeClr val="bg1"/>
                          </a:solidFill>
                          <a:latin typeface="Poppins" panose="00000500000000000000" pitchFamily="2" charset="-94"/>
                          <a:cs typeface="Poppins" panose="00000500000000000000" pitchFamily="2" charset="-94"/>
                        </a:rPr>
                        <a:t> </a:t>
                      </a:r>
                      <a:r>
                        <a:rPr sz="1600" b="1" spc="-25" dirty="0">
                          <a:solidFill>
                            <a:schemeClr val="bg1"/>
                          </a:solidFill>
                          <a:latin typeface="Poppins" panose="00000500000000000000" pitchFamily="2" charset="-94"/>
                          <a:cs typeface="Poppins" panose="00000500000000000000" pitchFamily="2" charset="-94"/>
                        </a:rPr>
                        <a:t>TL</a:t>
                      </a:r>
                      <a:endParaRPr sz="1600" b="1" dirty="0">
                        <a:solidFill>
                          <a:schemeClr val="bg1"/>
                        </a:solidFill>
                        <a:latin typeface="Poppins" panose="00000500000000000000" pitchFamily="2" charset="-94"/>
                        <a:cs typeface="Poppins" panose="00000500000000000000" pitchFamily="2" charset="-94"/>
                      </a:endParaRPr>
                    </a:p>
                  </a:txBody>
                  <a:tcPr marL="0" marR="0" marT="76835" marB="0"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21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120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72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b="1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Azami</a:t>
                      </a:r>
                      <a:r>
                        <a:rPr sz="1600" b="1" spc="-45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 </a:t>
                      </a:r>
                      <a:r>
                        <a:rPr sz="1600" b="1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Destek</a:t>
                      </a:r>
                      <a:r>
                        <a:rPr sz="1600" b="1" spc="-65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 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Oranı</a:t>
                      </a:r>
                      <a:endParaRPr sz="1600" b="1" dirty="0">
                        <a:solidFill>
                          <a:schemeClr val="bg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10795" marB="0"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71575" indent="-1171575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b="1" spc="-20" dirty="0">
                          <a:solidFill>
                            <a:schemeClr val="bg1"/>
                          </a:solidFill>
                          <a:latin typeface="Poppins" panose="00000500000000000000" pitchFamily="2" charset="-94"/>
                          <a:cs typeface="Poppins" panose="00000500000000000000" pitchFamily="2" charset="-94"/>
                        </a:rPr>
                        <a:t>Yatırımın</a:t>
                      </a:r>
                      <a:r>
                        <a:rPr sz="1600" b="1" spc="-55" dirty="0">
                          <a:solidFill>
                            <a:schemeClr val="bg1"/>
                          </a:solidFill>
                          <a:latin typeface="Poppins" panose="00000500000000000000" pitchFamily="2" charset="-94"/>
                          <a:cs typeface="Poppins" panose="00000500000000000000" pitchFamily="2" charset="-94"/>
                        </a:rPr>
                        <a:t> </a:t>
                      </a:r>
                      <a:r>
                        <a:rPr sz="1600" b="1" spc="-10" dirty="0">
                          <a:solidFill>
                            <a:schemeClr val="bg1"/>
                          </a:solidFill>
                          <a:latin typeface="Poppins" panose="00000500000000000000" pitchFamily="2" charset="-94"/>
                          <a:cs typeface="Poppins" panose="00000500000000000000" pitchFamily="2" charset="-94"/>
                        </a:rPr>
                        <a:t>%15'i</a:t>
                      </a:r>
                      <a:endParaRPr sz="1600" b="1" dirty="0">
                        <a:solidFill>
                          <a:schemeClr val="bg1"/>
                        </a:solidFill>
                        <a:latin typeface="Poppins" panose="00000500000000000000" pitchFamily="2" charset="-94"/>
                        <a:cs typeface="Poppins" panose="00000500000000000000" pitchFamily="2" charset="-94"/>
                      </a:endParaRPr>
                    </a:p>
                  </a:txBody>
                  <a:tcPr marL="0" marR="0" marT="7620" marB="0"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4869">
                <a:tc gridSpan="2">
                  <a:txBody>
                    <a:bodyPr/>
                    <a:lstStyle/>
                    <a:p>
                      <a:pPr marL="52069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800" b="1" spc="-30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Yatırım</a:t>
                      </a:r>
                      <a:r>
                        <a:rPr sz="1800" b="1" spc="-45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 </a:t>
                      </a:r>
                      <a:r>
                        <a:rPr sz="1800" b="1" spc="-50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Yeri</a:t>
                      </a:r>
                      <a:r>
                        <a:rPr sz="1800" b="1" spc="-30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 </a:t>
                      </a:r>
                      <a:r>
                        <a:rPr sz="1800" b="1" spc="-10" dirty="0">
                          <a:solidFill>
                            <a:schemeClr val="bg1"/>
                          </a:solidFill>
                          <a:latin typeface="+mj-lt"/>
                          <a:cs typeface="Times New Roman"/>
                        </a:rPr>
                        <a:t>Tahsisi</a:t>
                      </a:r>
                      <a:endParaRPr sz="1800" b="1" dirty="0">
                        <a:solidFill>
                          <a:schemeClr val="bg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12700" marB="0"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54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b="1" kern="1200" spc="-50" dirty="0">
                          <a:solidFill>
                            <a:schemeClr val="bg1"/>
                          </a:solidFill>
                          <a:latin typeface="Wingdings" panose="05000000000000000000" pitchFamily="2" charset="2"/>
                          <a:ea typeface="+mn-ea"/>
                          <a:cs typeface="Wingdings"/>
                        </a:rPr>
                        <a:t></a:t>
                      </a:r>
                    </a:p>
                  </a:txBody>
                  <a:tcPr marL="0" marR="0" marT="9525" marB="0"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1435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200" b="1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*</a:t>
                      </a:r>
                      <a:r>
                        <a:rPr sz="1200" b="1" spc="-3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Kredi</a:t>
                      </a:r>
                      <a:r>
                        <a:rPr sz="1200" b="1" spc="-3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kullanım</a:t>
                      </a:r>
                      <a:r>
                        <a:rPr sz="1200" b="1" spc="-3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tarihinde</a:t>
                      </a:r>
                      <a:r>
                        <a:rPr sz="1200" b="1" spc="-6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geçerli</a:t>
                      </a:r>
                      <a:r>
                        <a:rPr sz="1200" b="1" spc="-2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olan</a:t>
                      </a:r>
                      <a:r>
                        <a:rPr sz="1200" b="1" spc="-4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TCMB’nin</a:t>
                      </a:r>
                      <a:r>
                        <a:rPr sz="1200" b="1" spc="-3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bir</a:t>
                      </a:r>
                      <a:r>
                        <a:rPr sz="1200" b="1" spc="-2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hafta</a:t>
                      </a:r>
                      <a:r>
                        <a:rPr sz="1200" b="1" spc="-5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vadeli</a:t>
                      </a:r>
                      <a:r>
                        <a:rPr sz="1200" b="1" spc="-3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repo</a:t>
                      </a:r>
                      <a:r>
                        <a:rPr sz="1200" b="1" spc="-4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ihale</a:t>
                      </a:r>
                      <a:r>
                        <a:rPr sz="1200" b="1" spc="-3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faiz</a:t>
                      </a:r>
                      <a:r>
                        <a:rPr sz="1200" b="1" spc="-3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oranına</a:t>
                      </a:r>
                      <a:r>
                        <a:rPr sz="1200" b="1" spc="-5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uygulanacak</a:t>
                      </a:r>
                      <a:r>
                        <a:rPr sz="1200" b="1" spc="-5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oranı</a:t>
                      </a:r>
                      <a:r>
                        <a:rPr sz="1200" b="1" spc="-25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 </a:t>
                      </a:r>
                      <a:r>
                        <a:rPr sz="1200" b="1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ifade</a:t>
                      </a:r>
                      <a:r>
                        <a:rPr sz="1200" b="1" spc="-4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 </a:t>
                      </a:r>
                      <a:r>
                        <a:rPr sz="1200" b="1" spc="-10" dirty="0">
                          <a:solidFill>
                            <a:schemeClr val="bg1"/>
                          </a:solidFill>
                          <a:latin typeface="+mj-lt"/>
                          <a:cs typeface="Calibri"/>
                        </a:rPr>
                        <a:t>eder.</a:t>
                      </a:r>
                      <a:endParaRPr sz="120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0" marR="0" marT="0" marB="0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Başlık 1">
            <a:extLst>
              <a:ext uri="{FF2B5EF4-FFF2-40B4-BE49-F238E27FC236}">
                <a16:creationId xmlns:a16="http://schemas.microsoft.com/office/drawing/2014/main" id="{23A58CE0-C30A-4A85-9118-EE430BDA84AC}"/>
              </a:ext>
            </a:extLst>
          </p:cNvPr>
          <p:cNvSpPr txBox="1">
            <a:spLocks/>
          </p:cNvSpPr>
          <p:nvPr/>
        </p:nvSpPr>
        <p:spPr>
          <a:xfrm>
            <a:off x="3569745" y="4745195"/>
            <a:ext cx="651501" cy="33396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r-TR" sz="1400" b="1" dirty="0" smtClean="0">
                <a:solidFill>
                  <a:schemeClr val="bg1"/>
                </a:solidFill>
                <a:latin typeface="Arial Nova Cond" panose="020B0506020202020204" pitchFamily="34" charset="0"/>
                <a:cs typeface="Helvetica" panose="020B0604020202020204" pitchFamily="34" charset="0"/>
              </a:rPr>
              <a:t>VEYA</a:t>
            </a:r>
            <a:endParaRPr lang="tr-TR" sz="1400" b="1" dirty="0">
              <a:solidFill>
                <a:schemeClr val="bg1"/>
              </a:solidFill>
              <a:latin typeface="Arial Nova Cond" panose="020B0506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18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4520399" y="212907"/>
            <a:ext cx="3416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800" b="1" dirty="0" smtClean="0">
                <a:solidFill>
                  <a:srgbClr val="BEECFE"/>
                </a:solidFill>
                <a:latin typeface="DM Sans Bold"/>
              </a:rPr>
              <a:t>BAŞVURU SÜRECİ</a:t>
            </a:r>
            <a:endParaRPr lang="tr-TR" sz="2800" b="1" dirty="0">
              <a:solidFill>
                <a:srgbClr val="BEECFE"/>
              </a:solidFill>
              <a:latin typeface="DM Sans Bold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9" b="99631" l="19876" r="83644">
                        <a14:foregroundMark x1="70807" y1="95018" x2="70807" y2="95018"/>
                        <a14:foregroundMark x1="72671" y1="99815" x2="72671" y2="99815"/>
                        <a14:foregroundMark x1="83644" y1="99077" x2="83644" y2="99077"/>
                        <a14:foregroundMark x1="48861" y1="23247" x2="48861" y2="23247"/>
                        <a14:foregroundMark x1="54451" y1="26384" x2="54451" y2="26384"/>
                        <a14:foregroundMark x1="74120" y1="42620" x2="74120" y2="42620"/>
                        <a14:foregroundMark x1="66046" y1="37085" x2="66046" y2="37085"/>
                        <a14:foregroundMark x1="71636" y1="39483" x2="71636" y2="39483"/>
                        <a14:foregroundMark x1="63975" y1="35793" x2="63975" y2="35793"/>
                        <a14:foregroundMark x1="59834" y1="33395" x2="59834" y2="33395"/>
                        <a14:foregroundMark x1="67909" y1="34871" x2="67909" y2="34871"/>
                        <a14:foregroundMark x1="62526" y1="32103" x2="62526" y2="32103"/>
                        <a14:foregroundMark x1="60248" y1="30812" x2="60248" y2="30812"/>
                        <a14:foregroundMark x1="56936" y1="28782" x2="56936" y2="28782"/>
                        <a14:foregroundMark x1="52174" y1="22325" x2="52174" y2="22325"/>
                        <a14:foregroundMark x1="48861" y1="19188" x2="48861" y2="19188"/>
                        <a14:foregroundMark x1="48654" y1="18266" x2="48654" y2="18266"/>
                        <a14:foregroundMark x1="47826" y1="16236" x2="47826" y2="16236"/>
                        <a14:foregroundMark x1="55072" y1="16605" x2="55072" y2="16605"/>
                        <a14:foregroundMark x1="55901" y1="18635" x2="55901" y2="18635"/>
                        <a14:foregroundMark x1="58385" y1="21218" x2="59213" y2="22694"/>
                        <a14:foregroundMark x1="59834" y1="23616" x2="59834" y2="23616"/>
                        <a14:foregroundMark x1="61077" y1="24723" x2="61698" y2="26384"/>
                        <a14:foregroundMark x1="62112" y1="26384" x2="62112" y2="26384"/>
                        <a14:foregroundMark x1="62112" y1="26384" x2="62112" y2="26384"/>
                        <a14:foregroundMark x1="62112" y1="26384" x2="63975" y2="27306"/>
                        <a14:foregroundMark x1="63975" y1="27306" x2="63975" y2="27306"/>
                        <a14:foregroundMark x1="63975" y1="27306" x2="63975" y2="27306"/>
                        <a14:foregroundMark x1="63975" y1="27306" x2="63975" y2="27306"/>
                        <a14:foregroundMark x1="65424" y1="28782" x2="66460" y2="29705"/>
                        <a14:foregroundMark x1="66460" y1="29705" x2="66460" y2="29705"/>
                        <a14:foregroundMark x1="67495" y1="30443" x2="68737" y2="30996"/>
                        <a14:foregroundMark x1="68944" y1="31365" x2="68944" y2="31365"/>
                        <a14:foregroundMark x1="70186" y1="32103" x2="70807" y2="33026"/>
                        <a14:foregroundMark x1="71222" y1="33026" x2="71222" y2="33026"/>
                        <a14:foregroundMark x1="71843" y1="33764" x2="73706" y2="35055"/>
                        <a14:foregroundMark x1="74120" y1="35424" x2="77019" y2="37823"/>
                        <a14:foregroundMark x1="77019" y1="38192" x2="77019" y2="38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432" r="12737"/>
          <a:stretch/>
        </p:blipFill>
        <p:spPr>
          <a:xfrm rot="2344198" flipH="1">
            <a:off x="2074537" y="2215708"/>
            <a:ext cx="1085423" cy="1564844"/>
          </a:xfrm>
          <a:prstGeom prst="rect">
            <a:avLst/>
          </a:prstGeom>
        </p:spPr>
      </p:pic>
      <p:grpSp>
        <p:nvGrpSpPr>
          <p:cNvPr id="48" name="Grup 47"/>
          <p:cNvGrpSpPr>
            <a:grpSpLocks noChangeAspect="1"/>
          </p:cNvGrpSpPr>
          <p:nvPr/>
        </p:nvGrpSpPr>
        <p:grpSpPr>
          <a:xfrm>
            <a:off x="621141" y="1011905"/>
            <a:ext cx="11387979" cy="1233951"/>
            <a:chOff x="127322" y="1285728"/>
            <a:chExt cx="12064678" cy="1307275"/>
          </a:xfrm>
        </p:grpSpPr>
        <p:sp>
          <p:nvSpPr>
            <p:cNvPr id="18" name="Serbest Form 17"/>
            <p:cNvSpPr/>
            <p:nvPr/>
          </p:nvSpPr>
          <p:spPr>
            <a:xfrm>
              <a:off x="1915665" y="1285728"/>
              <a:ext cx="2342618" cy="1307275"/>
            </a:xfrm>
            <a:custGeom>
              <a:avLst/>
              <a:gdLst>
                <a:gd name="connsiteX0" fmla="*/ 0 w 2342618"/>
                <a:gd name="connsiteY0" fmla="*/ 0 h 1307275"/>
                <a:gd name="connsiteX1" fmla="*/ 1688981 w 2342618"/>
                <a:gd name="connsiteY1" fmla="*/ 0 h 1307275"/>
                <a:gd name="connsiteX2" fmla="*/ 2342618 w 2342618"/>
                <a:gd name="connsiteY2" fmla="*/ 653638 h 1307275"/>
                <a:gd name="connsiteX3" fmla="*/ 1688981 w 2342618"/>
                <a:gd name="connsiteY3" fmla="*/ 1307275 h 1307275"/>
                <a:gd name="connsiteX4" fmla="*/ 0 w 2342618"/>
                <a:gd name="connsiteY4" fmla="*/ 1307275 h 1307275"/>
                <a:gd name="connsiteX5" fmla="*/ 653638 w 2342618"/>
                <a:gd name="connsiteY5" fmla="*/ 653638 h 1307275"/>
                <a:gd name="connsiteX6" fmla="*/ 0 w 2342618"/>
                <a:gd name="connsiteY6" fmla="*/ 0 h 130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2618" h="1307275">
                  <a:moveTo>
                    <a:pt x="0" y="0"/>
                  </a:moveTo>
                  <a:lnTo>
                    <a:pt x="1688981" y="0"/>
                  </a:lnTo>
                  <a:lnTo>
                    <a:pt x="2342618" y="653638"/>
                  </a:lnTo>
                  <a:lnTo>
                    <a:pt x="1688981" y="1307275"/>
                  </a:lnTo>
                  <a:lnTo>
                    <a:pt x="0" y="1307275"/>
                  </a:lnTo>
                  <a:lnTo>
                    <a:pt x="653638" y="6536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8DF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shade val="80000"/>
                <a:hueOff val="87321"/>
                <a:satOff val="-1564"/>
                <a:lumOff val="664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9645" tIns="18669" rIns="672306" bIns="186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000" b="1" kern="1200" dirty="0">
                  <a:latin typeface="Poppins" panose="00000500000000000000" pitchFamily="2" charset="-94"/>
                  <a:cs typeface="Poppins" panose="00000500000000000000" pitchFamily="2" charset="-94"/>
                </a:rPr>
                <a:t>İl Bazlı </a:t>
              </a:r>
              <a:r>
                <a:rPr lang="tr-TR" sz="1000" b="1" kern="12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Çağrı Duyurusu</a:t>
              </a:r>
              <a:endParaRPr lang="tr-TR" sz="1000" b="1" kern="1200" dirty="0">
                <a:latin typeface="Poppins" panose="00000500000000000000" pitchFamily="2" charset="-94"/>
                <a:cs typeface="Poppins" panose="00000500000000000000" pitchFamily="2" charset="-94"/>
              </a:endParaRPr>
            </a:p>
          </p:txBody>
        </p:sp>
        <p:sp>
          <p:nvSpPr>
            <p:cNvPr id="19" name="Serbest Form 18"/>
            <p:cNvSpPr/>
            <p:nvPr/>
          </p:nvSpPr>
          <p:spPr>
            <a:xfrm>
              <a:off x="3788889" y="1315748"/>
              <a:ext cx="2627787" cy="1232055"/>
            </a:xfrm>
            <a:custGeom>
              <a:avLst/>
              <a:gdLst>
                <a:gd name="connsiteX0" fmla="*/ 0 w 2728003"/>
                <a:gd name="connsiteY0" fmla="*/ 0 h 1268968"/>
                <a:gd name="connsiteX1" fmla="*/ 2093519 w 2728003"/>
                <a:gd name="connsiteY1" fmla="*/ 0 h 1268968"/>
                <a:gd name="connsiteX2" fmla="*/ 2728003 w 2728003"/>
                <a:gd name="connsiteY2" fmla="*/ 634484 h 1268968"/>
                <a:gd name="connsiteX3" fmla="*/ 2093519 w 2728003"/>
                <a:gd name="connsiteY3" fmla="*/ 1268968 h 1268968"/>
                <a:gd name="connsiteX4" fmla="*/ 0 w 2728003"/>
                <a:gd name="connsiteY4" fmla="*/ 1268968 h 1268968"/>
                <a:gd name="connsiteX5" fmla="*/ 634484 w 2728003"/>
                <a:gd name="connsiteY5" fmla="*/ 634484 h 1268968"/>
                <a:gd name="connsiteX6" fmla="*/ 0 w 2728003"/>
                <a:gd name="connsiteY6" fmla="*/ 0 h 1268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28003" h="1268968">
                  <a:moveTo>
                    <a:pt x="0" y="0"/>
                  </a:moveTo>
                  <a:lnTo>
                    <a:pt x="2093519" y="0"/>
                  </a:lnTo>
                  <a:lnTo>
                    <a:pt x="2728003" y="634484"/>
                  </a:lnTo>
                  <a:lnTo>
                    <a:pt x="2093519" y="1268968"/>
                  </a:lnTo>
                  <a:lnTo>
                    <a:pt x="0" y="1268968"/>
                  </a:lnTo>
                  <a:lnTo>
                    <a:pt x="634484" y="6344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71F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shade val="80000"/>
                <a:hueOff val="174641"/>
                <a:satOff val="-3128"/>
                <a:lumOff val="1329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0491" tIns="18669" rIns="653153" bIns="186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000" b="1" kern="12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Ön Değerlendirme ve Revizyon</a:t>
              </a:r>
              <a:endParaRPr lang="tr-TR" sz="1000" b="1" kern="1200" dirty="0">
                <a:latin typeface="Poppins" panose="00000500000000000000" pitchFamily="2" charset="-94"/>
                <a:cs typeface="Poppins" panose="00000500000000000000" pitchFamily="2" charset="-94"/>
              </a:endParaRPr>
            </a:p>
          </p:txBody>
        </p:sp>
        <p:sp>
          <p:nvSpPr>
            <p:cNvPr id="20" name="Serbest Form 19"/>
            <p:cNvSpPr/>
            <p:nvPr/>
          </p:nvSpPr>
          <p:spPr>
            <a:xfrm>
              <a:off x="5962943" y="1315748"/>
              <a:ext cx="2272144" cy="1221188"/>
            </a:xfrm>
            <a:custGeom>
              <a:avLst/>
              <a:gdLst>
                <a:gd name="connsiteX0" fmla="*/ 0 w 2342618"/>
                <a:gd name="connsiteY0" fmla="*/ 0 h 1221188"/>
                <a:gd name="connsiteX1" fmla="*/ 1732024 w 2342618"/>
                <a:gd name="connsiteY1" fmla="*/ 0 h 1221188"/>
                <a:gd name="connsiteX2" fmla="*/ 2342618 w 2342618"/>
                <a:gd name="connsiteY2" fmla="*/ 610594 h 1221188"/>
                <a:gd name="connsiteX3" fmla="*/ 1732024 w 2342618"/>
                <a:gd name="connsiteY3" fmla="*/ 1221188 h 1221188"/>
                <a:gd name="connsiteX4" fmla="*/ 0 w 2342618"/>
                <a:gd name="connsiteY4" fmla="*/ 1221188 h 1221188"/>
                <a:gd name="connsiteX5" fmla="*/ 610594 w 2342618"/>
                <a:gd name="connsiteY5" fmla="*/ 610594 h 1221188"/>
                <a:gd name="connsiteX6" fmla="*/ 0 w 2342618"/>
                <a:gd name="connsiteY6" fmla="*/ 0 h 1221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2618" h="1221188">
                  <a:moveTo>
                    <a:pt x="0" y="0"/>
                  </a:moveTo>
                  <a:lnTo>
                    <a:pt x="1732024" y="0"/>
                  </a:lnTo>
                  <a:lnTo>
                    <a:pt x="2342618" y="610594"/>
                  </a:lnTo>
                  <a:lnTo>
                    <a:pt x="1732024" y="1221188"/>
                  </a:lnTo>
                  <a:lnTo>
                    <a:pt x="0" y="1221188"/>
                  </a:lnTo>
                  <a:lnTo>
                    <a:pt x="610594" y="6105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62ED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shade val="80000"/>
                <a:hueOff val="261962"/>
                <a:satOff val="-4692"/>
                <a:lumOff val="1993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66601" tIns="18669" rIns="629263" bIns="186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000" b="1" kern="12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Fizibilite Raporu</a:t>
              </a:r>
              <a:endParaRPr lang="tr-TR" sz="1000" b="1" kern="1200" dirty="0">
                <a:latin typeface="Poppins" panose="00000500000000000000" pitchFamily="2" charset="-94"/>
                <a:cs typeface="Poppins" panose="00000500000000000000" pitchFamily="2" charset="-94"/>
              </a:endParaRPr>
            </a:p>
          </p:txBody>
        </p:sp>
        <p:sp>
          <p:nvSpPr>
            <p:cNvPr id="21" name="Serbest Form 20"/>
            <p:cNvSpPr/>
            <p:nvPr/>
          </p:nvSpPr>
          <p:spPr>
            <a:xfrm>
              <a:off x="7721261" y="1315748"/>
              <a:ext cx="2719104" cy="1224552"/>
            </a:xfrm>
            <a:custGeom>
              <a:avLst/>
              <a:gdLst>
                <a:gd name="connsiteX0" fmla="*/ 0 w 2342618"/>
                <a:gd name="connsiteY0" fmla="*/ 0 h 1224552"/>
                <a:gd name="connsiteX1" fmla="*/ 1730342 w 2342618"/>
                <a:gd name="connsiteY1" fmla="*/ 0 h 1224552"/>
                <a:gd name="connsiteX2" fmla="*/ 2342618 w 2342618"/>
                <a:gd name="connsiteY2" fmla="*/ 612276 h 1224552"/>
                <a:gd name="connsiteX3" fmla="*/ 1730342 w 2342618"/>
                <a:gd name="connsiteY3" fmla="*/ 1224552 h 1224552"/>
                <a:gd name="connsiteX4" fmla="*/ 0 w 2342618"/>
                <a:gd name="connsiteY4" fmla="*/ 1224552 h 1224552"/>
                <a:gd name="connsiteX5" fmla="*/ 612276 w 2342618"/>
                <a:gd name="connsiteY5" fmla="*/ 612276 h 1224552"/>
                <a:gd name="connsiteX6" fmla="*/ 0 w 2342618"/>
                <a:gd name="connsiteY6" fmla="*/ 0 h 1224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2618" h="1224552">
                  <a:moveTo>
                    <a:pt x="0" y="0"/>
                  </a:moveTo>
                  <a:lnTo>
                    <a:pt x="1730342" y="0"/>
                  </a:lnTo>
                  <a:lnTo>
                    <a:pt x="2342618" y="612276"/>
                  </a:lnTo>
                  <a:lnTo>
                    <a:pt x="1730342" y="1224552"/>
                  </a:lnTo>
                  <a:lnTo>
                    <a:pt x="0" y="1224552"/>
                  </a:lnTo>
                  <a:lnTo>
                    <a:pt x="612276" y="6122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shade val="80000"/>
                <a:hueOff val="349283"/>
                <a:satOff val="-6256"/>
                <a:lumOff val="2658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68283" tIns="18669" rIns="630945" bIns="186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000" b="1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Ajans YK Değerlendirmesi</a:t>
              </a:r>
              <a:endParaRPr lang="tr-TR" sz="1000" b="1" kern="1200" dirty="0">
                <a:latin typeface="Poppins" panose="00000500000000000000" pitchFamily="2" charset="-94"/>
                <a:cs typeface="Poppins" panose="00000500000000000000" pitchFamily="2" charset="-94"/>
              </a:endParaRPr>
            </a:p>
          </p:txBody>
        </p:sp>
        <p:grpSp>
          <p:nvGrpSpPr>
            <p:cNvPr id="23" name="Grup 22"/>
            <p:cNvGrpSpPr/>
            <p:nvPr/>
          </p:nvGrpSpPr>
          <p:grpSpPr>
            <a:xfrm>
              <a:off x="127322" y="1285728"/>
              <a:ext cx="2291788" cy="1307275"/>
              <a:chOff x="277794" y="1285728"/>
              <a:chExt cx="2141316" cy="1307275"/>
            </a:xfrm>
          </p:grpSpPr>
          <p:sp>
            <p:nvSpPr>
              <p:cNvPr id="5" name="Serbest Form 4"/>
              <p:cNvSpPr/>
              <p:nvPr/>
            </p:nvSpPr>
            <p:spPr>
              <a:xfrm>
                <a:off x="277794" y="1285728"/>
                <a:ext cx="2141316" cy="1307275"/>
              </a:xfrm>
              <a:custGeom>
                <a:avLst/>
                <a:gdLst>
                  <a:gd name="connsiteX0" fmla="*/ 0 w 2675973"/>
                  <a:gd name="connsiteY0" fmla="*/ 0 h 1424424"/>
                  <a:gd name="connsiteX1" fmla="*/ 1963761 w 2675973"/>
                  <a:gd name="connsiteY1" fmla="*/ 0 h 1424424"/>
                  <a:gd name="connsiteX2" fmla="*/ 2675973 w 2675973"/>
                  <a:gd name="connsiteY2" fmla="*/ 712212 h 1424424"/>
                  <a:gd name="connsiteX3" fmla="*/ 1963761 w 2675973"/>
                  <a:gd name="connsiteY3" fmla="*/ 1424424 h 1424424"/>
                  <a:gd name="connsiteX4" fmla="*/ 0 w 2675973"/>
                  <a:gd name="connsiteY4" fmla="*/ 1424424 h 1424424"/>
                  <a:gd name="connsiteX5" fmla="*/ 712212 w 2675973"/>
                  <a:gd name="connsiteY5" fmla="*/ 712212 h 1424424"/>
                  <a:gd name="connsiteX6" fmla="*/ 0 w 2675973"/>
                  <a:gd name="connsiteY6" fmla="*/ 0 h 1424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75973" h="1424424">
                    <a:moveTo>
                      <a:pt x="0" y="0"/>
                    </a:moveTo>
                    <a:lnTo>
                      <a:pt x="1963761" y="0"/>
                    </a:lnTo>
                    <a:lnTo>
                      <a:pt x="2675973" y="712212"/>
                    </a:lnTo>
                    <a:lnTo>
                      <a:pt x="1963761" y="1424424"/>
                    </a:lnTo>
                    <a:lnTo>
                      <a:pt x="0" y="1424424"/>
                    </a:lnTo>
                    <a:lnTo>
                      <a:pt x="712212" y="712212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rgbClr val="0054C5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spcFirstLastPara="0" vert="horz" wrap="square" lIns="784221" tIns="24003" rIns="736215" bIns="24003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tr-TR" sz="1000" b="1" kern="1200" dirty="0">
                  <a:latin typeface="Poppins" panose="00000500000000000000" pitchFamily="2" charset="-94"/>
                  <a:cs typeface="Poppins" panose="00000500000000000000" pitchFamily="2" charset="-94"/>
                </a:endParaRPr>
              </a:p>
            </p:txBody>
          </p:sp>
          <p:pic>
            <p:nvPicPr>
              <p:cNvPr id="12" name="Resim 11"/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3310" r="5582"/>
              <a:stretch/>
            </p:blipFill>
            <p:spPr>
              <a:xfrm>
                <a:off x="940093" y="1561426"/>
                <a:ext cx="1181710" cy="72245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</p:grpSp>
        <p:sp>
          <p:nvSpPr>
            <p:cNvPr id="24" name="Serbest Form 23"/>
            <p:cNvSpPr/>
            <p:nvPr/>
          </p:nvSpPr>
          <p:spPr>
            <a:xfrm>
              <a:off x="10074259" y="1327089"/>
              <a:ext cx="2117741" cy="1224552"/>
            </a:xfrm>
            <a:custGeom>
              <a:avLst/>
              <a:gdLst>
                <a:gd name="connsiteX0" fmla="*/ 0 w 2342618"/>
                <a:gd name="connsiteY0" fmla="*/ 0 h 1224552"/>
                <a:gd name="connsiteX1" fmla="*/ 1730342 w 2342618"/>
                <a:gd name="connsiteY1" fmla="*/ 0 h 1224552"/>
                <a:gd name="connsiteX2" fmla="*/ 2342618 w 2342618"/>
                <a:gd name="connsiteY2" fmla="*/ 612276 h 1224552"/>
                <a:gd name="connsiteX3" fmla="*/ 1730342 w 2342618"/>
                <a:gd name="connsiteY3" fmla="*/ 1224552 h 1224552"/>
                <a:gd name="connsiteX4" fmla="*/ 0 w 2342618"/>
                <a:gd name="connsiteY4" fmla="*/ 1224552 h 1224552"/>
                <a:gd name="connsiteX5" fmla="*/ 612276 w 2342618"/>
                <a:gd name="connsiteY5" fmla="*/ 612276 h 1224552"/>
                <a:gd name="connsiteX6" fmla="*/ 0 w 2342618"/>
                <a:gd name="connsiteY6" fmla="*/ 0 h 1224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2618" h="1224552">
                  <a:moveTo>
                    <a:pt x="0" y="0"/>
                  </a:moveTo>
                  <a:lnTo>
                    <a:pt x="1730342" y="0"/>
                  </a:lnTo>
                  <a:lnTo>
                    <a:pt x="2342618" y="612276"/>
                  </a:lnTo>
                  <a:lnTo>
                    <a:pt x="1730342" y="1224552"/>
                  </a:lnTo>
                  <a:lnTo>
                    <a:pt x="0" y="1224552"/>
                  </a:lnTo>
                  <a:lnTo>
                    <a:pt x="612276" y="6122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54C5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shade val="80000"/>
                <a:hueOff val="349283"/>
                <a:satOff val="-6256"/>
                <a:lumOff val="2658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68283" tIns="18669" rIns="630945" bIns="18669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tr-TR" sz="1000" b="1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Komite Kararı</a:t>
              </a:r>
              <a:endParaRPr lang="tr-TR" sz="1000" b="1" kern="1200" dirty="0">
                <a:latin typeface="Poppins" panose="00000500000000000000" pitchFamily="2" charset="-94"/>
                <a:cs typeface="Poppins" panose="00000500000000000000" pitchFamily="2" charset="-94"/>
              </a:endParaRPr>
            </a:p>
          </p:txBody>
        </p:sp>
      </p:grpSp>
      <p:grpSp>
        <p:nvGrpSpPr>
          <p:cNvPr id="29" name="Grup 28"/>
          <p:cNvGrpSpPr>
            <a:grpSpLocks noChangeAspect="1"/>
          </p:cNvGrpSpPr>
          <p:nvPr/>
        </p:nvGrpSpPr>
        <p:grpSpPr>
          <a:xfrm>
            <a:off x="183118" y="4212908"/>
            <a:ext cx="5223261" cy="593905"/>
            <a:chOff x="4169860" y="3724701"/>
            <a:chExt cx="6344453" cy="593905"/>
          </a:xfrm>
        </p:grpSpPr>
        <p:pic>
          <p:nvPicPr>
            <p:cNvPr id="25" name="object 31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69860" y="3724701"/>
              <a:ext cx="576735" cy="593905"/>
            </a:xfrm>
            <a:prstGeom prst="rect">
              <a:avLst/>
            </a:prstGeom>
          </p:spPr>
        </p:pic>
        <p:sp>
          <p:nvSpPr>
            <p:cNvPr id="27" name="object 8"/>
            <p:cNvSpPr txBox="1"/>
            <p:nvPr/>
          </p:nvSpPr>
          <p:spPr>
            <a:xfrm>
              <a:off x="4810667" y="3765098"/>
              <a:ext cx="5703646" cy="38151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54610" marR="5080">
                <a:lnSpc>
                  <a:spcPct val="100000"/>
                </a:lnSpc>
                <a:spcBef>
                  <a:spcPts val="95"/>
                </a:spcBef>
              </a:pPr>
              <a:r>
                <a:rPr lang="tr-TR" sz="2400" i="1" dirty="0" smtClean="0">
                  <a:solidFill>
                    <a:schemeClr val="bg1"/>
                  </a:solidFill>
                  <a:latin typeface="+mj-lt"/>
                  <a:cs typeface="Calibri"/>
                </a:rPr>
                <a:t>Asgari Yatırım Tutarı 15,1 Milyon TL</a:t>
              </a:r>
              <a:endParaRPr sz="2400" dirty="0">
                <a:solidFill>
                  <a:schemeClr val="bg1"/>
                </a:solidFill>
                <a:latin typeface="+mj-lt"/>
                <a:cs typeface="Calibri"/>
              </a:endParaRPr>
            </a:p>
          </p:txBody>
        </p:sp>
      </p:grpSp>
      <p:sp>
        <p:nvSpPr>
          <p:cNvPr id="40" name="İkizkenar Üçgen 39"/>
          <p:cNvSpPr/>
          <p:nvPr/>
        </p:nvSpPr>
        <p:spPr>
          <a:xfrm rot="5400000">
            <a:off x="7501282" y="3104652"/>
            <a:ext cx="290464" cy="432241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latin typeface="Poppins" panose="00000500000000000000" pitchFamily="2" charset="-94"/>
              <a:cs typeface="Poppins" panose="00000500000000000000" pitchFamily="2" charset="-94"/>
            </a:endParaRPr>
          </a:p>
        </p:txBody>
      </p:sp>
      <p:grpSp>
        <p:nvGrpSpPr>
          <p:cNvPr id="4" name="Grup 3"/>
          <p:cNvGrpSpPr/>
          <p:nvPr/>
        </p:nvGrpSpPr>
        <p:grpSpPr>
          <a:xfrm>
            <a:off x="5213461" y="2342642"/>
            <a:ext cx="7075677" cy="4334438"/>
            <a:chOff x="5213461" y="2342642"/>
            <a:chExt cx="7075677" cy="4334438"/>
          </a:xfrm>
        </p:grpSpPr>
        <p:pic>
          <p:nvPicPr>
            <p:cNvPr id="44" name="Resim 43"/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398" b="98925" l="4480" r="99275">
                          <a14:foregroundMark x1="4545" y1="21828" x2="4545" y2="21828"/>
                          <a14:foregroundMark x1="68314" y1="19247" x2="68314" y2="19247"/>
                          <a14:foregroundMark x1="68445" y1="73656" x2="68445" y2="73656"/>
                          <a14:foregroundMark x1="36627" y1="73118" x2="36627" y2="73118"/>
                          <a14:foregroundMark x1="6324" y1="74731" x2="6324" y2="74731"/>
                          <a14:foregroundMark x1="10343" y1="86452" x2="10343" y2="86452"/>
                          <a14:foregroundMark x1="13241" y1="50323" x2="13241" y2="50323"/>
                          <a14:foregroundMark x1="16008" y1="50430" x2="16008" y2="50430"/>
                          <a14:foregroundMark x1="20553" y1="40538" x2="20553" y2="40538"/>
                          <a14:foregroundMark x1="19236" y1="34624" x2="19236" y2="34624"/>
                          <a14:foregroundMark x1="17852" y1="30968" x2="17852" y2="30968"/>
                          <a14:foregroundMark x1="17457" y1="24731" x2="17457" y2="24731"/>
                          <a14:foregroundMark x1="16535" y1="20538" x2="16535" y2="20538"/>
                          <a14:foregroundMark x1="17655" y1="14946" x2="17655" y2="14946"/>
                          <a14:foregroundMark x1="16798" y1="12581" x2="16798" y2="12581"/>
                          <a14:foregroundMark x1="16667" y1="7957" x2="16667" y2="7957"/>
                          <a14:foregroundMark x1="12780" y1="2151" x2="12780" y2="2151"/>
                          <a14:foregroundMark x1="82213" y1="8817" x2="82213" y2="8817"/>
                          <a14:foregroundMark x1="79776" y1="7527" x2="79776" y2="7527"/>
                          <a14:foregroundMark x1="78590" y1="5376" x2="78590" y2="5376"/>
                          <a14:foregroundMark x1="77734" y1="4194" x2="77734" y2="4194"/>
                          <a14:foregroundMark x1="73715" y1="7527" x2="73715" y2="7527"/>
                          <a14:foregroundMark x1="78458" y1="11505" x2="78458" y2="11505"/>
                          <a14:foregroundMark x1="81818" y1="11505" x2="81818" y2="11505"/>
                          <a14:foregroundMark x1="83992" y1="9570" x2="83992" y2="9570"/>
                          <a14:foregroundMark x1="84651" y1="6667" x2="84651" y2="6667"/>
                          <a14:foregroundMark x1="85112" y1="16129" x2="85112" y2="16129"/>
                          <a14:foregroundMark x1="86891" y1="10538" x2="86891" y2="10538"/>
                          <a14:foregroundMark x1="86232" y1="18387" x2="86232" y2="18387"/>
                          <a14:foregroundMark x1="84256" y1="21720" x2="84256" y2="21720"/>
                          <a14:foregroundMark x1="83333" y1="24301" x2="83333" y2="24301"/>
                          <a14:foregroundMark x1="82872" y1="26882" x2="82872" y2="26882"/>
                          <a14:foregroundMark x1="80369" y1="23656" x2="80369" y2="23656"/>
                          <a14:foregroundMark x1="78722" y1="24624" x2="78722" y2="24624"/>
                          <a14:foregroundMark x1="81094" y1="27742" x2="81094" y2="27742"/>
                          <a14:foregroundMark x1="78656" y1="25699" x2="78656" y2="25699"/>
                          <a14:foregroundMark x1="75758" y1="20860" x2="75758" y2="20860"/>
                          <a14:foregroundMark x1="76087" y1="17742" x2="76087" y2="17742"/>
                          <a14:foregroundMark x1="81357" y1="40430" x2="81357" y2="40430"/>
                          <a14:foregroundMark x1="85507" y1="39140" x2="85507" y2="39140"/>
                          <a14:foregroundMark x1="86825" y1="39570" x2="86825" y2="39570"/>
                          <a14:foregroundMark x1="86561" y1="40968" x2="86561" y2="40968"/>
                          <a14:foregroundMark x1="78327" y1="40000" x2="78327" y2="40000"/>
                          <a14:foregroundMark x1="77207" y1="61935" x2="77207" y2="61935"/>
                          <a14:foregroundMark x1="51252" y1="65161" x2="51252" y2="65161"/>
                          <a14:foregroundMark x1="18314" y1="64839" x2="18314" y2="64839"/>
                          <a14:foregroundMark x1="13241" y1="16989" x2="13241" y2="16989"/>
                          <a14:foregroundMark x1="13966" y1="72258" x2="13966" y2="72258"/>
                          <a14:foregroundMark x1="17128" y1="76452" x2="17128" y2="76452"/>
                          <a14:foregroundMark x1="20685" y1="67527" x2="20685" y2="67527"/>
                          <a14:foregroundMark x1="20092" y1="64624" x2="20092" y2="64624"/>
                          <a14:foregroundMark x1="20751" y1="61935" x2="20751" y2="61935"/>
                          <a14:foregroundMark x1="20422" y1="60323" x2="20422" y2="60323"/>
                          <a14:foregroundMark x1="17852" y1="58387" x2="17852" y2="58387"/>
                          <a14:foregroundMark x1="16733" y1="56129" x2="16733" y2="56129"/>
                          <a14:foregroundMark x1="11199" y1="56774" x2="11199" y2="56774"/>
                          <a14:foregroundMark x1="7708" y1="56452" x2="7708" y2="56452"/>
                          <a14:foregroundMark x1="30105" y1="57849" x2="30105" y2="57849"/>
                          <a14:foregroundMark x1="29710" y1="75161" x2="29710" y2="75161"/>
                          <a14:foregroundMark x1="29315" y1="83656" x2="29315" y2="83656"/>
                          <a14:foregroundMark x1="29249" y1="92688" x2="29249" y2="92688"/>
                          <a14:foregroundMark x1="30303" y1="95376" x2="30303" y2="95376"/>
                          <a14:foregroundMark x1="41304" y1="63011" x2="41304" y2="63011"/>
                          <a14:foregroundMark x1="38933" y1="60108" x2="38933" y2="60108"/>
                          <a14:foregroundMark x1="58498" y1="60108" x2="58498" y2="60108"/>
                          <a14:foregroundMark x1="57049" y1="96882" x2="57049" y2="96882"/>
                          <a14:foregroundMark x1="58959" y1="90430" x2="58959" y2="90430"/>
                          <a14:foregroundMark x1="52701" y1="98495" x2="52701" y2="98495"/>
                          <a14:foregroundMark x1="94137" y1="96882" x2="94137" y2="96882"/>
                          <a14:foregroundMark x1="94730" y1="95161" x2="94730" y2="95161"/>
                          <a14:foregroundMark x1="92951" y1="98925" x2="92951" y2="98925"/>
                          <a14:foregroundMark x1="82082" y1="95376" x2="82082" y2="95376"/>
                          <a14:foregroundMark x1="68906" y1="94946" x2="68906" y2="94946"/>
                          <a14:foregroundMark x1="74111" y1="84946" x2="74111" y2="84946"/>
                          <a14:foregroundMark x1="75823" y1="74624" x2="75823" y2="74624"/>
                          <a14:foregroundMark x1="73320" y1="61398" x2="73320" y2="61398"/>
                          <a14:foregroundMark x1="71278" y1="58280" x2="71278" y2="58280"/>
                          <a14:foregroundMark x1="53821" y1="3656" x2="53821" y2="3656"/>
                          <a14:foregroundMark x1="53096" y1="9570" x2="53096" y2="9570"/>
                          <a14:foregroundMark x1="51976" y1="11398" x2="51976" y2="11398"/>
                          <a14:foregroundMark x1="46970" y1="5914" x2="53228" y2="14409"/>
                          <a14:foregroundMark x1="71278" y1="58172" x2="89657" y2="90323"/>
                          <a14:foregroundMark x1="92227" y1="57527" x2="70092" y2="95376"/>
                          <a14:foregroundMark x1="60540" y1="59785" x2="60540" y2="59785"/>
                          <a14:foregroundMark x1="59486" y1="62473" x2="39526" y2="94839"/>
                          <a14:foregroundMark x1="7246" y1="1505" x2="7246" y2="1505"/>
                          <a14:foregroundMark x1="38142" y1="44194" x2="38142" y2="44194"/>
                          <a14:foregroundMark x1="38538" y1="44624" x2="38538" y2="44624"/>
                          <a14:foregroundMark x1="37418" y1="43118" x2="37418" y2="43118"/>
                          <a14:foregroundMark x1="37681" y1="43441" x2="37681" y2="43441"/>
                          <a14:foregroundMark x1="37484" y1="13978" x2="61001" y2="40645"/>
                          <a14:foregroundMark x1="37022" y1="42258" x2="38406" y2="44731"/>
                          <a14:foregroundMark x1="37220" y1="42151" x2="37220" y2="42151"/>
                          <a14:foregroundMark x1="63439" y1="42366" x2="61792" y2="44946"/>
                          <a14:foregroundMark x1="93281" y1="3548" x2="69302" y2="43011"/>
                          <a14:foregroundMark x1="94203" y1="60000" x2="79381" y2="92796"/>
                          <a14:foregroundMark x1="77141" y1="57957" x2="92885" y2="93763"/>
                          <a14:foregroundMark x1="7773" y1="59032" x2="28788" y2="95806"/>
                          <a14:foregroundMark x1="36034" y1="50323" x2="43808" y2="50430"/>
                          <a14:foregroundMark x1="99012" y1="29892" x2="99012" y2="29892"/>
                          <a14:foregroundMark x1="85968" y1="50538" x2="85968" y2="50538"/>
                          <a14:foregroundMark x1="83729" y1="50645" x2="83729" y2="50645"/>
                          <a14:foregroundMark x1="99275" y1="37742" x2="99275" y2="37742"/>
                          <a14:foregroundMark x1="98880" y1="38387" x2="98946" y2="45591"/>
                          <a14:foregroundMark x1="98353" y1="47419" x2="98353" y2="47419"/>
                          <a14:foregroundMark x1="98682" y1="45914" x2="95389" y2="50968"/>
                          <a14:foregroundMark x1="95257" y1="50645" x2="78129" y2="50108"/>
                          <a14:foregroundMark x1="6522" y1="4301" x2="30369" y2="41935"/>
                          <a14:foregroundMark x1="30896" y1="6129" x2="7049" y2="42366"/>
                          <a14:foregroundMark x1="6324" y1="19785" x2="6324" y2="19785"/>
                          <a14:foregroundMark x1="4743" y1="20753" x2="4743" y2="20753"/>
                          <a14:foregroundMark x1="5863" y1="23441" x2="5863" y2="23441"/>
                          <a14:foregroundMark x1="7181" y1="25914" x2="7181" y2="25914"/>
                          <a14:foregroundMark x1="5270" y1="27312" x2="7115" y2="19892"/>
                          <a14:foregroundMark x1="36166" y1="27204" x2="37747" y2="19032"/>
                          <a14:foregroundMark x1="5138" y1="81075" x2="6653" y2="73656"/>
                          <a14:foregroundMark x1="38603" y1="58925" x2="59947" y2="94194"/>
                          <a14:foregroundMark x1="22793" y1="97957" x2="22793" y2="97957"/>
                          <a14:foregroundMark x1="14822" y1="98065" x2="22661" y2="97527"/>
                          <a14:foregroundMark x1="61792" y1="4194" x2="38406" y2="41398"/>
                          <a14:backgroundMark x1="10277" y1="538" x2="10277" y2="538"/>
                          <a14:backgroundMark x1="2503" y1="33548" x2="2503" y2="33548"/>
                          <a14:backgroundMark x1="28656" y1="99570" x2="28656" y2="99570"/>
                          <a14:backgroundMark x1="8432" y1="99570" x2="28129" y2="99462"/>
                          <a14:backgroundMark x1="70553" y1="99677" x2="92688" y2="99677"/>
                          <a14:backgroundMark x1="38801" y1="99570" x2="61792" y2="99462"/>
                          <a14:backgroundMark x1="38406" y1="50860" x2="38406" y2="50860"/>
                          <a14:backgroundMark x1="42688" y1="50645" x2="42688" y2="50645"/>
                          <a14:backgroundMark x1="35112" y1="48065" x2="46113" y2="51183"/>
                          <a14:backgroundMark x1="33202" y1="50645" x2="45718" y2="50645"/>
                          <a14:backgroundMark x1="35771" y1="49785" x2="44005" y2="50538"/>
                          <a14:backgroundMark x1="43808" y1="50323" x2="43808" y2="50323"/>
                          <a14:backgroundMark x1="43742" y1="50108" x2="43742" y2="50108"/>
                          <a14:backgroundMark x1="43544" y1="50108" x2="43544" y2="50108"/>
                          <a14:backgroundMark x1="43281" y1="50000" x2="43281" y2="50000"/>
                          <a14:backgroundMark x1="43215" y1="50108" x2="43215" y2="50108"/>
                          <a14:backgroundMark x1="13109" y1="50430" x2="13109" y2="50430"/>
                          <a14:backgroundMark x1="13241" y1="50538" x2="13241" y2="50538"/>
                          <a14:backgroundMark x1="13241" y1="50430" x2="13241" y2="50430"/>
                          <a14:backgroundMark x1="13241" y1="50215" x2="13241" y2="50215"/>
                          <a14:backgroundMark x1="16074" y1="50430" x2="16074" y2="50430"/>
                          <a14:backgroundMark x1="16008" y1="50323" x2="16008" y2="50323"/>
                          <a14:backgroundMark x1="61858" y1="45054" x2="61858" y2="45054"/>
                          <a14:backgroundMark x1="62055" y1="45054" x2="62055" y2="45054"/>
                          <a14:backgroundMark x1="61726" y1="45161" x2="61726" y2="45161"/>
                          <a14:backgroundMark x1="95323" y1="23226" x2="99078" y2="30430"/>
                          <a14:backgroundMark x1="95191" y1="23548" x2="95191" y2="23548"/>
                          <a14:backgroundMark x1="2042" y1="64086" x2="3360" y2="76344"/>
                          <a14:backgroundMark x1="77536" y1="50538" x2="77536" y2="50538"/>
                          <a14:backgroundMark x1="77668" y1="50968" x2="95652" y2="50108"/>
                          <a14:backgroundMark x1="76219" y1="50538" x2="85375" y2="50753"/>
                          <a14:backgroundMark x1="95125" y1="51828" x2="98880" y2="43118"/>
                          <a14:backgroundMark x1="98617" y1="46129" x2="98880" y2="36452"/>
                          <a14:backgroundMark x1="34980" y1="50323" x2="38406" y2="50000"/>
                          <a14:backgroundMark x1="77602" y1="50108" x2="88538" y2="50108"/>
                          <a14:backgroundMark x1="81686" y1="49892" x2="83729" y2="50645"/>
                          <a14:backgroundMark x1="81621" y1="50645" x2="82740" y2="50215"/>
                          <a14:backgroundMark x1="90119" y1="50753" x2="95257" y2="50645"/>
                          <a14:backgroundMark x1="95652" y1="51290" x2="98748" y2="46452"/>
                          <a14:backgroundMark x1="95586" y1="50860" x2="98617" y2="46129"/>
                          <a14:backgroundMark x1="97628" y1="47204" x2="98419" y2="45914"/>
                          <a14:backgroundMark x1="98880" y1="46129" x2="99078" y2="37097"/>
                          <a14:backgroundMark x1="99012" y1="45591" x2="99341" y2="44086"/>
                          <a14:backgroundMark x1="43281" y1="48710" x2="43610" y2="50860"/>
                          <a14:backgroundMark x1="38406" y1="45054" x2="38406" y2="45054"/>
                          <a14:backgroundMark x1="38472" y1="45054" x2="38472" y2="45054"/>
                          <a14:backgroundMark x1="38406" y1="44946" x2="38406" y2="44946"/>
                          <a14:backgroundMark x1="38406" y1="44839" x2="38406" y2="44839"/>
                          <a14:backgroundMark x1="36891" y1="42473" x2="36891" y2="42473"/>
                          <a14:backgroundMark x1="31752" y1="44516" x2="31752" y2="44516"/>
                          <a14:backgroundMark x1="32477" y1="43226" x2="32477" y2="43226"/>
                          <a14:backgroundMark x1="7642" y1="45161" x2="7642" y2="45161"/>
                          <a14:backgroundMark x1="99012" y1="29032" x2="99012" y2="29032"/>
                          <a14:backgroundMark x1="98946" y1="28065" x2="99407" y2="30323"/>
                          <a14:backgroundMark x1="96377" y1="49032" x2="97299" y2="48710"/>
                          <a14:backgroundMark x1="96640" y1="48065" x2="97233" y2="49032"/>
                          <a14:backgroundMark x1="84058" y1="49570" x2="83926" y2="50968"/>
                          <a14:backgroundMark x1="82806" y1="49570" x2="82609" y2="51398"/>
                          <a14:backgroundMark x1="98551" y1="48710" x2="98090" y2="45699"/>
                          <a14:backgroundMark x1="96509" y1="46559" x2="97299" y2="50753"/>
                          <a14:backgroundMark x1="94993" y1="50860" x2="95652" y2="50430"/>
                          <a14:backgroundMark x1="95125" y1="50860" x2="95784" y2="50860"/>
                          <a14:backgroundMark x1="96443" y1="49140" x2="97233" y2="48172"/>
                          <a14:backgroundMark x1="97497" y1="47204" x2="96904" y2="48817"/>
                          <a14:backgroundMark x1="97036" y1="47097" x2="97101" y2="49355"/>
                          <a14:backgroundMark x1="96443" y1="47097" x2="97497" y2="49355"/>
                          <a14:backgroundMark x1="96970" y1="45914" x2="97167" y2="49677"/>
                          <a14:backgroundMark x1="96904" y1="45484" x2="96509" y2="50860"/>
                          <a14:backgroundMark x1="96509" y1="46237" x2="97694" y2="51290"/>
                          <a14:backgroundMark x1="97365" y1="45376" x2="97233" y2="50753"/>
                          <a14:backgroundMark x1="97167" y1="44516" x2="97892" y2="50968"/>
                          <a14:backgroundMark x1="96970" y1="44624" x2="96904" y2="50538"/>
                          <a14:backgroundMark x1="97167" y1="43441" x2="98485" y2="50430"/>
                          <a14:backgroundMark x1="92951" y1="99247" x2="92951" y2="99247"/>
                          <a14:backgroundMark x1="93347" y1="99140" x2="93347" y2="99140"/>
                          <a14:backgroundMark x1="93347" y1="99032" x2="93347" y2="990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13461" y="2342642"/>
              <a:ext cx="7075677" cy="4334438"/>
            </a:xfrm>
            <a:prstGeom prst="rect">
              <a:avLst/>
            </a:prstGeom>
          </p:spPr>
        </p:pic>
        <p:pic>
          <p:nvPicPr>
            <p:cNvPr id="2" name="Resim 1"/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97199" y="3623310"/>
              <a:ext cx="1589547" cy="626185"/>
            </a:xfrm>
            <a:prstGeom prst="rect">
              <a:avLst/>
            </a:prstGeom>
          </p:spPr>
        </p:pic>
        <p:pic>
          <p:nvPicPr>
            <p:cNvPr id="22" name="Resim 21"/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41000" y="3817694"/>
              <a:ext cx="1458240" cy="4318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529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3682741" y="387977"/>
            <a:ext cx="52501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800" b="1" dirty="0" smtClean="0">
                <a:solidFill>
                  <a:srgbClr val="BEECFE"/>
                </a:solidFill>
                <a:latin typeface="DM Sans Bold"/>
              </a:rPr>
              <a:t>ÖRNEK TEŞVİK HESAPLAMA</a:t>
            </a:r>
            <a:endParaRPr lang="tr-TR" sz="2800" b="1" dirty="0">
              <a:solidFill>
                <a:srgbClr val="BEECFE"/>
              </a:solidFill>
              <a:latin typeface="DM Sans Bold"/>
            </a:endParaRPr>
          </a:p>
        </p:txBody>
      </p:sp>
      <p:graphicFrame>
        <p:nvGraphicFramePr>
          <p:cNvPr id="6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6711761"/>
              </p:ext>
            </p:extLst>
          </p:nvPr>
        </p:nvGraphicFramePr>
        <p:xfrm>
          <a:off x="3789680" y="974647"/>
          <a:ext cx="7305040" cy="455583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6585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65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9457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lang="tr-TR" sz="1900" u="sng" spc="-25" noProof="0" dirty="0">
                          <a:solidFill>
                            <a:schemeClr val="bg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</a:rPr>
                        <a:t>Teşvik</a:t>
                      </a:r>
                      <a:r>
                        <a:rPr lang="tr-TR" sz="1900" u="sng" spc="-35" noProof="0" dirty="0">
                          <a:solidFill>
                            <a:schemeClr val="bg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</a:rPr>
                        <a:t> </a:t>
                      </a:r>
                      <a:r>
                        <a:rPr lang="tr-TR" sz="1900" u="sng" spc="-10" noProof="0" dirty="0" smtClean="0">
                          <a:solidFill>
                            <a:schemeClr val="bg1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</a:rPr>
                        <a:t>Unsurları</a:t>
                      </a:r>
                      <a:endParaRPr lang="tr-TR" sz="1900" u="sng" spc="-10" noProof="0" dirty="0">
                        <a:solidFill>
                          <a:schemeClr val="bg1"/>
                        </a:solidFill>
                        <a:uFill>
                          <a:solidFill>
                            <a:srgbClr val="000000"/>
                          </a:solidFill>
                        </a:uFill>
                        <a:latin typeface="+mj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158750" indent="0" algn="ctr">
                        <a:lnSpc>
                          <a:spcPct val="100000"/>
                        </a:lnSpc>
                      </a:pPr>
                      <a:r>
                        <a:rPr lang="tr-TR" sz="1700" spc="-25" noProof="0" dirty="0" smtClean="0">
                          <a:solidFill>
                            <a:schemeClr val="bg1"/>
                          </a:solidFill>
                          <a:latin typeface="+mj-lt"/>
                          <a:cs typeface="+mn-cs"/>
                        </a:rPr>
                        <a:t>Teşvik</a:t>
                      </a:r>
                      <a:r>
                        <a:rPr lang="tr-TR" sz="1700" spc="-25" baseline="0" noProof="0" dirty="0" smtClean="0">
                          <a:solidFill>
                            <a:schemeClr val="bg1"/>
                          </a:solidFill>
                          <a:latin typeface="+mj-lt"/>
                          <a:cs typeface="+mn-cs"/>
                        </a:rPr>
                        <a:t> Tutarı</a:t>
                      </a:r>
                      <a:endParaRPr lang="tr-TR" sz="1700" noProof="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45720" marR="45720" anchor="ctr">
                    <a:solidFill>
                      <a:srgbClr val="0054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85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lang="tr-TR" sz="1500" noProof="0" dirty="0">
                          <a:solidFill>
                            <a:schemeClr val="bg1"/>
                          </a:solidFill>
                          <a:latin typeface="+mj-lt"/>
                        </a:rPr>
                        <a:t>KDV</a:t>
                      </a:r>
                      <a:r>
                        <a:rPr lang="tr-TR" sz="1500" spc="-55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noProof="0" dirty="0">
                          <a:solidFill>
                            <a:schemeClr val="bg1"/>
                          </a:solidFill>
                          <a:latin typeface="+mj-lt"/>
                        </a:rPr>
                        <a:t>İstisnası</a:t>
                      </a:r>
                      <a:r>
                        <a:rPr lang="tr-TR" sz="1500" spc="-55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spc="-20" noProof="0" dirty="0">
                          <a:solidFill>
                            <a:schemeClr val="bg1"/>
                          </a:solidFill>
                          <a:latin typeface="+mj-lt"/>
                        </a:rPr>
                        <a:t>(TL)</a:t>
                      </a:r>
                      <a:endParaRPr lang="tr-TR" sz="1500" noProof="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lang="tr-TR" sz="1500" b="1" spc="-10" noProof="0" dirty="0">
                          <a:solidFill>
                            <a:schemeClr val="bg1"/>
                          </a:solidFill>
                          <a:latin typeface="+mj-lt"/>
                        </a:rPr>
                        <a:t>24.000.000</a:t>
                      </a:r>
                      <a:endParaRPr lang="tr-TR" sz="1500" b="1" noProof="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4756">
                <a:tc>
                  <a:txBody>
                    <a:bodyPr/>
                    <a:lstStyle/>
                    <a:p>
                      <a:pPr marL="6985">
                        <a:lnSpc>
                          <a:spcPts val="1555"/>
                        </a:lnSpc>
                      </a:pPr>
                      <a:r>
                        <a:rPr lang="tr-TR" sz="1500" noProof="0" dirty="0">
                          <a:solidFill>
                            <a:schemeClr val="bg1"/>
                          </a:solidFill>
                          <a:latin typeface="+mj-lt"/>
                        </a:rPr>
                        <a:t>Gümrük</a:t>
                      </a:r>
                      <a:r>
                        <a:rPr lang="tr-TR" sz="1500" spc="-65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spc="-10" noProof="0" dirty="0">
                          <a:solidFill>
                            <a:schemeClr val="bg1"/>
                          </a:solidFill>
                          <a:latin typeface="+mj-lt"/>
                        </a:rPr>
                        <a:t>Vergisi</a:t>
                      </a:r>
                      <a:r>
                        <a:rPr lang="tr-TR" sz="1500" spc="-35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noProof="0" dirty="0">
                          <a:solidFill>
                            <a:schemeClr val="bg1"/>
                          </a:solidFill>
                          <a:latin typeface="+mj-lt"/>
                        </a:rPr>
                        <a:t>Muafiyeti</a:t>
                      </a:r>
                      <a:r>
                        <a:rPr lang="tr-TR" sz="1500" spc="-35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spc="-20" noProof="0" dirty="0">
                          <a:solidFill>
                            <a:schemeClr val="bg1"/>
                          </a:solidFill>
                          <a:latin typeface="+mj-lt"/>
                        </a:rPr>
                        <a:t>(TL</a:t>
                      </a:r>
                      <a:r>
                        <a:rPr lang="tr-TR" sz="1500" spc="-20" noProof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)</a:t>
                      </a:r>
                      <a:endParaRPr lang="tr-TR" sz="1500" noProof="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5"/>
                        </a:lnSpc>
                      </a:pPr>
                      <a:r>
                        <a:rPr lang="tr-TR" sz="1500" b="1" spc="-10" noProof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1.000.000</a:t>
                      </a:r>
                      <a:endParaRPr lang="tr-TR" sz="1500" b="1" noProof="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85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lang="tr-TR" sz="1500" spc="-10" noProof="0" dirty="0">
                          <a:solidFill>
                            <a:schemeClr val="bg1"/>
                          </a:solidFill>
                          <a:latin typeface="+mj-lt"/>
                        </a:rPr>
                        <a:t>Vergi</a:t>
                      </a:r>
                      <a:r>
                        <a:rPr lang="tr-TR" sz="1500" spc="-40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spc="-10" noProof="0" dirty="0">
                          <a:solidFill>
                            <a:schemeClr val="bg1"/>
                          </a:solidFill>
                          <a:latin typeface="+mj-lt"/>
                        </a:rPr>
                        <a:t>YKO:</a:t>
                      </a:r>
                      <a:r>
                        <a:rPr lang="tr-TR" sz="1500" spc="-60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noProof="0" dirty="0">
                          <a:solidFill>
                            <a:schemeClr val="bg1"/>
                          </a:solidFill>
                          <a:latin typeface="+mj-lt"/>
                        </a:rPr>
                        <a:t>Sabit</a:t>
                      </a:r>
                      <a:r>
                        <a:rPr lang="tr-TR" sz="1500" spc="-50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spc="-10" noProof="0" dirty="0">
                          <a:solidFill>
                            <a:schemeClr val="bg1"/>
                          </a:solidFill>
                          <a:latin typeface="+mj-lt"/>
                        </a:rPr>
                        <a:t>Yatırım</a:t>
                      </a:r>
                      <a:r>
                        <a:rPr lang="tr-TR" sz="1500" spc="-45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spc="-10" noProof="0" dirty="0">
                          <a:solidFill>
                            <a:schemeClr val="bg1"/>
                          </a:solidFill>
                          <a:latin typeface="+mj-lt"/>
                        </a:rPr>
                        <a:t>Tutarının</a:t>
                      </a:r>
                      <a:endParaRPr lang="tr-TR" sz="1500" noProof="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lang="tr-TR" sz="1500" b="1" kern="1200" spc="-25" noProof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r>
                        <a:rPr lang="tr-TR" sz="1500" b="1" spc="-25" noProof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50</a:t>
                      </a:r>
                      <a:endParaRPr lang="tr-TR" sz="1500" b="1" noProof="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756">
                <a:tc>
                  <a:txBody>
                    <a:bodyPr/>
                    <a:lstStyle/>
                    <a:p>
                      <a:pPr marL="6985">
                        <a:lnSpc>
                          <a:spcPts val="1555"/>
                        </a:lnSpc>
                      </a:pPr>
                      <a:r>
                        <a:rPr lang="tr-TR" sz="1500" spc="-10" noProof="0" dirty="0">
                          <a:solidFill>
                            <a:schemeClr val="bg1"/>
                          </a:solidFill>
                          <a:latin typeface="+mj-lt"/>
                        </a:rPr>
                        <a:t>Yatırıma</a:t>
                      </a:r>
                      <a:r>
                        <a:rPr lang="tr-TR" sz="1500" spc="-50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noProof="0" dirty="0">
                          <a:solidFill>
                            <a:schemeClr val="bg1"/>
                          </a:solidFill>
                          <a:latin typeface="+mj-lt"/>
                        </a:rPr>
                        <a:t>Katkı</a:t>
                      </a:r>
                      <a:r>
                        <a:rPr lang="tr-TR" sz="1500" spc="-50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spc="-20" noProof="0" dirty="0">
                          <a:solidFill>
                            <a:schemeClr val="bg1"/>
                          </a:solidFill>
                          <a:latin typeface="+mj-lt"/>
                        </a:rPr>
                        <a:t>Tutarı</a:t>
                      </a:r>
                      <a:r>
                        <a:rPr lang="tr-TR" sz="1500" spc="-55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spc="-20" noProof="0" dirty="0">
                          <a:solidFill>
                            <a:schemeClr val="bg1"/>
                          </a:solidFill>
                          <a:latin typeface="+mj-lt"/>
                        </a:rPr>
                        <a:t>(TL)</a:t>
                      </a:r>
                      <a:endParaRPr lang="tr-TR" sz="1500" noProof="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55"/>
                        </a:lnSpc>
                      </a:pPr>
                      <a:r>
                        <a:rPr lang="tr-TR" sz="1500" b="1" kern="1200" spc="-1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85.000.000</a:t>
                      </a:r>
                      <a:endParaRPr lang="tr-TR" sz="1500" b="1" kern="1200" spc="-10" noProof="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85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lang="tr-TR" sz="1500" noProof="0" dirty="0">
                          <a:solidFill>
                            <a:schemeClr val="bg1"/>
                          </a:solidFill>
                          <a:latin typeface="+mj-lt"/>
                        </a:rPr>
                        <a:t>SGK</a:t>
                      </a:r>
                      <a:r>
                        <a:rPr lang="tr-TR" sz="1500" spc="-40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spc="-10" noProof="0" dirty="0">
                          <a:solidFill>
                            <a:schemeClr val="bg1"/>
                          </a:solidFill>
                          <a:latin typeface="+mj-lt"/>
                        </a:rPr>
                        <a:t>İşveren</a:t>
                      </a:r>
                      <a:r>
                        <a:rPr lang="tr-TR" sz="1500" spc="-25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noProof="0" dirty="0">
                          <a:solidFill>
                            <a:schemeClr val="bg1"/>
                          </a:solidFill>
                          <a:latin typeface="+mj-lt"/>
                        </a:rPr>
                        <a:t>Hissesi</a:t>
                      </a:r>
                      <a:r>
                        <a:rPr lang="tr-TR" sz="1500" spc="-25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spc="-10" noProof="0" dirty="0">
                          <a:solidFill>
                            <a:schemeClr val="bg1"/>
                          </a:solidFill>
                          <a:latin typeface="+mj-lt"/>
                        </a:rPr>
                        <a:t>Desteği</a:t>
                      </a:r>
                      <a:r>
                        <a:rPr lang="tr-TR" sz="1500" spc="-25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noProof="0" dirty="0">
                          <a:solidFill>
                            <a:schemeClr val="bg1"/>
                          </a:solidFill>
                          <a:latin typeface="+mj-lt"/>
                        </a:rPr>
                        <a:t>Süre</a:t>
                      </a:r>
                      <a:r>
                        <a:rPr lang="tr-TR" sz="1500" spc="-30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spc="-10" noProof="0" dirty="0">
                          <a:solidFill>
                            <a:schemeClr val="bg1"/>
                          </a:solidFill>
                          <a:latin typeface="+mj-lt"/>
                        </a:rPr>
                        <a:t>(Yıl</a:t>
                      </a:r>
                      <a:r>
                        <a:rPr lang="tr-TR" sz="1500" spc="-10" noProof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) ve Oranı (%)</a:t>
                      </a:r>
                      <a:endParaRPr lang="tr-TR" sz="1500" noProof="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lang="tr-TR" sz="1500" b="1" spc="-50" noProof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8 yıl (%50)</a:t>
                      </a:r>
                      <a:endParaRPr lang="tr-TR" sz="1500" b="1" noProof="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6238">
                <a:tc>
                  <a:txBody>
                    <a:bodyPr/>
                    <a:lstStyle/>
                    <a:p>
                      <a:pPr marL="6985">
                        <a:lnSpc>
                          <a:spcPts val="1555"/>
                        </a:lnSpc>
                      </a:pPr>
                      <a:r>
                        <a:rPr lang="tr-TR" sz="1500" noProof="0" dirty="0">
                          <a:solidFill>
                            <a:schemeClr val="bg1"/>
                          </a:solidFill>
                          <a:latin typeface="+mj-lt"/>
                        </a:rPr>
                        <a:t>SGK</a:t>
                      </a:r>
                      <a:r>
                        <a:rPr lang="tr-TR" sz="1500" spc="-40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spc="-10" noProof="0" dirty="0">
                          <a:solidFill>
                            <a:schemeClr val="bg1"/>
                          </a:solidFill>
                          <a:latin typeface="+mj-lt"/>
                        </a:rPr>
                        <a:t>İşveren</a:t>
                      </a:r>
                      <a:r>
                        <a:rPr lang="tr-TR" sz="1500" spc="-20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noProof="0" dirty="0">
                          <a:solidFill>
                            <a:schemeClr val="bg1"/>
                          </a:solidFill>
                          <a:latin typeface="+mj-lt"/>
                        </a:rPr>
                        <a:t>Hissesi</a:t>
                      </a:r>
                      <a:r>
                        <a:rPr lang="tr-TR" sz="1500" spc="-25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spc="-10" noProof="0" dirty="0">
                          <a:solidFill>
                            <a:schemeClr val="bg1"/>
                          </a:solidFill>
                          <a:latin typeface="+mj-lt"/>
                        </a:rPr>
                        <a:t>Gerçekleşen</a:t>
                      </a:r>
                      <a:r>
                        <a:rPr lang="tr-TR" sz="1500" spc="-5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spc="-20" noProof="0" dirty="0">
                          <a:solidFill>
                            <a:schemeClr val="bg1"/>
                          </a:solidFill>
                          <a:latin typeface="+mj-lt"/>
                        </a:rPr>
                        <a:t>(TL)</a:t>
                      </a:r>
                      <a:endParaRPr lang="tr-TR" sz="1500" noProof="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55"/>
                        </a:lnSpc>
                        <a:spcBef>
                          <a:spcPts val="145"/>
                        </a:spcBef>
                      </a:pPr>
                      <a:r>
                        <a:rPr lang="tr-TR" sz="1500" b="1" kern="1200" spc="-1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15.933.686</a:t>
                      </a:r>
                      <a:endParaRPr lang="tr-TR" sz="1500" b="1" kern="1200" spc="-10" noProof="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5855">
                <a:tc>
                  <a:txBody>
                    <a:bodyPr/>
                    <a:lstStyle/>
                    <a:p>
                      <a:pPr marL="6985">
                        <a:lnSpc>
                          <a:spcPts val="1580"/>
                        </a:lnSpc>
                      </a:pPr>
                      <a:r>
                        <a:rPr lang="tr-TR" sz="1500" spc="-10" noProof="0" dirty="0">
                          <a:solidFill>
                            <a:schemeClr val="bg1"/>
                          </a:solidFill>
                          <a:latin typeface="+mj-lt"/>
                        </a:rPr>
                        <a:t>Faiz/Kar</a:t>
                      </a:r>
                      <a:r>
                        <a:rPr lang="tr-TR" sz="1500" spc="-55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noProof="0" dirty="0">
                          <a:solidFill>
                            <a:schemeClr val="bg1"/>
                          </a:solidFill>
                          <a:latin typeface="+mj-lt"/>
                        </a:rPr>
                        <a:t>Payı</a:t>
                      </a:r>
                      <a:r>
                        <a:rPr lang="tr-TR" sz="1500" spc="-25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spc="-10" noProof="0" dirty="0">
                          <a:solidFill>
                            <a:schemeClr val="bg1"/>
                          </a:solidFill>
                          <a:latin typeface="+mj-lt"/>
                        </a:rPr>
                        <a:t>Desteği</a:t>
                      </a:r>
                      <a:r>
                        <a:rPr lang="tr-TR" sz="1500" spc="-30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noProof="0" dirty="0">
                          <a:solidFill>
                            <a:schemeClr val="bg1"/>
                          </a:solidFill>
                          <a:latin typeface="+mj-lt"/>
                        </a:rPr>
                        <a:t>İndirim</a:t>
                      </a:r>
                      <a:r>
                        <a:rPr lang="tr-TR" sz="1500" spc="-15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spc="-10" noProof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Oranı/Azami</a:t>
                      </a:r>
                      <a:r>
                        <a:rPr lang="tr-TR" sz="1500" spc="-20" noProof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spc="-10" noProof="0" dirty="0">
                          <a:solidFill>
                            <a:schemeClr val="bg1"/>
                          </a:solidFill>
                          <a:latin typeface="+mj-lt"/>
                        </a:rPr>
                        <a:t>Destek</a:t>
                      </a:r>
                      <a:r>
                        <a:rPr lang="tr-TR" sz="1500" spc="-25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spc="-10" noProof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Puanı</a:t>
                      </a:r>
                      <a:endParaRPr lang="tr-TR" sz="1500" noProof="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80"/>
                        </a:lnSpc>
                      </a:pPr>
                      <a:r>
                        <a:rPr lang="tr-TR" sz="1500" b="1" kern="1200" spc="-25" noProof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%40/</a:t>
                      </a:r>
                      <a:r>
                        <a:rPr lang="tr-TR" sz="1500" b="1" spc="-25" noProof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20 Puan</a:t>
                      </a:r>
                      <a:endParaRPr lang="tr-TR" sz="1500" b="1" noProof="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756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lang="tr-TR" sz="1500" spc="-10" noProof="0" dirty="0">
                          <a:solidFill>
                            <a:schemeClr val="bg1"/>
                          </a:solidFill>
                          <a:latin typeface="+mj-lt"/>
                        </a:rPr>
                        <a:t>Faiz/Kar</a:t>
                      </a:r>
                      <a:r>
                        <a:rPr lang="tr-TR" sz="1500" spc="-60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noProof="0" dirty="0">
                          <a:solidFill>
                            <a:schemeClr val="bg1"/>
                          </a:solidFill>
                          <a:latin typeface="+mj-lt"/>
                        </a:rPr>
                        <a:t>Payı</a:t>
                      </a:r>
                      <a:r>
                        <a:rPr lang="tr-TR" sz="1500" spc="-25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noProof="0" dirty="0">
                          <a:solidFill>
                            <a:schemeClr val="bg1"/>
                          </a:solidFill>
                          <a:latin typeface="+mj-lt"/>
                        </a:rPr>
                        <a:t>Destek</a:t>
                      </a:r>
                      <a:r>
                        <a:rPr lang="tr-TR" sz="1500" spc="-35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noProof="0" dirty="0">
                          <a:solidFill>
                            <a:schemeClr val="bg1"/>
                          </a:solidFill>
                          <a:latin typeface="+mj-lt"/>
                        </a:rPr>
                        <a:t>Üst</a:t>
                      </a:r>
                      <a:r>
                        <a:rPr lang="tr-TR" sz="1500" spc="-40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noProof="0" dirty="0">
                          <a:solidFill>
                            <a:schemeClr val="bg1"/>
                          </a:solidFill>
                          <a:latin typeface="+mj-lt"/>
                        </a:rPr>
                        <a:t>Sınırı</a:t>
                      </a:r>
                      <a:r>
                        <a:rPr lang="tr-TR" sz="1500" spc="-40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spc="-20" noProof="0" dirty="0">
                          <a:solidFill>
                            <a:schemeClr val="bg1"/>
                          </a:solidFill>
                          <a:latin typeface="+mj-lt"/>
                        </a:rPr>
                        <a:t>(TL)</a:t>
                      </a:r>
                      <a:endParaRPr lang="tr-TR" sz="1500" noProof="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lang="tr-TR" sz="1500" b="1" kern="1200" spc="-10" noProof="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40.000.000</a:t>
                      </a:r>
                      <a:endParaRPr lang="tr-TR" sz="1500" b="1" kern="1200" spc="-10" noProof="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5306">
                <a:tc>
                  <a:txBody>
                    <a:bodyPr/>
                    <a:lstStyle/>
                    <a:p>
                      <a:pPr marL="6985">
                        <a:lnSpc>
                          <a:spcPts val="1650"/>
                        </a:lnSpc>
                        <a:spcBef>
                          <a:spcPts val="145"/>
                        </a:spcBef>
                      </a:pPr>
                      <a:r>
                        <a:rPr lang="tr-TR" sz="1500" spc="-10" noProof="0" dirty="0">
                          <a:solidFill>
                            <a:schemeClr val="bg1"/>
                          </a:solidFill>
                          <a:latin typeface="+mj-lt"/>
                        </a:rPr>
                        <a:t>Yatırım</a:t>
                      </a:r>
                      <a:r>
                        <a:rPr lang="tr-TR" sz="1500" spc="-55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spc="-20" noProof="0" dirty="0">
                          <a:solidFill>
                            <a:schemeClr val="bg1"/>
                          </a:solidFill>
                          <a:latin typeface="+mj-lt"/>
                        </a:rPr>
                        <a:t>Yeri</a:t>
                      </a:r>
                      <a:r>
                        <a:rPr lang="tr-TR" sz="1500" spc="-55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spc="-10" noProof="0" dirty="0">
                          <a:solidFill>
                            <a:schemeClr val="bg1"/>
                          </a:solidFill>
                          <a:latin typeface="+mj-lt"/>
                        </a:rPr>
                        <a:t>Tahsisi</a:t>
                      </a:r>
                      <a:endParaRPr lang="tr-TR" sz="1500" noProof="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4"/>
                        </a:lnSpc>
                        <a:spcBef>
                          <a:spcPts val="160"/>
                        </a:spcBef>
                      </a:pPr>
                      <a:r>
                        <a:rPr lang="tr-TR" sz="1500" b="1" spc="-50" noProof="0" dirty="0">
                          <a:solidFill>
                            <a:schemeClr val="bg1"/>
                          </a:solidFill>
                          <a:latin typeface="+mj-lt"/>
                        </a:rPr>
                        <a:t>✓</a:t>
                      </a:r>
                      <a:endParaRPr lang="tr-TR" sz="1500" b="1" noProof="0" dirty="0">
                        <a:solidFill>
                          <a:schemeClr val="bg1"/>
                        </a:solidFill>
                        <a:latin typeface="+mj-lt"/>
                        <a:cs typeface="Segoe UI Symbol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5855">
                <a:tc>
                  <a:txBody>
                    <a:bodyPr/>
                    <a:lstStyle/>
                    <a:p>
                      <a:pPr marL="698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lang="tr-TR" sz="1500" noProof="0" dirty="0">
                          <a:solidFill>
                            <a:schemeClr val="bg1"/>
                          </a:solidFill>
                          <a:latin typeface="+mj-lt"/>
                        </a:rPr>
                        <a:t>Makine</a:t>
                      </a:r>
                      <a:r>
                        <a:rPr lang="tr-TR" sz="1500" spc="-35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noProof="0" dirty="0">
                          <a:solidFill>
                            <a:schemeClr val="bg1"/>
                          </a:solidFill>
                          <a:latin typeface="+mj-lt"/>
                        </a:rPr>
                        <a:t>ve</a:t>
                      </a:r>
                      <a:r>
                        <a:rPr lang="tr-TR" sz="1500" spc="-35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spc="-20" noProof="0" dirty="0">
                          <a:solidFill>
                            <a:schemeClr val="bg1"/>
                          </a:solidFill>
                          <a:latin typeface="+mj-lt"/>
                        </a:rPr>
                        <a:t>Teçhizat</a:t>
                      </a:r>
                      <a:r>
                        <a:rPr lang="tr-TR" sz="1500" spc="-35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noProof="0" dirty="0">
                          <a:solidFill>
                            <a:schemeClr val="bg1"/>
                          </a:solidFill>
                          <a:latin typeface="+mj-lt"/>
                        </a:rPr>
                        <a:t>Desteği</a:t>
                      </a:r>
                      <a:r>
                        <a:rPr lang="tr-TR" sz="1500" spc="-40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noProof="0" dirty="0">
                          <a:solidFill>
                            <a:schemeClr val="bg1"/>
                          </a:solidFill>
                          <a:latin typeface="+mj-lt"/>
                        </a:rPr>
                        <a:t>Destek</a:t>
                      </a:r>
                      <a:r>
                        <a:rPr lang="tr-TR" sz="1500" spc="-50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noProof="0" dirty="0">
                          <a:solidFill>
                            <a:schemeClr val="bg1"/>
                          </a:solidFill>
                          <a:latin typeface="+mj-lt"/>
                        </a:rPr>
                        <a:t>Oranı</a:t>
                      </a:r>
                      <a:r>
                        <a:rPr lang="tr-TR" sz="1500" spc="-40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spc="-25" noProof="0" dirty="0">
                          <a:solidFill>
                            <a:schemeClr val="bg1"/>
                          </a:solidFill>
                          <a:latin typeface="+mj-lt"/>
                        </a:rPr>
                        <a:t>(%)</a:t>
                      </a:r>
                      <a:endParaRPr lang="tr-TR" sz="1500" noProof="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80"/>
                        </a:lnSpc>
                      </a:pPr>
                      <a:r>
                        <a:rPr lang="tr-TR" sz="1500" b="1" kern="1200" spc="-25" noProof="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25%</a:t>
                      </a:r>
                    </a:p>
                  </a:txBody>
                  <a:tcPr marL="45720" marR="4572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4756">
                <a:tc>
                  <a:txBody>
                    <a:bodyPr/>
                    <a:lstStyle/>
                    <a:p>
                      <a:pPr marL="6985">
                        <a:lnSpc>
                          <a:spcPts val="1580"/>
                        </a:lnSpc>
                      </a:pPr>
                      <a:r>
                        <a:rPr lang="tr-TR" sz="1500" noProof="0" dirty="0">
                          <a:solidFill>
                            <a:schemeClr val="bg1"/>
                          </a:solidFill>
                          <a:latin typeface="+mj-lt"/>
                        </a:rPr>
                        <a:t>Makine</a:t>
                      </a:r>
                      <a:r>
                        <a:rPr lang="tr-TR" sz="1500" spc="-40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noProof="0" dirty="0">
                          <a:solidFill>
                            <a:schemeClr val="bg1"/>
                          </a:solidFill>
                          <a:latin typeface="+mj-lt"/>
                        </a:rPr>
                        <a:t>ve</a:t>
                      </a:r>
                      <a:r>
                        <a:rPr lang="tr-TR" sz="1500" spc="-30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spc="-20" noProof="0" dirty="0">
                          <a:solidFill>
                            <a:schemeClr val="bg1"/>
                          </a:solidFill>
                          <a:latin typeface="+mj-lt"/>
                        </a:rPr>
                        <a:t>Teçhizat</a:t>
                      </a:r>
                      <a:r>
                        <a:rPr lang="tr-TR" sz="1500" spc="-40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noProof="0" dirty="0">
                          <a:solidFill>
                            <a:schemeClr val="bg1"/>
                          </a:solidFill>
                          <a:latin typeface="+mj-lt"/>
                        </a:rPr>
                        <a:t>Desteği</a:t>
                      </a:r>
                      <a:r>
                        <a:rPr lang="tr-TR" sz="1500" spc="-45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spc="-10" noProof="0" dirty="0">
                          <a:solidFill>
                            <a:schemeClr val="bg1"/>
                          </a:solidFill>
                          <a:latin typeface="+mj-lt"/>
                        </a:rPr>
                        <a:t>Yatırım</a:t>
                      </a:r>
                      <a:r>
                        <a:rPr lang="tr-TR" sz="1500" spc="-20" noProof="0" dirty="0">
                          <a:solidFill>
                            <a:schemeClr val="bg1"/>
                          </a:solidFill>
                          <a:latin typeface="+mj-lt"/>
                        </a:rPr>
                        <a:t> Tutarına</a:t>
                      </a:r>
                      <a:r>
                        <a:rPr lang="tr-TR" sz="1500" spc="-5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noProof="0" dirty="0">
                          <a:solidFill>
                            <a:schemeClr val="bg1"/>
                          </a:solidFill>
                          <a:latin typeface="+mj-lt"/>
                        </a:rPr>
                        <a:t>Oranı</a:t>
                      </a:r>
                      <a:r>
                        <a:rPr lang="tr-TR" sz="1500" spc="-30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spc="-25" noProof="0" dirty="0">
                          <a:solidFill>
                            <a:schemeClr val="bg1"/>
                          </a:solidFill>
                          <a:latin typeface="+mj-lt"/>
                        </a:rPr>
                        <a:t>(%)</a:t>
                      </a:r>
                      <a:endParaRPr lang="tr-TR" sz="1500" noProof="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80"/>
                        </a:lnSpc>
                      </a:pPr>
                      <a:r>
                        <a:rPr lang="tr-TR" sz="1500" b="1" kern="1200" spc="-25" noProof="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15%</a:t>
                      </a:r>
                    </a:p>
                  </a:txBody>
                  <a:tcPr marL="45720" marR="4572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4756">
                <a:tc>
                  <a:txBody>
                    <a:bodyPr/>
                    <a:lstStyle/>
                    <a:p>
                      <a:pPr marL="6985">
                        <a:lnSpc>
                          <a:spcPts val="1550"/>
                        </a:lnSpc>
                      </a:pPr>
                      <a:r>
                        <a:rPr lang="tr-TR" sz="1500" noProof="0" dirty="0">
                          <a:solidFill>
                            <a:schemeClr val="bg1"/>
                          </a:solidFill>
                          <a:latin typeface="+mj-lt"/>
                        </a:rPr>
                        <a:t>Makine</a:t>
                      </a:r>
                      <a:r>
                        <a:rPr lang="tr-TR" sz="1500" spc="-35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noProof="0" dirty="0">
                          <a:solidFill>
                            <a:schemeClr val="bg1"/>
                          </a:solidFill>
                          <a:latin typeface="+mj-lt"/>
                        </a:rPr>
                        <a:t>ve</a:t>
                      </a:r>
                      <a:r>
                        <a:rPr lang="tr-TR" sz="1500" spc="-30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spc="-20" noProof="0" dirty="0">
                          <a:solidFill>
                            <a:schemeClr val="bg1"/>
                          </a:solidFill>
                          <a:latin typeface="+mj-lt"/>
                        </a:rPr>
                        <a:t>Teçhizat</a:t>
                      </a:r>
                      <a:r>
                        <a:rPr lang="tr-TR" sz="1500" spc="-35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noProof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Destek Üst Sınırı</a:t>
                      </a:r>
                      <a:r>
                        <a:rPr lang="tr-TR" sz="1500" spc="-40" noProof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500" spc="-20" noProof="0" dirty="0">
                          <a:solidFill>
                            <a:schemeClr val="bg1"/>
                          </a:solidFill>
                          <a:latin typeface="+mj-lt"/>
                        </a:rPr>
                        <a:t>(TL)</a:t>
                      </a:r>
                      <a:endParaRPr lang="tr-TR" sz="1500" noProof="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1580"/>
                        </a:lnSpc>
                      </a:pPr>
                      <a:r>
                        <a:rPr lang="tr-TR" sz="1500" b="1" kern="1200" spc="-25" noProof="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30.000.000</a:t>
                      </a:r>
                    </a:p>
                  </a:txBody>
                  <a:tcPr marL="45720" marR="4572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68021">
                <a:tc>
                  <a:txBody>
                    <a:bodyPr/>
                    <a:lstStyle/>
                    <a:p>
                      <a:pPr marL="1905" algn="l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tr-TR" sz="1900" b="1" spc="-10" noProof="0" dirty="0">
                          <a:solidFill>
                            <a:schemeClr val="bg1"/>
                          </a:solidFill>
                          <a:latin typeface="+mj-lt"/>
                        </a:rPr>
                        <a:t>Gerçekleşecek</a:t>
                      </a:r>
                      <a:r>
                        <a:rPr lang="tr-TR" sz="1900" b="1" spc="-60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900" b="1" spc="-20" noProof="0" dirty="0">
                          <a:solidFill>
                            <a:schemeClr val="bg1"/>
                          </a:solidFill>
                          <a:latin typeface="+mj-lt"/>
                        </a:rPr>
                        <a:t>Toplam</a:t>
                      </a:r>
                      <a:r>
                        <a:rPr lang="tr-TR" sz="1900" b="1" spc="-45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900" b="1" noProof="0" dirty="0">
                          <a:solidFill>
                            <a:schemeClr val="bg1"/>
                          </a:solidFill>
                          <a:latin typeface="+mj-lt"/>
                        </a:rPr>
                        <a:t>Destek</a:t>
                      </a:r>
                      <a:r>
                        <a:rPr lang="tr-TR" sz="1900" b="1" spc="-50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900" b="1" spc="-10" noProof="0" dirty="0">
                          <a:solidFill>
                            <a:schemeClr val="bg1"/>
                          </a:solidFill>
                          <a:latin typeface="+mj-lt"/>
                        </a:rPr>
                        <a:t>Tutarı</a:t>
                      </a:r>
                      <a:r>
                        <a:rPr lang="tr-TR" sz="1900" b="1" spc="-45" noProof="0" dirty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900" b="1" spc="-20" noProof="0" dirty="0">
                          <a:solidFill>
                            <a:schemeClr val="bg1"/>
                          </a:solidFill>
                          <a:latin typeface="+mj-lt"/>
                        </a:rPr>
                        <a:t>(TL)*</a:t>
                      </a:r>
                      <a:endParaRPr lang="tr-TR" sz="1900" b="1" noProof="0" dirty="0">
                        <a:solidFill>
                          <a:schemeClr val="bg1"/>
                        </a:solidFill>
                        <a:latin typeface="+mj-lt"/>
                        <a:cs typeface="Calibri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tr-TR" sz="1800" b="1" kern="1200" spc="-25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155.933.686</a:t>
                      </a:r>
                      <a:endParaRPr lang="tr-TR" sz="1800" b="1" kern="1200" spc="-25" noProof="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pic>
        <p:nvPicPr>
          <p:cNvPr id="10" name="object 32"/>
          <p:cNvPicPr/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5947" y="1688366"/>
            <a:ext cx="1010565" cy="1074128"/>
          </a:xfrm>
          <a:prstGeom prst="rect">
            <a:avLst/>
          </a:prstGeom>
        </p:spPr>
      </p:pic>
      <p:sp>
        <p:nvSpPr>
          <p:cNvPr id="12" name="object 33"/>
          <p:cNvSpPr txBox="1"/>
          <p:nvPr/>
        </p:nvSpPr>
        <p:spPr>
          <a:xfrm>
            <a:off x="1627547" y="1787013"/>
            <a:ext cx="2271552" cy="95731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">
              <a:lnSpc>
                <a:spcPct val="100000"/>
              </a:lnSpc>
              <a:spcBef>
                <a:spcPts val="105"/>
              </a:spcBef>
            </a:pPr>
            <a:r>
              <a:rPr lang="tr-TR" b="1" dirty="0">
                <a:solidFill>
                  <a:schemeClr val="accent2"/>
                </a:solidFill>
                <a:latin typeface="+mj-lt"/>
                <a:cs typeface="Calibri"/>
              </a:rPr>
              <a:t>Sabit Yatırım</a:t>
            </a:r>
            <a:endParaRPr lang="tr-TR" dirty="0">
              <a:solidFill>
                <a:schemeClr val="accent2"/>
              </a:solidFill>
              <a:latin typeface="+mj-lt"/>
              <a:cs typeface="Calibri"/>
            </a:endParaRPr>
          </a:p>
          <a:p>
            <a:pPr marL="18415">
              <a:lnSpc>
                <a:spcPct val="100000"/>
              </a:lnSpc>
            </a:pPr>
            <a:r>
              <a:rPr lang="tr-TR" b="1" spc="-10" dirty="0">
                <a:solidFill>
                  <a:schemeClr val="accent2"/>
                </a:solidFill>
                <a:latin typeface="+mj-lt"/>
                <a:cs typeface="Calibri"/>
              </a:rPr>
              <a:t>Tutarı</a:t>
            </a:r>
            <a:endParaRPr lang="tr-TR" dirty="0">
              <a:solidFill>
                <a:schemeClr val="accent2"/>
              </a:solidFill>
              <a:latin typeface="+mj-lt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tr-TR" sz="2200" b="1" dirty="0" smtClean="0">
                <a:solidFill>
                  <a:schemeClr val="bg1"/>
                </a:solidFill>
                <a:latin typeface="+mj-lt"/>
                <a:cs typeface="Calibri"/>
              </a:rPr>
              <a:t>200</a:t>
            </a:r>
            <a:r>
              <a:rPr lang="tr-TR" sz="2200" b="1" spc="-35" dirty="0" smtClean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lang="tr-TR" sz="2200" b="1" dirty="0">
                <a:solidFill>
                  <a:schemeClr val="bg1"/>
                </a:solidFill>
                <a:latin typeface="+mj-lt"/>
                <a:cs typeface="Calibri"/>
              </a:rPr>
              <a:t>Milyon</a:t>
            </a:r>
            <a:r>
              <a:rPr lang="tr-TR" sz="2200" b="1" spc="-30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lang="tr-TR" sz="2200" b="1" spc="-25" dirty="0" smtClean="0">
                <a:solidFill>
                  <a:schemeClr val="bg1"/>
                </a:solidFill>
                <a:latin typeface="+mj-lt"/>
                <a:cs typeface="Calibri"/>
              </a:rPr>
              <a:t>TL</a:t>
            </a:r>
            <a:endParaRPr lang="tr-TR" sz="2200"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sp>
        <p:nvSpPr>
          <p:cNvPr id="13" name="object 34"/>
          <p:cNvSpPr txBox="1"/>
          <p:nvPr/>
        </p:nvSpPr>
        <p:spPr>
          <a:xfrm>
            <a:off x="1640173" y="4554169"/>
            <a:ext cx="1159392" cy="95731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0480">
              <a:lnSpc>
                <a:spcPct val="100000"/>
              </a:lnSpc>
              <a:spcBef>
                <a:spcPts val="105"/>
              </a:spcBef>
            </a:pPr>
            <a:r>
              <a:rPr lang="tr-TR" b="1" spc="-10" dirty="0">
                <a:solidFill>
                  <a:schemeClr val="accent2"/>
                </a:solidFill>
                <a:latin typeface="+mj-lt"/>
                <a:cs typeface="Calibri"/>
              </a:rPr>
              <a:t>İlave</a:t>
            </a:r>
            <a:endParaRPr dirty="0">
              <a:solidFill>
                <a:schemeClr val="accent2"/>
              </a:solidFill>
              <a:latin typeface="+mj-lt"/>
              <a:cs typeface="Calibri"/>
            </a:endParaRPr>
          </a:p>
          <a:p>
            <a:pPr marL="30480">
              <a:lnSpc>
                <a:spcPct val="100000"/>
              </a:lnSpc>
            </a:pPr>
            <a:r>
              <a:rPr b="1" spc="-10" dirty="0">
                <a:solidFill>
                  <a:schemeClr val="accent2"/>
                </a:solidFill>
                <a:latin typeface="+mj-lt"/>
                <a:cs typeface="Calibri"/>
              </a:rPr>
              <a:t>İstihdam</a:t>
            </a:r>
            <a:endParaRPr dirty="0">
              <a:solidFill>
                <a:schemeClr val="accent2"/>
              </a:solidFill>
              <a:latin typeface="+mj-lt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lang="tr-TR" sz="2200" b="1" dirty="0">
                <a:solidFill>
                  <a:schemeClr val="bg1"/>
                </a:solidFill>
                <a:latin typeface="+mj-lt"/>
                <a:cs typeface="Calibri"/>
              </a:rPr>
              <a:t>60</a:t>
            </a:r>
            <a:r>
              <a:rPr sz="2200" b="1" spc="-20" dirty="0">
                <a:solidFill>
                  <a:schemeClr val="bg1"/>
                </a:solidFill>
                <a:latin typeface="+mj-lt"/>
                <a:cs typeface="Calibri"/>
              </a:rPr>
              <a:t> kişi</a:t>
            </a:r>
            <a:endParaRPr sz="2200"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pic>
        <p:nvPicPr>
          <p:cNvPr id="14" name="object 36"/>
          <p:cNvPicPr/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3107" y="4632199"/>
            <a:ext cx="916244" cy="801252"/>
          </a:xfrm>
          <a:prstGeom prst="rect">
            <a:avLst/>
          </a:prstGeom>
        </p:spPr>
      </p:pic>
      <p:sp>
        <p:nvSpPr>
          <p:cNvPr id="15" name="object 28"/>
          <p:cNvSpPr txBox="1"/>
          <p:nvPr/>
        </p:nvSpPr>
        <p:spPr>
          <a:xfrm>
            <a:off x="1640173" y="3237925"/>
            <a:ext cx="1661380" cy="91884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tr-TR" b="1" dirty="0" smtClean="0">
                <a:solidFill>
                  <a:schemeClr val="accent2"/>
                </a:solidFill>
                <a:latin typeface="+mj-lt"/>
                <a:cs typeface="Calibri"/>
              </a:rPr>
              <a:t>Makine – Teçhizat Tutarı</a:t>
            </a:r>
            <a:endParaRPr lang="tr-TR" dirty="0">
              <a:solidFill>
                <a:schemeClr val="accent2"/>
              </a:solidFill>
              <a:latin typeface="+mj-lt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tr-TR" sz="2200" b="1" dirty="0" smtClean="0">
                <a:solidFill>
                  <a:schemeClr val="bg1"/>
                </a:solidFill>
                <a:latin typeface="+mj-lt"/>
                <a:cs typeface="Calibri"/>
              </a:rPr>
              <a:t>120 Milyon TL</a:t>
            </a:r>
            <a:endParaRPr lang="tr-TR" sz="2200"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pic>
        <p:nvPicPr>
          <p:cNvPr id="16" name="object 30"/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6195" y="3293767"/>
            <a:ext cx="818244" cy="807159"/>
          </a:xfrm>
          <a:prstGeom prst="rect">
            <a:avLst/>
          </a:prstGeom>
        </p:spPr>
      </p:pic>
      <p:sp>
        <p:nvSpPr>
          <p:cNvPr id="17" name="Metin kutusu 16"/>
          <p:cNvSpPr txBox="1"/>
          <p:nvPr/>
        </p:nvSpPr>
        <p:spPr>
          <a:xfrm>
            <a:off x="3789679" y="5660147"/>
            <a:ext cx="730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1400" dirty="0">
                <a:solidFill>
                  <a:schemeClr val="bg1"/>
                </a:solidFill>
              </a:rPr>
              <a:t>* Tabloda tercih edilen </a:t>
            </a:r>
            <a:r>
              <a:rPr lang="tr-TR" sz="1400" dirty="0" smtClean="0">
                <a:solidFill>
                  <a:schemeClr val="bg1"/>
                </a:solidFill>
              </a:rPr>
              <a:t>senaryo, Faiz/Kar </a:t>
            </a:r>
            <a:r>
              <a:rPr lang="tr-TR" sz="1400" dirty="0">
                <a:solidFill>
                  <a:schemeClr val="bg1"/>
                </a:solidFill>
              </a:rPr>
              <a:t>Payı desteği </a:t>
            </a:r>
            <a:r>
              <a:rPr lang="tr-TR" sz="1400" dirty="0" smtClean="0">
                <a:solidFill>
                  <a:schemeClr val="bg1"/>
                </a:solidFill>
              </a:rPr>
              <a:t>yerine Makine desteği olup yerli makine tutarı 70 milyon TL, ithal makine tutarı 50 milyon TL olacak şekilde hesaplama yapılmıştır.</a:t>
            </a:r>
            <a:endParaRPr lang="tr-T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8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Başlık 1"/>
          <p:cNvSpPr txBox="1"/>
          <p:nvPr/>
        </p:nvSpPr>
        <p:spPr bwMode="auto">
          <a:xfrm>
            <a:off x="479553" y="1947703"/>
            <a:ext cx="6628539" cy="46162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defRPr/>
            </a:pPr>
            <a:endParaRPr lang="tr-TR" sz="2800" dirty="0">
              <a:solidFill>
                <a:schemeClr val="bg1"/>
              </a:solidFill>
              <a:latin typeface="Arial Nova Cond"/>
              <a:cs typeface="Helvetica"/>
            </a:endParaRPr>
          </a:p>
        </p:txBody>
      </p:sp>
      <p:sp>
        <p:nvSpPr>
          <p:cNvPr id="7" name="Metin kutusu 6"/>
          <p:cNvSpPr txBox="1"/>
          <p:nvPr/>
        </p:nvSpPr>
        <p:spPr bwMode="auto">
          <a:xfrm>
            <a:off x="4093194" y="334229"/>
            <a:ext cx="46991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sz="3600" dirty="0" smtClean="0">
                <a:solidFill>
                  <a:schemeClr val="bg1"/>
                </a:solidFill>
                <a:latin typeface="Arial Nova Cond"/>
                <a:cs typeface="Helvetica"/>
              </a:rPr>
              <a:t>Aydın Yatırım Ortamı</a:t>
            </a:r>
            <a:endParaRPr lang="tr-TR" sz="3600" dirty="0">
              <a:solidFill>
                <a:schemeClr val="bg1"/>
              </a:solidFill>
              <a:latin typeface="Arial Nova Cond"/>
              <a:cs typeface="Helvetica"/>
            </a:endParaRPr>
          </a:p>
        </p:txBody>
      </p:sp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036105"/>
              </p:ext>
            </p:extLst>
          </p:nvPr>
        </p:nvGraphicFramePr>
        <p:xfrm>
          <a:off x="996244" y="5155139"/>
          <a:ext cx="3834566" cy="112381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40743">
                  <a:extLst>
                    <a:ext uri="{9D8B030D-6E8A-4147-A177-3AD203B41FA5}">
                      <a16:colId xmlns:a16="http://schemas.microsoft.com/office/drawing/2014/main" val="3706016302"/>
                    </a:ext>
                  </a:extLst>
                </a:gridCol>
                <a:gridCol w="1063414">
                  <a:extLst>
                    <a:ext uri="{9D8B030D-6E8A-4147-A177-3AD203B41FA5}">
                      <a16:colId xmlns:a16="http://schemas.microsoft.com/office/drawing/2014/main" val="2162457389"/>
                    </a:ext>
                  </a:extLst>
                </a:gridCol>
                <a:gridCol w="1630409">
                  <a:extLst>
                    <a:ext uri="{9D8B030D-6E8A-4147-A177-3AD203B41FA5}">
                      <a16:colId xmlns:a16="http://schemas.microsoft.com/office/drawing/2014/main" val="616196932"/>
                    </a:ext>
                  </a:extLst>
                </a:gridCol>
              </a:tblGrid>
              <a:tr h="210079">
                <a:tc>
                  <a:txBody>
                    <a:bodyPr/>
                    <a:lstStyle/>
                    <a:p>
                      <a:pPr marL="72000" algn="l" fontAlgn="ctr"/>
                      <a:endParaRPr lang="tr-TR" sz="1300" b="0" i="0" u="none" strike="noStrike" dirty="0"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b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endParaRPr lang="tr-TR" sz="1300" b="0" i="0" u="none" strike="noStrike" dirty="0"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endParaRPr lang="tr-TR" sz="1200" b="0" kern="1200" dirty="0">
                        <a:solidFill>
                          <a:srgbClr val="FF0000"/>
                        </a:solidFill>
                        <a:latin typeface="Poppins ExtraLight" panose="00000300000000000000" pitchFamily="2" charset="-94"/>
                        <a:ea typeface="+mn-ea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b">
                    <a:lnL>
                      <a:noFill/>
                    </a:lnL>
                    <a:lnR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795035"/>
                  </a:ext>
                </a:extLst>
              </a:tr>
              <a:tr h="412952">
                <a:tc gridSpan="2">
                  <a:txBody>
                    <a:bodyPr/>
                    <a:lstStyle/>
                    <a:p>
                      <a:pPr marL="720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2025 </a:t>
                      </a:r>
                      <a:r>
                        <a:rPr lang="tr-TR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Yılı </a:t>
                      </a:r>
                    </a:p>
                    <a:p>
                      <a:pPr marL="720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Toplam İhracatı</a:t>
                      </a:r>
                    </a:p>
                  </a:txBody>
                  <a:tcPr marL="6552" marR="6552" marT="6552" marB="0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1.031.676.032 $</a:t>
                      </a:r>
                    </a:p>
                    <a:p>
                      <a:pPr marL="720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6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552" marR="6552" marT="6552" marB="0">
                    <a:lnL>
                      <a:noFill/>
                    </a:lnL>
                    <a:lnR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75889527"/>
                  </a:ext>
                </a:extLst>
              </a:tr>
              <a:tr h="209752">
                <a:tc gridSpan="2">
                  <a:txBody>
                    <a:bodyPr/>
                    <a:lstStyle/>
                    <a:p>
                      <a:pPr marL="720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300" b="0" i="0" u="none" strike="noStrike" dirty="0"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endParaRPr lang="tr-TR" sz="1200" b="0" u="none" strike="noStrike" kern="1200" dirty="0">
                        <a:solidFill>
                          <a:srgbClr val="FF0000"/>
                        </a:solidFill>
                        <a:effectLst/>
                        <a:latin typeface="Poppins ExtraLight" panose="00000300000000000000" pitchFamily="2" charset="-94"/>
                        <a:ea typeface="+mn-ea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>
                      <a:noFill/>
                    </a:lnL>
                    <a:lnR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212557"/>
                  </a:ext>
                </a:extLst>
              </a:tr>
              <a:tr h="209752">
                <a:tc gridSpan="2">
                  <a:txBody>
                    <a:bodyPr/>
                    <a:lstStyle/>
                    <a:p>
                      <a:pPr marL="720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300" b="0" i="0" u="none" strike="noStrike" dirty="0"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endParaRPr lang="tr-TR" sz="1200" b="0" u="none" strike="noStrike" kern="1200" dirty="0">
                        <a:solidFill>
                          <a:srgbClr val="FF0000"/>
                        </a:solidFill>
                        <a:effectLst/>
                        <a:latin typeface="Poppins ExtraLight" panose="00000300000000000000" pitchFamily="2" charset="-94"/>
                        <a:ea typeface="+mn-ea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>
                      <a:noFill/>
                    </a:lnL>
                    <a:lnR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8909997"/>
                  </a:ext>
                </a:extLst>
              </a:tr>
            </a:tbl>
          </a:graphicData>
        </a:graphic>
      </p:graphicFrame>
      <p:graphicFrame>
        <p:nvGraphicFramePr>
          <p:cNvPr id="11" name="Tablo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2392319"/>
              </p:ext>
            </p:extLst>
          </p:nvPr>
        </p:nvGraphicFramePr>
        <p:xfrm>
          <a:off x="996243" y="3136793"/>
          <a:ext cx="3378816" cy="70728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81485">
                  <a:extLst>
                    <a:ext uri="{9D8B030D-6E8A-4147-A177-3AD203B41FA5}">
                      <a16:colId xmlns:a16="http://schemas.microsoft.com/office/drawing/2014/main" val="3706016302"/>
                    </a:ext>
                  </a:extLst>
                </a:gridCol>
                <a:gridCol w="1097331">
                  <a:extLst>
                    <a:ext uri="{9D8B030D-6E8A-4147-A177-3AD203B41FA5}">
                      <a16:colId xmlns:a16="http://schemas.microsoft.com/office/drawing/2014/main" val="2997596078"/>
                    </a:ext>
                  </a:extLst>
                </a:gridCol>
              </a:tblGrid>
              <a:tr h="353641"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tr-TR" sz="13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Poppins ExtraLight" panose="00000300000000000000" pitchFamily="2" charset="-94"/>
                        </a:rPr>
                        <a:t>OSB </a:t>
                      </a:r>
                      <a:r>
                        <a:rPr lang="tr-TR" sz="1300" b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Poppins ExtraLight" panose="00000300000000000000" pitchFamily="2" charset="-94"/>
                        </a:rPr>
                        <a:t>Sayısı (Aktif)</a:t>
                      </a:r>
                      <a:endParaRPr lang="tr-TR" sz="1300" b="0" u="none" strike="noStrike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b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8</a:t>
                      </a:r>
                      <a:endParaRPr lang="tr-TR" sz="16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552" marR="6552" marT="655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795035"/>
                  </a:ext>
                </a:extLst>
              </a:tr>
              <a:tr h="353641"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tr-TR" sz="13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Poppins ExtraLight" panose="00000300000000000000" pitchFamily="2" charset="-94"/>
                        </a:rPr>
                        <a:t>Çalışan Sayısı</a:t>
                      </a:r>
                    </a:p>
                  </a:txBody>
                  <a:tcPr marL="6552" marR="6552" marT="6552" marB="0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19.647</a:t>
                      </a:r>
                      <a:endParaRPr lang="tr-TR" sz="16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552" marR="6552" marT="655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4425216"/>
                  </a:ext>
                </a:extLst>
              </a:tr>
            </a:tbl>
          </a:graphicData>
        </a:graphic>
      </p:graphicFrame>
      <p:graphicFrame>
        <p:nvGraphicFramePr>
          <p:cNvPr id="12" name="Tablo 11"/>
          <p:cNvGraphicFramePr>
            <a:graphicFrameLocks noGrp="1"/>
          </p:cNvGraphicFramePr>
          <p:nvPr>
            <p:extLst/>
          </p:nvPr>
        </p:nvGraphicFramePr>
        <p:xfrm>
          <a:off x="994028" y="4139919"/>
          <a:ext cx="3368298" cy="78506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185672">
                  <a:extLst>
                    <a:ext uri="{9D8B030D-6E8A-4147-A177-3AD203B41FA5}">
                      <a16:colId xmlns:a16="http://schemas.microsoft.com/office/drawing/2014/main" val="3706016302"/>
                    </a:ext>
                  </a:extLst>
                </a:gridCol>
                <a:gridCol w="1182626">
                  <a:extLst>
                    <a:ext uri="{9D8B030D-6E8A-4147-A177-3AD203B41FA5}">
                      <a16:colId xmlns:a16="http://schemas.microsoft.com/office/drawing/2014/main" val="616196932"/>
                    </a:ext>
                  </a:extLst>
                </a:gridCol>
              </a:tblGrid>
              <a:tr h="284277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3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İş</a:t>
                      </a:r>
                      <a:r>
                        <a:rPr lang="tr-TR" sz="1300" b="0" u="none" strike="noStrike" baseline="0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 Gücüne Katılma Oranı</a:t>
                      </a:r>
                      <a:endParaRPr lang="tr-TR" sz="13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b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tr-TR" sz="8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% </a:t>
                      </a:r>
                      <a:r>
                        <a:rPr lang="tr-TR" sz="16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54.3</a:t>
                      </a:r>
                    </a:p>
                  </a:txBody>
                  <a:tcPr marL="6552" marR="6552" marT="6552" marB="0" anchor="b">
                    <a:lnL>
                      <a:noFill/>
                    </a:lnL>
                    <a:lnR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795035"/>
                  </a:ext>
                </a:extLst>
              </a:tr>
              <a:tr h="25039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3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İstihdam Oranı</a:t>
                      </a:r>
                      <a:endParaRPr lang="tr-TR" sz="13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tr-TR" sz="8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% </a:t>
                      </a:r>
                      <a:r>
                        <a:rPr lang="tr-TR" sz="16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48.8</a:t>
                      </a:r>
                      <a:endParaRPr lang="tr-TR" sz="16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552" marR="6552" marT="6552" marB="0" anchor="ctr">
                    <a:lnL>
                      <a:noFill/>
                    </a:lnL>
                    <a:lnR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75889527"/>
                  </a:ext>
                </a:extLst>
              </a:tr>
              <a:tr h="25039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3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İşsizlik Oranı</a:t>
                      </a:r>
                      <a:endParaRPr lang="tr-TR" sz="13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8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% </a:t>
                      </a:r>
                      <a:r>
                        <a:rPr lang="tr-TR" sz="16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10.1</a:t>
                      </a:r>
                    </a:p>
                  </a:txBody>
                  <a:tcPr marL="6552" marR="6552" marT="6552" marB="0">
                    <a:lnL>
                      <a:noFill/>
                    </a:lnL>
                    <a:lnR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212557"/>
                  </a:ext>
                </a:extLst>
              </a:tr>
            </a:tbl>
          </a:graphicData>
        </a:graphic>
      </p:graphicFrame>
      <p:graphicFrame>
        <p:nvGraphicFramePr>
          <p:cNvPr id="13" name="Tablo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418091"/>
              </p:ext>
            </p:extLst>
          </p:nvPr>
        </p:nvGraphicFramePr>
        <p:xfrm>
          <a:off x="996244" y="2610704"/>
          <a:ext cx="3374046" cy="40452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76715">
                  <a:extLst>
                    <a:ext uri="{9D8B030D-6E8A-4147-A177-3AD203B41FA5}">
                      <a16:colId xmlns:a16="http://schemas.microsoft.com/office/drawing/2014/main" val="3706016302"/>
                    </a:ext>
                  </a:extLst>
                </a:gridCol>
                <a:gridCol w="1097331">
                  <a:extLst>
                    <a:ext uri="{9D8B030D-6E8A-4147-A177-3AD203B41FA5}">
                      <a16:colId xmlns:a16="http://schemas.microsoft.com/office/drawing/2014/main" val="81682797"/>
                    </a:ext>
                  </a:extLst>
                </a:gridCol>
              </a:tblGrid>
              <a:tr h="404525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3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Nüfus</a:t>
                      </a:r>
                      <a:endParaRPr lang="tr-TR" sz="13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6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1.172.107</a:t>
                      </a:r>
                    </a:p>
                  </a:txBody>
                  <a:tcPr marL="6552" marR="6552" marT="65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795035"/>
                  </a:ext>
                </a:extLst>
              </a:tr>
            </a:tbl>
          </a:graphicData>
        </a:graphic>
      </p:graphicFrame>
      <p:graphicFrame>
        <p:nvGraphicFramePr>
          <p:cNvPr id="14" name="Tablo 13"/>
          <p:cNvGraphicFramePr>
            <a:graphicFrameLocks noGrp="1"/>
          </p:cNvGraphicFramePr>
          <p:nvPr>
            <p:extLst/>
          </p:nvPr>
        </p:nvGraphicFramePr>
        <p:xfrm>
          <a:off x="996244" y="1992939"/>
          <a:ext cx="3374046" cy="49620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76715">
                  <a:extLst>
                    <a:ext uri="{9D8B030D-6E8A-4147-A177-3AD203B41FA5}">
                      <a16:colId xmlns:a16="http://schemas.microsoft.com/office/drawing/2014/main" val="3706016302"/>
                    </a:ext>
                  </a:extLst>
                </a:gridCol>
                <a:gridCol w="1097331">
                  <a:extLst>
                    <a:ext uri="{9D8B030D-6E8A-4147-A177-3AD203B41FA5}">
                      <a16:colId xmlns:a16="http://schemas.microsoft.com/office/drawing/2014/main" val="81682797"/>
                    </a:ext>
                  </a:extLst>
                </a:gridCol>
              </a:tblGrid>
              <a:tr h="49620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3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İlçe Sayısı</a:t>
                      </a:r>
                      <a:endParaRPr lang="tr-TR" sz="13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6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17</a:t>
                      </a:r>
                      <a:endParaRPr lang="tr-TR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795035"/>
                  </a:ext>
                </a:extLst>
              </a:tr>
            </a:tbl>
          </a:graphicData>
        </a:graphic>
      </p:graphicFrame>
      <p:grpSp>
        <p:nvGrpSpPr>
          <p:cNvPr id="20" name="Map3" descr="{&quot;Key&quot;:&quot;POWER_USER_SHAPE_ICON&quot;,&quot;Value&quot;:&quot;POWER_USER_SHAPE_ICON_STYLE_1&quot;}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67582" y="1967503"/>
            <a:ext cx="444376" cy="508000"/>
            <a:chOff x="5716589" y="5786439"/>
            <a:chExt cx="709613" cy="811212"/>
          </a:xfrm>
          <a:solidFill>
            <a:srgbClr val="0054C5"/>
          </a:solidFill>
        </p:grpSpPr>
        <p:sp>
          <p:nvSpPr>
            <p:cNvPr id="21" name="Freeform 20"/>
            <p:cNvSpPr>
              <a:spLocks noEditPoints="1"/>
            </p:cNvSpPr>
            <p:nvPr/>
          </p:nvSpPr>
          <p:spPr bwMode="auto">
            <a:xfrm>
              <a:off x="5716589" y="6280151"/>
              <a:ext cx="709613" cy="317500"/>
            </a:xfrm>
            <a:custGeom>
              <a:avLst/>
              <a:gdLst>
                <a:gd name="T0" fmla="*/ 24 w 1024"/>
                <a:gd name="T1" fmla="*/ 330 h 459"/>
                <a:gd name="T2" fmla="*/ 537 w 1024"/>
                <a:gd name="T3" fmla="*/ 442 h 459"/>
                <a:gd name="T4" fmla="*/ 997 w 1024"/>
                <a:gd name="T5" fmla="*/ 254 h 459"/>
                <a:gd name="T6" fmla="*/ 848 w 1024"/>
                <a:gd name="T7" fmla="*/ 141 h 459"/>
                <a:gd name="T8" fmla="*/ 846 w 1024"/>
                <a:gd name="T9" fmla="*/ 138 h 459"/>
                <a:gd name="T10" fmla="*/ 828 w 1024"/>
                <a:gd name="T11" fmla="*/ 102 h 459"/>
                <a:gd name="T12" fmla="*/ 797 w 1024"/>
                <a:gd name="T13" fmla="*/ 39 h 459"/>
                <a:gd name="T14" fmla="*/ 564 w 1024"/>
                <a:gd name="T15" fmla="*/ 135 h 459"/>
                <a:gd name="T16" fmla="*/ 555 w 1024"/>
                <a:gd name="T17" fmla="*/ 134 h 459"/>
                <a:gd name="T18" fmla="*/ 483 w 1024"/>
                <a:gd name="T19" fmla="*/ 85 h 459"/>
                <a:gd name="T20" fmla="*/ 384 w 1024"/>
                <a:gd name="T21" fmla="*/ 18 h 459"/>
                <a:gd name="T22" fmla="*/ 181 w 1024"/>
                <a:gd name="T23" fmla="*/ 122 h 459"/>
                <a:gd name="T24" fmla="*/ 125 w 1024"/>
                <a:gd name="T25" fmla="*/ 197 h 459"/>
                <a:gd name="T26" fmla="*/ 24 w 1024"/>
                <a:gd name="T27" fmla="*/ 330 h 459"/>
                <a:gd name="T28" fmla="*/ 538 w 1024"/>
                <a:gd name="T29" fmla="*/ 459 h 459"/>
                <a:gd name="T30" fmla="*/ 536 w 1024"/>
                <a:gd name="T31" fmla="*/ 459 h 459"/>
                <a:gd name="T32" fmla="*/ 7 w 1024"/>
                <a:gd name="T33" fmla="*/ 342 h 459"/>
                <a:gd name="T34" fmla="*/ 1 w 1024"/>
                <a:gd name="T35" fmla="*/ 337 h 459"/>
                <a:gd name="T36" fmla="*/ 2 w 1024"/>
                <a:gd name="T37" fmla="*/ 329 h 459"/>
                <a:gd name="T38" fmla="*/ 110 w 1024"/>
                <a:gd name="T39" fmla="*/ 188 h 459"/>
                <a:gd name="T40" fmla="*/ 167 w 1024"/>
                <a:gd name="T41" fmla="*/ 112 h 459"/>
                <a:gd name="T42" fmla="*/ 169 w 1024"/>
                <a:gd name="T43" fmla="*/ 110 h 459"/>
                <a:gd name="T44" fmla="*/ 380 w 1024"/>
                <a:gd name="T45" fmla="*/ 1 h 459"/>
                <a:gd name="T46" fmla="*/ 388 w 1024"/>
                <a:gd name="T47" fmla="*/ 1 h 459"/>
                <a:gd name="T48" fmla="*/ 494 w 1024"/>
                <a:gd name="T49" fmla="*/ 71 h 459"/>
                <a:gd name="T50" fmla="*/ 561 w 1024"/>
                <a:gd name="T51" fmla="*/ 118 h 459"/>
                <a:gd name="T52" fmla="*/ 798 w 1024"/>
                <a:gd name="T53" fmla="*/ 20 h 459"/>
                <a:gd name="T54" fmla="*/ 805 w 1024"/>
                <a:gd name="T55" fmla="*/ 20 h 459"/>
                <a:gd name="T56" fmla="*/ 810 w 1024"/>
                <a:gd name="T57" fmla="*/ 25 h 459"/>
                <a:gd name="T58" fmla="*/ 844 w 1024"/>
                <a:gd name="T59" fmla="*/ 95 h 459"/>
                <a:gd name="T60" fmla="*/ 862 w 1024"/>
                <a:gd name="T61" fmla="*/ 130 h 459"/>
                <a:gd name="T62" fmla="*/ 1020 w 1024"/>
                <a:gd name="T63" fmla="*/ 249 h 459"/>
                <a:gd name="T64" fmla="*/ 1024 w 1024"/>
                <a:gd name="T65" fmla="*/ 257 h 459"/>
                <a:gd name="T66" fmla="*/ 1018 w 1024"/>
                <a:gd name="T67" fmla="*/ 263 h 459"/>
                <a:gd name="T68" fmla="*/ 541 w 1024"/>
                <a:gd name="T69" fmla="*/ 459 h 459"/>
                <a:gd name="T70" fmla="*/ 538 w 1024"/>
                <a:gd name="T71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24" h="459">
                  <a:moveTo>
                    <a:pt x="24" y="330"/>
                  </a:moveTo>
                  <a:cubicBezTo>
                    <a:pt x="120" y="355"/>
                    <a:pt x="479" y="431"/>
                    <a:pt x="537" y="442"/>
                  </a:cubicBezTo>
                  <a:cubicBezTo>
                    <a:pt x="588" y="424"/>
                    <a:pt x="924" y="284"/>
                    <a:pt x="997" y="254"/>
                  </a:cubicBezTo>
                  <a:cubicBezTo>
                    <a:pt x="960" y="227"/>
                    <a:pt x="868" y="158"/>
                    <a:pt x="848" y="141"/>
                  </a:cubicBezTo>
                  <a:cubicBezTo>
                    <a:pt x="847" y="140"/>
                    <a:pt x="847" y="139"/>
                    <a:pt x="846" y="138"/>
                  </a:cubicBezTo>
                  <a:cubicBezTo>
                    <a:pt x="842" y="131"/>
                    <a:pt x="836" y="117"/>
                    <a:pt x="828" y="102"/>
                  </a:cubicBezTo>
                  <a:cubicBezTo>
                    <a:pt x="818" y="82"/>
                    <a:pt x="806" y="58"/>
                    <a:pt x="797" y="39"/>
                  </a:cubicBezTo>
                  <a:cubicBezTo>
                    <a:pt x="748" y="60"/>
                    <a:pt x="598" y="122"/>
                    <a:pt x="564" y="135"/>
                  </a:cubicBezTo>
                  <a:cubicBezTo>
                    <a:pt x="561" y="136"/>
                    <a:pt x="558" y="136"/>
                    <a:pt x="555" y="134"/>
                  </a:cubicBezTo>
                  <a:cubicBezTo>
                    <a:pt x="541" y="126"/>
                    <a:pt x="513" y="106"/>
                    <a:pt x="483" y="85"/>
                  </a:cubicBezTo>
                  <a:cubicBezTo>
                    <a:pt x="445" y="58"/>
                    <a:pt x="403" y="29"/>
                    <a:pt x="384" y="18"/>
                  </a:cubicBezTo>
                  <a:cubicBezTo>
                    <a:pt x="341" y="38"/>
                    <a:pt x="218" y="99"/>
                    <a:pt x="181" y="122"/>
                  </a:cubicBezTo>
                  <a:cubicBezTo>
                    <a:pt x="166" y="142"/>
                    <a:pt x="146" y="169"/>
                    <a:pt x="125" y="197"/>
                  </a:cubicBezTo>
                  <a:cubicBezTo>
                    <a:pt x="90" y="244"/>
                    <a:pt x="51" y="296"/>
                    <a:pt x="24" y="330"/>
                  </a:cubicBezTo>
                  <a:close/>
                  <a:moveTo>
                    <a:pt x="538" y="459"/>
                  </a:moveTo>
                  <a:cubicBezTo>
                    <a:pt x="537" y="459"/>
                    <a:pt x="537" y="459"/>
                    <a:pt x="536" y="459"/>
                  </a:cubicBezTo>
                  <a:cubicBezTo>
                    <a:pt x="484" y="449"/>
                    <a:pt x="80" y="364"/>
                    <a:pt x="7" y="342"/>
                  </a:cubicBezTo>
                  <a:cubicBezTo>
                    <a:pt x="4" y="342"/>
                    <a:pt x="2" y="340"/>
                    <a:pt x="1" y="337"/>
                  </a:cubicBezTo>
                  <a:cubicBezTo>
                    <a:pt x="0" y="334"/>
                    <a:pt x="0" y="332"/>
                    <a:pt x="2" y="329"/>
                  </a:cubicBezTo>
                  <a:cubicBezTo>
                    <a:pt x="29" y="297"/>
                    <a:pt x="72" y="239"/>
                    <a:pt x="110" y="188"/>
                  </a:cubicBezTo>
                  <a:cubicBezTo>
                    <a:pt x="131" y="159"/>
                    <a:pt x="152" y="131"/>
                    <a:pt x="167" y="112"/>
                  </a:cubicBezTo>
                  <a:cubicBezTo>
                    <a:pt x="168" y="111"/>
                    <a:pt x="168" y="110"/>
                    <a:pt x="169" y="110"/>
                  </a:cubicBezTo>
                  <a:cubicBezTo>
                    <a:pt x="207" y="85"/>
                    <a:pt x="340" y="19"/>
                    <a:pt x="380" y="1"/>
                  </a:cubicBezTo>
                  <a:cubicBezTo>
                    <a:pt x="383" y="0"/>
                    <a:pt x="386" y="0"/>
                    <a:pt x="388" y="1"/>
                  </a:cubicBezTo>
                  <a:cubicBezTo>
                    <a:pt x="406" y="10"/>
                    <a:pt x="450" y="41"/>
                    <a:pt x="494" y="71"/>
                  </a:cubicBezTo>
                  <a:cubicBezTo>
                    <a:pt x="521" y="91"/>
                    <a:pt x="547" y="109"/>
                    <a:pt x="561" y="118"/>
                  </a:cubicBezTo>
                  <a:cubicBezTo>
                    <a:pt x="605" y="100"/>
                    <a:pt x="763" y="35"/>
                    <a:pt x="798" y="20"/>
                  </a:cubicBezTo>
                  <a:cubicBezTo>
                    <a:pt x="800" y="19"/>
                    <a:pt x="803" y="19"/>
                    <a:pt x="805" y="20"/>
                  </a:cubicBezTo>
                  <a:cubicBezTo>
                    <a:pt x="808" y="21"/>
                    <a:pt x="810" y="23"/>
                    <a:pt x="810" y="25"/>
                  </a:cubicBezTo>
                  <a:cubicBezTo>
                    <a:pt x="819" y="45"/>
                    <a:pt x="833" y="72"/>
                    <a:pt x="844" y="95"/>
                  </a:cubicBezTo>
                  <a:cubicBezTo>
                    <a:pt x="852" y="109"/>
                    <a:pt x="858" y="122"/>
                    <a:pt x="862" y="130"/>
                  </a:cubicBezTo>
                  <a:cubicBezTo>
                    <a:pt x="888" y="151"/>
                    <a:pt x="999" y="234"/>
                    <a:pt x="1020" y="249"/>
                  </a:cubicBezTo>
                  <a:cubicBezTo>
                    <a:pt x="1023" y="251"/>
                    <a:pt x="1024" y="254"/>
                    <a:pt x="1024" y="257"/>
                  </a:cubicBezTo>
                  <a:cubicBezTo>
                    <a:pt x="1023" y="260"/>
                    <a:pt x="1021" y="262"/>
                    <a:pt x="1018" y="263"/>
                  </a:cubicBezTo>
                  <a:cubicBezTo>
                    <a:pt x="1001" y="271"/>
                    <a:pt x="587" y="443"/>
                    <a:pt x="541" y="459"/>
                  </a:cubicBezTo>
                  <a:cubicBezTo>
                    <a:pt x="540" y="459"/>
                    <a:pt x="539" y="459"/>
                    <a:pt x="538" y="45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5972177" y="6451601"/>
              <a:ext cx="109538" cy="106363"/>
            </a:xfrm>
            <a:custGeom>
              <a:avLst/>
              <a:gdLst>
                <a:gd name="T0" fmla="*/ 158 w 160"/>
                <a:gd name="T1" fmla="*/ 27 h 154"/>
                <a:gd name="T2" fmla="*/ 81 w 160"/>
                <a:gd name="T3" fmla="*/ 0 h 154"/>
                <a:gd name="T4" fmla="*/ 0 w 160"/>
                <a:gd name="T5" fmla="*/ 121 h 154"/>
                <a:gd name="T6" fmla="*/ 160 w 160"/>
                <a:gd name="T7" fmla="*/ 154 h 154"/>
                <a:gd name="T8" fmla="*/ 158 w 160"/>
                <a:gd name="T9" fmla="*/ 27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54">
                  <a:moveTo>
                    <a:pt x="158" y="27"/>
                  </a:moveTo>
                  <a:cubicBezTo>
                    <a:pt x="137" y="20"/>
                    <a:pt x="110" y="11"/>
                    <a:pt x="81" y="0"/>
                  </a:cubicBezTo>
                  <a:cubicBezTo>
                    <a:pt x="52" y="44"/>
                    <a:pt x="23" y="87"/>
                    <a:pt x="0" y="121"/>
                  </a:cubicBezTo>
                  <a:cubicBezTo>
                    <a:pt x="67" y="135"/>
                    <a:pt x="127" y="147"/>
                    <a:pt x="160" y="154"/>
                  </a:cubicBezTo>
                  <a:cubicBezTo>
                    <a:pt x="158" y="110"/>
                    <a:pt x="158" y="55"/>
                    <a:pt x="158" y="2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6178552" y="6326189"/>
              <a:ext cx="103188" cy="80963"/>
            </a:xfrm>
            <a:custGeom>
              <a:avLst/>
              <a:gdLst>
                <a:gd name="T0" fmla="*/ 39 w 151"/>
                <a:gd name="T1" fmla="*/ 116 h 116"/>
                <a:gd name="T2" fmla="*/ 151 w 151"/>
                <a:gd name="T3" fmla="*/ 71 h 116"/>
                <a:gd name="T4" fmla="*/ 119 w 151"/>
                <a:gd name="T5" fmla="*/ 0 h 116"/>
                <a:gd name="T6" fmla="*/ 7 w 151"/>
                <a:gd name="T7" fmla="*/ 46 h 116"/>
                <a:gd name="T8" fmla="*/ 0 w 151"/>
                <a:gd name="T9" fmla="*/ 87 h 116"/>
                <a:gd name="T10" fmla="*/ 39 w 151"/>
                <a:gd name="T11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116">
                  <a:moveTo>
                    <a:pt x="39" y="116"/>
                  </a:moveTo>
                  <a:cubicBezTo>
                    <a:pt x="78" y="100"/>
                    <a:pt x="118" y="84"/>
                    <a:pt x="151" y="71"/>
                  </a:cubicBezTo>
                  <a:cubicBezTo>
                    <a:pt x="141" y="48"/>
                    <a:pt x="124" y="11"/>
                    <a:pt x="119" y="0"/>
                  </a:cubicBezTo>
                  <a:cubicBezTo>
                    <a:pt x="93" y="11"/>
                    <a:pt x="50" y="29"/>
                    <a:pt x="7" y="46"/>
                  </a:cubicBezTo>
                  <a:cubicBezTo>
                    <a:pt x="5" y="62"/>
                    <a:pt x="2" y="77"/>
                    <a:pt x="0" y="87"/>
                  </a:cubicBezTo>
                  <a:cubicBezTo>
                    <a:pt x="9" y="96"/>
                    <a:pt x="23" y="105"/>
                    <a:pt x="39" y="11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5913439" y="6421439"/>
              <a:ext cx="95250" cy="109538"/>
            </a:xfrm>
            <a:custGeom>
              <a:avLst/>
              <a:gdLst>
                <a:gd name="T0" fmla="*/ 46 w 137"/>
                <a:gd name="T1" fmla="*/ 0 h 158"/>
                <a:gd name="T2" fmla="*/ 0 w 137"/>
                <a:gd name="T3" fmla="*/ 148 h 158"/>
                <a:gd name="T4" fmla="*/ 49 w 137"/>
                <a:gd name="T5" fmla="*/ 158 h 158"/>
                <a:gd name="T6" fmla="*/ 137 w 137"/>
                <a:gd name="T7" fmla="*/ 34 h 158"/>
                <a:gd name="T8" fmla="*/ 46 w 137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58">
                  <a:moveTo>
                    <a:pt x="46" y="0"/>
                  </a:moveTo>
                  <a:cubicBezTo>
                    <a:pt x="32" y="45"/>
                    <a:pt x="15" y="98"/>
                    <a:pt x="0" y="148"/>
                  </a:cubicBezTo>
                  <a:cubicBezTo>
                    <a:pt x="16" y="151"/>
                    <a:pt x="33" y="154"/>
                    <a:pt x="49" y="158"/>
                  </a:cubicBezTo>
                  <a:cubicBezTo>
                    <a:pt x="74" y="123"/>
                    <a:pt x="107" y="77"/>
                    <a:pt x="137" y="34"/>
                  </a:cubicBezTo>
                  <a:cubicBezTo>
                    <a:pt x="108" y="23"/>
                    <a:pt x="77" y="12"/>
                    <a:pt x="46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5776914" y="6384926"/>
              <a:ext cx="147638" cy="133350"/>
            </a:xfrm>
            <a:custGeom>
              <a:avLst/>
              <a:gdLst>
                <a:gd name="T0" fmla="*/ 108 w 215"/>
                <a:gd name="T1" fmla="*/ 0 h 193"/>
                <a:gd name="T2" fmla="*/ 0 w 215"/>
                <a:gd name="T3" fmla="*/ 156 h 193"/>
                <a:gd name="T4" fmla="*/ 163 w 215"/>
                <a:gd name="T5" fmla="*/ 193 h 193"/>
                <a:gd name="T6" fmla="*/ 215 w 215"/>
                <a:gd name="T7" fmla="*/ 41 h 193"/>
                <a:gd name="T8" fmla="*/ 108 w 215"/>
                <a:gd name="T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193">
                  <a:moveTo>
                    <a:pt x="108" y="0"/>
                  </a:moveTo>
                  <a:cubicBezTo>
                    <a:pt x="84" y="34"/>
                    <a:pt x="21" y="129"/>
                    <a:pt x="0" y="156"/>
                  </a:cubicBezTo>
                  <a:cubicBezTo>
                    <a:pt x="42" y="167"/>
                    <a:pt x="102" y="180"/>
                    <a:pt x="163" y="193"/>
                  </a:cubicBezTo>
                  <a:cubicBezTo>
                    <a:pt x="180" y="143"/>
                    <a:pt x="199" y="88"/>
                    <a:pt x="215" y="41"/>
                  </a:cubicBezTo>
                  <a:cubicBezTo>
                    <a:pt x="176" y="26"/>
                    <a:pt x="139" y="12"/>
                    <a:pt x="10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6040439" y="6365876"/>
              <a:ext cx="141288" cy="85725"/>
            </a:xfrm>
            <a:custGeom>
              <a:avLst/>
              <a:gdLst>
                <a:gd name="T0" fmla="*/ 70 w 204"/>
                <a:gd name="T1" fmla="*/ 122 h 122"/>
                <a:gd name="T2" fmla="*/ 204 w 204"/>
                <a:gd name="T3" fmla="*/ 71 h 122"/>
                <a:gd name="T4" fmla="*/ 165 w 204"/>
                <a:gd name="T5" fmla="*/ 41 h 122"/>
                <a:gd name="T6" fmla="*/ 174 w 204"/>
                <a:gd name="T7" fmla="*/ 0 h 122"/>
                <a:gd name="T8" fmla="*/ 89 w 204"/>
                <a:gd name="T9" fmla="*/ 34 h 122"/>
                <a:gd name="T10" fmla="*/ 56 w 204"/>
                <a:gd name="T11" fmla="*/ 12 h 122"/>
                <a:gd name="T12" fmla="*/ 0 w 204"/>
                <a:gd name="T13" fmla="*/ 95 h 122"/>
                <a:gd name="T14" fmla="*/ 70 w 204"/>
                <a:gd name="T15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122">
                  <a:moveTo>
                    <a:pt x="70" y="122"/>
                  </a:moveTo>
                  <a:cubicBezTo>
                    <a:pt x="98" y="112"/>
                    <a:pt x="149" y="92"/>
                    <a:pt x="204" y="71"/>
                  </a:cubicBezTo>
                  <a:cubicBezTo>
                    <a:pt x="188" y="59"/>
                    <a:pt x="174" y="49"/>
                    <a:pt x="165" y="41"/>
                  </a:cubicBezTo>
                  <a:cubicBezTo>
                    <a:pt x="168" y="31"/>
                    <a:pt x="171" y="17"/>
                    <a:pt x="174" y="0"/>
                  </a:cubicBezTo>
                  <a:cubicBezTo>
                    <a:pt x="128" y="19"/>
                    <a:pt x="89" y="34"/>
                    <a:pt x="89" y="34"/>
                  </a:cubicBezTo>
                  <a:cubicBezTo>
                    <a:pt x="89" y="34"/>
                    <a:pt x="76" y="25"/>
                    <a:pt x="56" y="12"/>
                  </a:cubicBezTo>
                  <a:cubicBezTo>
                    <a:pt x="39" y="37"/>
                    <a:pt x="20" y="65"/>
                    <a:pt x="0" y="95"/>
                  </a:cubicBezTo>
                  <a:cubicBezTo>
                    <a:pt x="30" y="106"/>
                    <a:pt x="55" y="116"/>
                    <a:pt x="70" y="12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5953127" y="6348414"/>
              <a:ext cx="111125" cy="76200"/>
            </a:xfrm>
            <a:custGeom>
              <a:avLst/>
              <a:gdLst>
                <a:gd name="T0" fmla="*/ 0 w 161"/>
                <a:gd name="T1" fmla="*/ 71 h 111"/>
                <a:gd name="T2" fmla="*/ 100 w 161"/>
                <a:gd name="T3" fmla="*/ 111 h 111"/>
                <a:gd name="T4" fmla="*/ 161 w 161"/>
                <a:gd name="T5" fmla="*/ 23 h 111"/>
                <a:gd name="T6" fmla="*/ 126 w 161"/>
                <a:gd name="T7" fmla="*/ 0 h 111"/>
                <a:gd name="T8" fmla="*/ 12 w 161"/>
                <a:gd name="T9" fmla="*/ 34 h 111"/>
                <a:gd name="T10" fmla="*/ 0 w 161"/>
                <a:gd name="T11" fmla="*/ 7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1" h="111">
                  <a:moveTo>
                    <a:pt x="0" y="71"/>
                  </a:moveTo>
                  <a:cubicBezTo>
                    <a:pt x="33" y="84"/>
                    <a:pt x="68" y="98"/>
                    <a:pt x="100" y="111"/>
                  </a:cubicBezTo>
                  <a:cubicBezTo>
                    <a:pt x="125" y="76"/>
                    <a:pt x="147" y="45"/>
                    <a:pt x="161" y="23"/>
                  </a:cubicBezTo>
                  <a:cubicBezTo>
                    <a:pt x="150" y="16"/>
                    <a:pt x="138" y="8"/>
                    <a:pt x="126" y="0"/>
                  </a:cubicBezTo>
                  <a:cubicBezTo>
                    <a:pt x="83" y="13"/>
                    <a:pt x="38" y="27"/>
                    <a:pt x="12" y="34"/>
                  </a:cubicBezTo>
                  <a:cubicBezTo>
                    <a:pt x="9" y="44"/>
                    <a:pt x="5" y="57"/>
                    <a:pt x="0" y="7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6226177" y="6391276"/>
              <a:ext cx="138113" cy="79375"/>
            </a:xfrm>
            <a:custGeom>
              <a:avLst/>
              <a:gdLst>
                <a:gd name="T0" fmla="*/ 125 w 199"/>
                <a:gd name="T1" fmla="*/ 113 h 113"/>
                <a:gd name="T2" fmla="*/ 199 w 199"/>
                <a:gd name="T3" fmla="*/ 83 h 113"/>
                <a:gd name="T4" fmla="*/ 98 w 199"/>
                <a:gd name="T5" fmla="*/ 0 h 113"/>
                <a:gd name="T6" fmla="*/ 0 w 199"/>
                <a:gd name="T7" fmla="*/ 40 h 113"/>
                <a:gd name="T8" fmla="*/ 125 w 199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113">
                  <a:moveTo>
                    <a:pt x="125" y="113"/>
                  </a:moveTo>
                  <a:cubicBezTo>
                    <a:pt x="153" y="102"/>
                    <a:pt x="178" y="92"/>
                    <a:pt x="199" y="83"/>
                  </a:cubicBezTo>
                  <a:cubicBezTo>
                    <a:pt x="165" y="58"/>
                    <a:pt x="117" y="17"/>
                    <a:pt x="98" y="0"/>
                  </a:cubicBezTo>
                  <a:cubicBezTo>
                    <a:pt x="67" y="13"/>
                    <a:pt x="33" y="27"/>
                    <a:pt x="0" y="40"/>
                  </a:cubicBezTo>
                  <a:cubicBezTo>
                    <a:pt x="38" y="63"/>
                    <a:pt x="83" y="89"/>
                    <a:pt x="125" y="1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6100764" y="6429376"/>
              <a:ext cx="185738" cy="123825"/>
            </a:xfrm>
            <a:custGeom>
              <a:avLst/>
              <a:gdLst>
                <a:gd name="T0" fmla="*/ 0 w 268"/>
                <a:gd name="T1" fmla="*/ 58 h 178"/>
                <a:gd name="T2" fmla="*/ 9 w 268"/>
                <a:gd name="T3" fmla="*/ 178 h 178"/>
                <a:gd name="T4" fmla="*/ 268 w 268"/>
                <a:gd name="T5" fmla="*/ 75 h 178"/>
                <a:gd name="T6" fmla="*/ 147 w 268"/>
                <a:gd name="T7" fmla="*/ 0 h 178"/>
                <a:gd name="T8" fmla="*/ 0 w 268"/>
                <a:gd name="T9" fmla="*/ 5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178">
                  <a:moveTo>
                    <a:pt x="0" y="58"/>
                  </a:moveTo>
                  <a:cubicBezTo>
                    <a:pt x="2" y="81"/>
                    <a:pt x="6" y="132"/>
                    <a:pt x="9" y="178"/>
                  </a:cubicBezTo>
                  <a:cubicBezTo>
                    <a:pt x="66" y="156"/>
                    <a:pt x="174" y="113"/>
                    <a:pt x="268" y="75"/>
                  </a:cubicBezTo>
                  <a:cubicBezTo>
                    <a:pt x="226" y="50"/>
                    <a:pt x="183" y="23"/>
                    <a:pt x="147" y="0"/>
                  </a:cubicBezTo>
                  <a:cubicBezTo>
                    <a:pt x="88" y="24"/>
                    <a:pt x="33" y="45"/>
                    <a:pt x="0" y="5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5875339" y="6308726"/>
              <a:ext cx="147638" cy="80963"/>
            </a:xfrm>
            <a:custGeom>
              <a:avLst/>
              <a:gdLst>
                <a:gd name="T0" fmla="*/ 98 w 212"/>
                <a:gd name="T1" fmla="*/ 70 h 117"/>
                <a:gd name="T2" fmla="*/ 212 w 212"/>
                <a:gd name="T3" fmla="*/ 40 h 117"/>
                <a:gd name="T4" fmla="*/ 153 w 212"/>
                <a:gd name="T5" fmla="*/ 0 h 117"/>
                <a:gd name="T6" fmla="*/ 0 w 212"/>
                <a:gd name="T7" fmla="*/ 83 h 117"/>
                <a:gd name="T8" fmla="*/ 82 w 212"/>
                <a:gd name="T9" fmla="*/ 117 h 117"/>
                <a:gd name="T10" fmla="*/ 98 w 212"/>
                <a:gd name="T11" fmla="*/ 7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2" h="117">
                  <a:moveTo>
                    <a:pt x="98" y="70"/>
                  </a:moveTo>
                  <a:cubicBezTo>
                    <a:pt x="122" y="65"/>
                    <a:pt x="168" y="52"/>
                    <a:pt x="212" y="40"/>
                  </a:cubicBezTo>
                  <a:cubicBezTo>
                    <a:pt x="184" y="21"/>
                    <a:pt x="160" y="5"/>
                    <a:pt x="153" y="0"/>
                  </a:cubicBezTo>
                  <a:cubicBezTo>
                    <a:pt x="115" y="19"/>
                    <a:pt x="45" y="57"/>
                    <a:pt x="0" y="83"/>
                  </a:cubicBezTo>
                  <a:cubicBezTo>
                    <a:pt x="17" y="91"/>
                    <a:pt x="47" y="103"/>
                    <a:pt x="82" y="117"/>
                  </a:cubicBezTo>
                  <a:cubicBezTo>
                    <a:pt x="89" y="98"/>
                    <a:pt x="94" y="82"/>
                    <a:pt x="98" y="7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31" name="Freeform 30"/>
            <p:cNvSpPr>
              <a:spLocks noEditPoints="1"/>
            </p:cNvSpPr>
            <p:nvPr/>
          </p:nvSpPr>
          <p:spPr bwMode="auto">
            <a:xfrm>
              <a:off x="5922964" y="5786439"/>
              <a:ext cx="354013" cy="566738"/>
            </a:xfrm>
            <a:custGeom>
              <a:avLst/>
              <a:gdLst>
                <a:gd name="T0" fmla="*/ 294 w 513"/>
                <a:gd name="T1" fmla="*/ 441 h 818"/>
                <a:gd name="T2" fmla="*/ 125 w 513"/>
                <a:gd name="T3" fmla="*/ 272 h 818"/>
                <a:gd name="T4" fmla="*/ 237 w 513"/>
                <a:gd name="T5" fmla="*/ 159 h 818"/>
                <a:gd name="T6" fmla="*/ 406 w 513"/>
                <a:gd name="T7" fmla="*/ 328 h 818"/>
                <a:gd name="T8" fmla="*/ 294 w 513"/>
                <a:gd name="T9" fmla="*/ 441 h 818"/>
                <a:gd name="T10" fmla="*/ 162 w 513"/>
                <a:gd name="T11" fmla="*/ 74 h 818"/>
                <a:gd name="T12" fmla="*/ 20 w 513"/>
                <a:gd name="T13" fmla="*/ 271 h 818"/>
                <a:gd name="T14" fmla="*/ 266 w 513"/>
                <a:gd name="T15" fmla="*/ 818 h 818"/>
                <a:gd name="T16" fmla="*/ 513 w 513"/>
                <a:gd name="T17" fmla="*/ 300 h 818"/>
                <a:gd name="T18" fmla="*/ 162 w 513"/>
                <a:gd name="T19" fmla="*/ 74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3" h="818">
                  <a:moveTo>
                    <a:pt x="294" y="441"/>
                  </a:moveTo>
                  <a:cubicBezTo>
                    <a:pt x="193" y="460"/>
                    <a:pt x="106" y="373"/>
                    <a:pt x="125" y="272"/>
                  </a:cubicBezTo>
                  <a:cubicBezTo>
                    <a:pt x="136" y="215"/>
                    <a:pt x="181" y="170"/>
                    <a:pt x="237" y="159"/>
                  </a:cubicBezTo>
                  <a:cubicBezTo>
                    <a:pt x="339" y="140"/>
                    <a:pt x="426" y="227"/>
                    <a:pt x="406" y="328"/>
                  </a:cubicBezTo>
                  <a:cubicBezTo>
                    <a:pt x="396" y="385"/>
                    <a:pt x="350" y="430"/>
                    <a:pt x="294" y="441"/>
                  </a:cubicBezTo>
                  <a:close/>
                  <a:moveTo>
                    <a:pt x="162" y="74"/>
                  </a:moveTo>
                  <a:cubicBezTo>
                    <a:pt x="82" y="107"/>
                    <a:pt x="28" y="185"/>
                    <a:pt x="20" y="271"/>
                  </a:cubicBezTo>
                  <a:cubicBezTo>
                    <a:pt x="0" y="495"/>
                    <a:pt x="216" y="557"/>
                    <a:pt x="266" y="818"/>
                  </a:cubicBezTo>
                  <a:cubicBezTo>
                    <a:pt x="313" y="568"/>
                    <a:pt x="513" y="501"/>
                    <a:pt x="513" y="300"/>
                  </a:cubicBezTo>
                  <a:cubicBezTo>
                    <a:pt x="513" y="130"/>
                    <a:pt x="341" y="0"/>
                    <a:pt x="162" y="7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Family2" descr="{&quot;Key&quot;:&quot;POWER_USER_SHAPE_ICON&quot;,&quot;Value&quot;:&quot;POWER_USER_SHAPE_ICON_STYLE_1&quot;}"/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402094" y="2596641"/>
            <a:ext cx="508000" cy="420650"/>
            <a:chOff x="2327" y="1903"/>
            <a:chExt cx="3097" cy="2119"/>
          </a:xfrm>
          <a:solidFill>
            <a:srgbClr val="0054C5"/>
          </a:solidFill>
        </p:grpSpPr>
        <p:sp>
          <p:nvSpPr>
            <p:cNvPr id="33" name="Freeform 39"/>
            <p:cNvSpPr>
              <a:spLocks/>
            </p:cNvSpPr>
            <p:nvPr/>
          </p:nvSpPr>
          <p:spPr bwMode="auto">
            <a:xfrm>
              <a:off x="2955" y="2240"/>
              <a:ext cx="835" cy="1782"/>
            </a:xfrm>
            <a:custGeom>
              <a:avLst/>
              <a:gdLst>
                <a:gd name="T0" fmla="*/ 456 w 1995"/>
                <a:gd name="T1" fmla="*/ 0 h 4253"/>
                <a:gd name="T2" fmla="*/ 2 w 1995"/>
                <a:gd name="T3" fmla="*/ 353 h 4253"/>
                <a:gd name="T4" fmla="*/ 7 w 1995"/>
                <a:gd name="T5" fmla="*/ 1830 h 4253"/>
                <a:gd name="T6" fmla="*/ 309 w 1995"/>
                <a:gd name="T7" fmla="*/ 1823 h 4253"/>
                <a:gd name="T8" fmla="*/ 308 w 1995"/>
                <a:gd name="T9" fmla="*/ 772 h 4253"/>
                <a:gd name="T10" fmla="*/ 456 w 1995"/>
                <a:gd name="T11" fmla="*/ 782 h 4253"/>
                <a:gd name="T12" fmla="*/ 456 w 1995"/>
                <a:gd name="T13" fmla="*/ 4029 h 4253"/>
                <a:gd name="T14" fmla="*/ 948 w 1995"/>
                <a:gd name="T15" fmla="*/ 4029 h 4253"/>
                <a:gd name="T16" fmla="*/ 938 w 1995"/>
                <a:gd name="T17" fmla="*/ 2066 h 4253"/>
                <a:gd name="T18" fmla="*/ 1038 w 1995"/>
                <a:gd name="T19" fmla="*/ 2062 h 4253"/>
                <a:gd name="T20" fmla="*/ 1050 w 1995"/>
                <a:gd name="T21" fmla="*/ 4030 h 4253"/>
                <a:gd name="T22" fmla="*/ 1523 w 1995"/>
                <a:gd name="T23" fmla="*/ 4030 h 4253"/>
                <a:gd name="T24" fmla="*/ 1523 w 1995"/>
                <a:gd name="T25" fmla="*/ 772 h 4253"/>
                <a:gd name="T26" fmla="*/ 1689 w 1995"/>
                <a:gd name="T27" fmla="*/ 776 h 4253"/>
                <a:gd name="T28" fmla="*/ 1689 w 1995"/>
                <a:gd name="T29" fmla="*/ 1824 h 4253"/>
                <a:gd name="T30" fmla="*/ 1995 w 1995"/>
                <a:gd name="T31" fmla="*/ 1842 h 4253"/>
                <a:gd name="T32" fmla="*/ 1995 w 1995"/>
                <a:gd name="T33" fmla="*/ 353 h 4253"/>
                <a:gd name="T34" fmla="*/ 1522 w 1995"/>
                <a:gd name="T35" fmla="*/ 0 h 4253"/>
                <a:gd name="T36" fmla="*/ 456 w 1995"/>
                <a:gd name="T37" fmla="*/ 0 h 4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95" h="4253">
                  <a:moveTo>
                    <a:pt x="456" y="0"/>
                  </a:moveTo>
                  <a:cubicBezTo>
                    <a:pt x="120" y="13"/>
                    <a:pt x="16" y="157"/>
                    <a:pt x="2" y="353"/>
                  </a:cubicBezTo>
                  <a:cubicBezTo>
                    <a:pt x="2" y="353"/>
                    <a:pt x="0" y="1794"/>
                    <a:pt x="7" y="1830"/>
                  </a:cubicBezTo>
                  <a:cubicBezTo>
                    <a:pt x="37" y="2014"/>
                    <a:pt x="304" y="1966"/>
                    <a:pt x="309" y="1823"/>
                  </a:cubicBezTo>
                  <a:cubicBezTo>
                    <a:pt x="324" y="1395"/>
                    <a:pt x="308" y="772"/>
                    <a:pt x="308" y="772"/>
                  </a:cubicBezTo>
                  <a:cubicBezTo>
                    <a:pt x="365" y="658"/>
                    <a:pt x="456" y="702"/>
                    <a:pt x="456" y="782"/>
                  </a:cubicBezTo>
                  <a:lnTo>
                    <a:pt x="456" y="4029"/>
                  </a:lnTo>
                  <a:cubicBezTo>
                    <a:pt x="456" y="4253"/>
                    <a:pt x="941" y="4253"/>
                    <a:pt x="948" y="4029"/>
                  </a:cubicBezTo>
                  <a:lnTo>
                    <a:pt x="938" y="2066"/>
                  </a:lnTo>
                  <a:cubicBezTo>
                    <a:pt x="972" y="2014"/>
                    <a:pt x="1005" y="2018"/>
                    <a:pt x="1038" y="2062"/>
                  </a:cubicBezTo>
                  <a:lnTo>
                    <a:pt x="1050" y="4030"/>
                  </a:lnTo>
                  <a:cubicBezTo>
                    <a:pt x="1043" y="4253"/>
                    <a:pt x="1523" y="4253"/>
                    <a:pt x="1523" y="4030"/>
                  </a:cubicBezTo>
                  <a:lnTo>
                    <a:pt x="1523" y="772"/>
                  </a:lnTo>
                  <a:cubicBezTo>
                    <a:pt x="1578" y="680"/>
                    <a:pt x="1634" y="675"/>
                    <a:pt x="1689" y="776"/>
                  </a:cubicBezTo>
                  <a:lnTo>
                    <a:pt x="1689" y="1824"/>
                  </a:lnTo>
                  <a:cubicBezTo>
                    <a:pt x="1759" y="2062"/>
                    <a:pt x="1964" y="1950"/>
                    <a:pt x="1995" y="1842"/>
                  </a:cubicBezTo>
                  <a:lnTo>
                    <a:pt x="1995" y="353"/>
                  </a:lnTo>
                  <a:cubicBezTo>
                    <a:pt x="1967" y="52"/>
                    <a:pt x="1781" y="0"/>
                    <a:pt x="1522" y="0"/>
                  </a:cubicBezTo>
                  <a:lnTo>
                    <a:pt x="4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4" name="Freeform 40"/>
            <p:cNvSpPr>
              <a:spLocks/>
            </p:cNvSpPr>
            <p:nvPr/>
          </p:nvSpPr>
          <p:spPr bwMode="auto">
            <a:xfrm>
              <a:off x="3214" y="1903"/>
              <a:ext cx="322" cy="336"/>
            </a:xfrm>
            <a:custGeom>
              <a:avLst/>
              <a:gdLst>
                <a:gd name="T0" fmla="*/ 768 w 770"/>
                <a:gd name="T1" fmla="*/ 403 h 803"/>
                <a:gd name="T2" fmla="*/ 385 w 770"/>
                <a:gd name="T3" fmla="*/ 803 h 803"/>
                <a:gd name="T4" fmla="*/ 1 w 770"/>
                <a:gd name="T5" fmla="*/ 403 h 803"/>
                <a:gd name="T6" fmla="*/ 385 w 770"/>
                <a:gd name="T7" fmla="*/ 0 h 803"/>
                <a:gd name="T8" fmla="*/ 768 w 770"/>
                <a:gd name="T9" fmla="*/ 403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0" h="803">
                  <a:moveTo>
                    <a:pt x="768" y="403"/>
                  </a:moveTo>
                  <a:cubicBezTo>
                    <a:pt x="767" y="624"/>
                    <a:pt x="596" y="803"/>
                    <a:pt x="385" y="803"/>
                  </a:cubicBezTo>
                  <a:cubicBezTo>
                    <a:pt x="174" y="803"/>
                    <a:pt x="3" y="624"/>
                    <a:pt x="1" y="403"/>
                  </a:cubicBezTo>
                  <a:cubicBezTo>
                    <a:pt x="0" y="181"/>
                    <a:pt x="172" y="0"/>
                    <a:pt x="385" y="0"/>
                  </a:cubicBezTo>
                  <a:cubicBezTo>
                    <a:pt x="598" y="0"/>
                    <a:pt x="770" y="181"/>
                    <a:pt x="768" y="40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5" name="Freeform 41"/>
            <p:cNvSpPr>
              <a:spLocks/>
            </p:cNvSpPr>
            <p:nvPr/>
          </p:nvSpPr>
          <p:spPr bwMode="auto">
            <a:xfrm>
              <a:off x="2327" y="2893"/>
              <a:ext cx="505" cy="1120"/>
            </a:xfrm>
            <a:custGeom>
              <a:avLst/>
              <a:gdLst>
                <a:gd name="T0" fmla="*/ 276 w 1207"/>
                <a:gd name="T1" fmla="*/ 0 h 2674"/>
                <a:gd name="T2" fmla="*/ 1 w 1207"/>
                <a:gd name="T3" fmla="*/ 222 h 2674"/>
                <a:gd name="T4" fmla="*/ 4 w 1207"/>
                <a:gd name="T5" fmla="*/ 1151 h 2674"/>
                <a:gd name="T6" fmla="*/ 187 w 1207"/>
                <a:gd name="T7" fmla="*/ 1146 h 2674"/>
                <a:gd name="T8" fmla="*/ 186 w 1207"/>
                <a:gd name="T9" fmla="*/ 485 h 2674"/>
                <a:gd name="T10" fmla="*/ 276 w 1207"/>
                <a:gd name="T11" fmla="*/ 491 h 2674"/>
                <a:gd name="T12" fmla="*/ 276 w 1207"/>
                <a:gd name="T13" fmla="*/ 2534 h 2674"/>
                <a:gd name="T14" fmla="*/ 573 w 1207"/>
                <a:gd name="T15" fmla="*/ 2534 h 2674"/>
                <a:gd name="T16" fmla="*/ 568 w 1207"/>
                <a:gd name="T17" fmla="*/ 1299 h 2674"/>
                <a:gd name="T18" fmla="*/ 628 w 1207"/>
                <a:gd name="T19" fmla="*/ 1297 h 2674"/>
                <a:gd name="T20" fmla="*/ 635 w 1207"/>
                <a:gd name="T21" fmla="*/ 2534 h 2674"/>
                <a:gd name="T22" fmla="*/ 921 w 1207"/>
                <a:gd name="T23" fmla="*/ 2534 h 2674"/>
                <a:gd name="T24" fmla="*/ 921 w 1207"/>
                <a:gd name="T25" fmla="*/ 485 h 2674"/>
                <a:gd name="T26" fmla="*/ 1022 w 1207"/>
                <a:gd name="T27" fmla="*/ 487 h 2674"/>
                <a:gd name="T28" fmla="*/ 1022 w 1207"/>
                <a:gd name="T29" fmla="*/ 1147 h 2674"/>
                <a:gd name="T30" fmla="*/ 1207 w 1207"/>
                <a:gd name="T31" fmla="*/ 1158 h 2674"/>
                <a:gd name="T32" fmla="*/ 1207 w 1207"/>
                <a:gd name="T33" fmla="*/ 222 h 2674"/>
                <a:gd name="T34" fmla="*/ 921 w 1207"/>
                <a:gd name="T35" fmla="*/ 0 h 2674"/>
                <a:gd name="T36" fmla="*/ 276 w 1207"/>
                <a:gd name="T37" fmla="*/ 0 h 2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7" h="2674">
                  <a:moveTo>
                    <a:pt x="276" y="0"/>
                  </a:moveTo>
                  <a:cubicBezTo>
                    <a:pt x="73" y="8"/>
                    <a:pt x="10" y="99"/>
                    <a:pt x="1" y="222"/>
                  </a:cubicBezTo>
                  <a:cubicBezTo>
                    <a:pt x="1" y="222"/>
                    <a:pt x="0" y="1128"/>
                    <a:pt x="4" y="1151"/>
                  </a:cubicBezTo>
                  <a:cubicBezTo>
                    <a:pt x="22" y="1266"/>
                    <a:pt x="184" y="1236"/>
                    <a:pt x="187" y="1146"/>
                  </a:cubicBezTo>
                  <a:cubicBezTo>
                    <a:pt x="196" y="877"/>
                    <a:pt x="186" y="485"/>
                    <a:pt x="186" y="485"/>
                  </a:cubicBezTo>
                  <a:cubicBezTo>
                    <a:pt x="221" y="413"/>
                    <a:pt x="276" y="441"/>
                    <a:pt x="276" y="491"/>
                  </a:cubicBezTo>
                  <a:lnTo>
                    <a:pt x="276" y="2534"/>
                  </a:lnTo>
                  <a:cubicBezTo>
                    <a:pt x="276" y="2674"/>
                    <a:pt x="569" y="2674"/>
                    <a:pt x="573" y="2534"/>
                  </a:cubicBezTo>
                  <a:lnTo>
                    <a:pt x="568" y="1299"/>
                  </a:lnTo>
                  <a:cubicBezTo>
                    <a:pt x="588" y="1266"/>
                    <a:pt x="608" y="1268"/>
                    <a:pt x="628" y="1297"/>
                  </a:cubicBezTo>
                  <a:lnTo>
                    <a:pt x="635" y="2534"/>
                  </a:lnTo>
                  <a:cubicBezTo>
                    <a:pt x="631" y="2674"/>
                    <a:pt x="921" y="2674"/>
                    <a:pt x="921" y="2534"/>
                  </a:cubicBezTo>
                  <a:lnTo>
                    <a:pt x="921" y="485"/>
                  </a:lnTo>
                  <a:cubicBezTo>
                    <a:pt x="955" y="427"/>
                    <a:pt x="988" y="424"/>
                    <a:pt x="1022" y="487"/>
                  </a:cubicBezTo>
                  <a:lnTo>
                    <a:pt x="1022" y="1147"/>
                  </a:lnTo>
                  <a:cubicBezTo>
                    <a:pt x="1064" y="1296"/>
                    <a:pt x="1188" y="1226"/>
                    <a:pt x="1207" y="1158"/>
                  </a:cubicBezTo>
                  <a:lnTo>
                    <a:pt x="1207" y="222"/>
                  </a:lnTo>
                  <a:cubicBezTo>
                    <a:pt x="1190" y="32"/>
                    <a:pt x="1077" y="0"/>
                    <a:pt x="921" y="0"/>
                  </a:cubicBezTo>
                  <a:lnTo>
                    <a:pt x="2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6" name="Oval 42"/>
            <p:cNvSpPr>
              <a:spLocks noChangeArrowheads="1"/>
            </p:cNvSpPr>
            <p:nvPr/>
          </p:nvSpPr>
          <p:spPr bwMode="auto">
            <a:xfrm>
              <a:off x="2484" y="2681"/>
              <a:ext cx="194" cy="212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7" name="Freeform 43"/>
            <p:cNvSpPr>
              <a:spLocks/>
            </p:cNvSpPr>
            <p:nvPr/>
          </p:nvSpPr>
          <p:spPr bwMode="auto">
            <a:xfrm>
              <a:off x="4140" y="2194"/>
              <a:ext cx="322" cy="336"/>
            </a:xfrm>
            <a:custGeom>
              <a:avLst/>
              <a:gdLst>
                <a:gd name="T0" fmla="*/ 769 w 770"/>
                <a:gd name="T1" fmla="*/ 404 h 803"/>
                <a:gd name="T2" fmla="*/ 385 w 770"/>
                <a:gd name="T3" fmla="*/ 803 h 803"/>
                <a:gd name="T4" fmla="*/ 2 w 770"/>
                <a:gd name="T5" fmla="*/ 404 h 803"/>
                <a:gd name="T6" fmla="*/ 385 w 770"/>
                <a:gd name="T7" fmla="*/ 0 h 803"/>
                <a:gd name="T8" fmla="*/ 769 w 770"/>
                <a:gd name="T9" fmla="*/ 404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0" h="803">
                  <a:moveTo>
                    <a:pt x="769" y="404"/>
                  </a:moveTo>
                  <a:cubicBezTo>
                    <a:pt x="768" y="624"/>
                    <a:pt x="596" y="803"/>
                    <a:pt x="385" y="803"/>
                  </a:cubicBezTo>
                  <a:cubicBezTo>
                    <a:pt x="174" y="803"/>
                    <a:pt x="3" y="624"/>
                    <a:pt x="2" y="404"/>
                  </a:cubicBezTo>
                  <a:cubicBezTo>
                    <a:pt x="0" y="181"/>
                    <a:pt x="173" y="0"/>
                    <a:pt x="385" y="0"/>
                  </a:cubicBezTo>
                  <a:cubicBezTo>
                    <a:pt x="598" y="0"/>
                    <a:pt x="770" y="181"/>
                    <a:pt x="769" y="4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8" name="Freeform 44"/>
            <p:cNvSpPr>
              <a:spLocks/>
            </p:cNvSpPr>
            <p:nvPr/>
          </p:nvSpPr>
          <p:spPr bwMode="auto">
            <a:xfrm>
              <a:off x="3829" y="2529"/>
              <a:ext cx="968" cy="1486"/>
            </a:xfrm>
            <a:custGeom>
              <a:avLst/>
              <a:gdLst>
                <a:gd name="T0" fmla="*/ 696 w 2314"/>
                <a:gd name="T1" fmla="*/ 6 h 3548"/>
                <a:gd name="T2" fmla="*/ 375 w 2314"/>
                <a:gd name="T3" fmla="*/ 301 h 3548"/>
                <a:gd name="T4" fmla="*/ 67 w 2314"/>
                <a:gd name="T5" fmla="*/ 1409 h 3548"/>
                <a:gd name="T6" fmla="*/ 300 w 2314"/>
                <a:gd name="T7" fmla="*/ 1409 h 3548"/>
                <a:gd name="T8" fmla="*/ 591 w 2314"/>
                <a:gd name="T9" fmla="*/ 652 h 3548"/>
                <a:gd name="T10" fmla="*/ 696 w 2314"/>
                <a:gd name="T11" fmla="*/ 657 h 3548"/>
                <a:gd name="T12" fmla="*/ 300 w 2314"/>
                <a:gd name="T13" fmla="*/ 2020 h 3548"/>
                <a:gd name="T14" fmla="*/ 696 w 2314"/>
                <a:gd name="T15" fmla="*/ 2010 h 3548"/>
                <a:gd name="T16" fmla="*/ 696 w 2314"/>
                <a:gd name="T17" fmla="*/ 3362 h 3548"/>
                <a:gd name="T18" fmla="*/ 1128 w 2314"/>
                <a:gd name="T19" fmla="*/ 3362 h 3548"/>
                <a:gd name="T20" fmla="*/ 1120 w 2314"/>
                <a:gd name="T21" fmla="*/ 2008 h 3548"/>
                <a:gd name="T22" fmla="*/ 1207 w 2314"/>
                <a:gd name="T23" fmla="*/ 2008 h 3548"/>
                <a:gd name="T24" fmla="*/ 1217 w 2314"/>
                <a:gd name="T25" fmla="*/ 3362 h 3548"/>
                <a:gd name="T26" fmla="*/ 1633 w 2314"/>
                <a:gd name="T27" fmla="*/ 3362 h 3548"/>
                <a:gd name="T28" fmla="*/ 1621 w 2314"/>
                <a:gd name="T29" fmla="*/ 2020 h 3548"/>
                <a:gd name="T30" fmla="*/ 2061 w 2314"/>
                <a:gd name="T31" fmla="*/ 2020 h 3548"/>
                <a:gd name="T32" fmla="*/ 1633 w 2314"/>
                <a:gd name="T33" fmla="*/ 649 h 3548"/>
                <a:gd name="T34" fmla="*/ 1757 w 2314"/>
                <a:gd name="T35" fmla="*/ 652 h 3548"/>
                <a:gd name="T36" fmla="*/ 2022 w 2314"/>
                <a:gd name="T37" fmla="*/ 1409 h 3548"/>
                <a:gd name="T38" fmla="*/ 2263 w 2314"/>
                <a:gd name="T39" fmla="*/ 1409 h 3548"/>
                <a:gd name="T40" fmla="*/ 1957 w 2314"/>
                <a:gd name="T41" fmla="*/ 301 h 3548"/>
                <a:gd name="T42" fmla="*/ 1633 w 2314"/>
                <a:gd name="T43" fmla="*/ 6 h 3548"/>
                <a:gd name="T44" fmla="*/ 696 w 2314"/>
                <a:gd name="T45" fmla="*/ 6 h 3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14" h="3548">
                  <a:moveTo>
                    <a:pt x="696" y="6"/>
                  </a:moveTo>
                  <a:cubicBezTo>
                    <a:pt x="472" y="0"/>
                    <a:pt x="433" y="143"/>
                    <a:pt x="375" y="301"/>
                  </a:cubicBezTo>
                  <a:cubicBezTo>
                    <a:pt x="375" y="301"/>
                    <a:pt x="99" y="1350"/>
                    <a:pt x="67" y="1409"/>
                  </a:cubicBezTo>
                  <a:cubicBezTo>
                    <a:pt x="0" y="1532"/>
                    <a:pt x="209" y="1631"/>
                    <a:pt x="300" y="1409"/>
                  </a:cubicBezTo>
                  <a:cubicBezTo>
                    <a:pt x="442" y="1032"/>
                    <a:pt x="591" y="652"/>
                    <a:pt x="591" y="652"/>
                  </a:cubicBezTo>
                  <a:cubicBezTo>
                    <a:pt x="641" y="557"/>
                    <a:pt x="724" y="586"/>
                    <a:pt x="696" y="657"/>
                  </a:cubicBezTo>
                  <a:lnTo>
                    <a:pt x="300" y="2020"/>
                  </a:lnTo>
                  <a:lnTo>
                    <a:pt x="696" y="2010"/>
                  </a:lnTo>
                  <a:lnTo>
                    <a:pt x="696" y="3362"/>
                  </a:lnTo>
                  <a:cubicBezTo>
                    <a:pt x="696" y="3548"/>
                    <a:pt x="1122" y="3548"/>
                    <a:pt x="1128" y="3362"/>
                  </a:cubicBezTo>
                  <a:lnTo>
                    <a:pt x="1120" y="2008"/>
                  </a:lnTo>
                  <a:lnTo>
                    <a:pt x="1207" y="2008"/>
                  </a:lnTo>
                  <a:lnTo>
                    <a:pt x="1217" y="3362"/>
                  </a:lnTo>
                  <a:cubicBezTo>
                    <a:pt x="1212" y="3548"/>
                    <a:pt x="1633" y="3548"/>
                    <a:pt x="1633" y="3362"/>
                  </a:cubicBezTo>
                  <a:lnTo>
                    <a:pt x="1621" y="2020"/>
                  </a:lnTo>
                  <a:lnTo>
                    <a:pt x="2061" y="2020"/>
                  </a:lnTo>
                  <a:lnTo>
                    <a:pt x="1633" y="649"/>
                  </a:lnTo>
                  <a:cubicBezTo>
                    <a:pt x="1621" y="586"/>
                    <a:pt x="1708" y="568"/>
                    <a:pt x="1757" y="652"/>
                  </a:cubicBezTo>
                  <a:lnTo>
                    <a:pt x="2022" y="1409"/>
                  </a:lnTo>
                  <a:cubicBezTo>
                    <a:pt x="2087" y="1630"/>
                    <a:pt x="2314" y="1532"/>
                    <a:pt x="2263" y="1409"/>
                  </a:cubicBezTo>
                  <a:lnTo>
                    <a:pt x="1957" y="301"/>
                  </a:lnTo>
                  <a:cubicBezTo>
                    <a:pt x="1860" y="82"/>
                    <a:pt x="1860" y="6"/>
                    <a:pt x="1633" y="6"/>
                  </a:cubicBezTo>
                  <a:lnTo>
                    <a:pt x="696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9" name="Freeform 45"/>
            <p:cNvSpPr>
              <a:spLocks/>
            </p:cNvSpPr>
            <p:nvPr/>
          </p:nvSpPr>
          <p:spPr bwMode="auto">
            <a:xfrm>
              <a:off x="4802" y="3190"/>
              <a:ext cx="622" cy="819"/>
            </a:xfrm>
            <a:custGeom>
              <a:avLst/>
              <a:gdLst>
                <a:gd name="T0" fmla="*/ 447 w 1487"/>
                <a:gd name="T1" fmla="*/ 3 h 1956"/>
                <a:gd name="T2" fmla="*/ 241 w 1487"/>
                <a:gd name="T3" fmla="*/ 165 h 1956"/>
                <a:gd name="T4" fmla="*/ 43 w 1487"/>
                <a:gd name="T5" fmla="*/ 776 h 1956"/>
                <a:gd name="T6" fmla="*/ 192 w 1487"/>
                <a:gd name="T7" fmla="*/ 776 h 1956"/>
                <a:gd name="T8" fmla="*/ 380 w 1487"/>
                <a:gd name="T9" fmla="*/ 359 h 1956"/>
                <a:gd name="T10" fmla="*/ 447 w 1487"/>
                <a:gd name="T11" fmla="*/ 362 h 1956"/>
                <a:gd name="T12" fmla="*/ 193 w 1487"/>
                <a:gd name="T13" fmla="*/ 1113 h 1956"/>
                <a:gd name="T14" fmla="*/ 522 w 1487"/>
                <a:gd name="T15" fmla="*/ 1108 h 1956"/>
                <a:gd name="T16" fmla="*/ 522 w 1487"/>
                <a:gd name="T17" fmla="*/ 1853 h 1956"/>
                <a:gd name="T18" fmla="*/ 750 w 1487"/>
                <a:gd name="T19" fmla="*/ 1853 h 1956"/>
                <a:gd name="T20" fmla="*/ 744 w 1487"/>
                <a:gd name="T21" fmla="*/ 1105 h 1956"/>
                <a:gd name="T22" fmla="*/ 800 w 1487"/>
                <a:gd name="T23" fmla="*/ 1105 h 1956"/>
                <a:gd name="T24" fmla="*/ 807 w 1487"/>
                <a:gd name="T25" fmla="*/ 1853 h 1956"/>
                <a:gd name="T26" fmla="*/ 1024 w 1487"/>
                <a:gd name="T27" fmla="*/ 1853 h 1956"/>
                <a:gd name="T28" fmla="*/ 1017 w 1487"/>
                <a:gd name="T29" fmla="*/ 1113 h 1956"/>
                <a:gd name="T30" fmla="*/ 1324 w 1487"/>
                <a:gd name="T31" fmla="*/ 1113 h 1956"/>
                <a:gd name="T32" fmla="*/ 1049 w 1487"/>
                <a:gd name="T33" fmla="*/ 358 h 1956"/>
                <a:gd name="T34" fmla="*/ 1129 w 1487"/>
                <a:gd name="T35" fmla="*/ 359 h 1956"/>
                <a:gd name="T36" fmla="*/ 1299 w 1487"/>
                <a:gd name="T37" fmla="*/ 776 h 1956"/>
                <a:gd name="T38" fmla="*/ 1454 w 1487"/>
                <a:gd name="T39" fmla="*/ 776 h 1956"/>
                <a:gd name="T40" fmla="*/ 1258 w 1487"/>
                <a:gd name="T41" fmla="*/ 165 h 1956"/>
                <a:gd name="T42" fmla="*/ 1049 w 1487"/>
                <a:gd name="T43" fmla="*/ 3 h 1956"/>
                <a:gd name="T44" fmla="*/ 447 w 1487"/>
                <a:gd name="T45" fmla="*/ 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87" h="1956">
                  <a:moveTo>
                    <a:pt x="447" y="3"/>
                  </a:moveTo>
                  <a:cubicBezTo>
                    <a:pt x="304" y="0"/>
                    <a:pt x="278" y="78"/>
                    <a:pt x="241" y="165"/>
                  </a:cubicBezTo>
                  <a:cubicBezTo>
                    <a:pt x="241" y="165"/>
                    <a:pt x="63" y="744"/>
                    <a:pt x="43" y="776"/>
                  </a:cubicBezTo>
                  <a:cubicBezTo>
                    <a:pt x="0" y="844"/>
                    <a:pt x="134" y="899"/>
                    <a:pt x="192" y="776"/>
                  </a:cubicBezTo>
                  <a:cubicBezTo>
                    <a:pt x="284" y="568"/>
                    <a:pt x="380" y="359"/>
                    <a:pt x="380" y="359"/>
                  </a:cubicBezTo>
                  <a:cubicBezTo>
                    <a:pt x="412" y="307"/>
                    <a:pt x="465" y="323"/>
                    <a:pt x="447" y="362"/>
                  </a:cubicBezTo>
                  <a:lnTo>
                    <a:pt x="193" y="1113"/>
                  </a:lnTo>
                  <a:lnTo>
                    <a:pt x="522" y="1108"/>
                  </a:lnTo>
                  <a:lnTo>
                    <a:pt x="522" y="1853"/>
                  </a:lnTo>
                  <a:cubicBezTo>
                    <a:pt x="522" y="1956"/>
                    <a:pt x="746" y="1956"/>
                    <a:pt x="750" y="1853"/>
                  </a:cubicBezTo>
                  <a:lnTo>
                    <a:pt x="744" y="1105"/>
                  </a:lnTo>
                  <a:lnTo>
                    <a:pt x="800" y="1105"/>
                  </a:lnTo>
                  <a:lnTo>
                    <a:pt x="807" y="1853"/>
                  </a:lnTo>
                  <a:cubicBezTo>
                    <a:pt x="803" y="1956"/>
                    <a:pt x="1024" y="1956"/>
                    <a:pt x="1024" y="1853"/>
                  </a:cubicBezTo>
                  <a:lnTo>
                    <a:pt x="1017" y="1113"/>
                  </a:lnTo>
                  <a:lnTo>
                    <a:pt x="1324" y="1113"/>
                  </a:lnTo>
                  <a:lnTo>
                    <a:pt x="1049" y="358"/>
                  </a:lnTo>
                  <a:cubicBezTo>
                    <a:pt x="1042" y="323"/>
                    <a:pt x="1097" y="313"/>
                    <a:pt x="1129" y="359"/>
                  </a:cubicBezTo>
                  <a:lnTo>
                    <a:pt x="1299" y="776"/>
                  </a:lnTo>
                  <a:cubicBezTo>
                    <a:pt x="1341" y="899"/>
                    <a:pt x="1487" y="844"/>
                    <a:pt x="1454" y="776"/>
                  </a:cubicBezTo>
                  <a:lnTo>
                    <a:pt x="1258" y="165"/>
                  </a:lnTo>
                  <a:cubicBezTo>
                    <a:pt x="1195" y="45"/>
                    <a:pt x="1195" y="3"/>
                    <a:pt x="1049" y="3"/>
                  </a:cubicBezTo>
                  <a:lnTo>
                    <a:pt x="447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0" name="Freeform 46"/>
            <p:cNvSpPr>
              <a:spLocks/>
            </p:cNvSpPr>
            <p:nvPr/>
          </p:nvSpPr>
          <p:spPr bwMode="auto">
            <a:xfrm>
              <a:off x="5007" y="2986"/>
              <a:ext cx="207" cy="204"/>
            </a:xfrm>
            <a:custGeom>
              <a:avLst/>
              <a:gdLst>
                <a:gd name="T0" fmla="*/ 494 w 495"/>
                <a:gd name="T1" fmla="*/ 245 h 487"/>
                <a:gd name="T2" fmla="*/ 248 w 495"/>
                <a:gd name="T3" fmla="*/ 487 h 487"/>
                <a:gd name="T4" fmla="*/ 1 w 495"/>
                <a:gd name="T5" fmla="*/ 245 h 487"/>
                <a:gd name="T6" fmla="*/ 248 w 495"/>
                <a:gd name="T7" fmla="*/ 0 h 487"/>
                <a:gd name="T8" fmla="*/ 494 w 495"/>
                <a:gd name="T9" fmla="*/ 245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5" h="487">
                  <a:moveTo>
                    <a:pt x="494" y="245"/>
                  </a:moveTo>
                  <a:cubicBezTo>
                    <a:pt x="493" y="379"/>
                    <a:pt x="383" y="487"/>
                    <a:pt x="248" y="487"/>
                  </a:cubicBezTo>
                  <a:cubicBezTo>
                    <a:pt x="112" y="487"/>
                    <a:pt x="2" y="379"/>
                    <a:pt x="1" y="245"/>
                  </a:cubicBezTo>
                  <a:cubicBezTo>
                    <a:pt x="0" y="110"/>
                    <a:pt x="111" y="0"/>
                    <a:pt x="248" y="0"/>
                  </a:cubicBezTo>
                  <a:cubicBezTo>
                    <a:pt x="384" y="0"/>
                    <a:pt x="495" y="110"/>
                    <a:pt x="494" y="2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1" name="Factory" descr="{&quot;Key&quot;:&quot;POWER_USER_SHAPE_ICON&quot;,&quot;Value&quot;:&quot;POWER_USER_SHAPE_ICON_STYLE_1&quot;}"/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383102" y="3238911"/>
            <a:ext cx="517537" cy="462705"/>
            <a:chOff x="2740026" y="3043237"/>
            <a:chExt cx="854075" cy="763588"/>
          </a:xfrm>
          <a:solidFill>
            <a:srgbClr val="0054C5"/>
          </a:solidFill>
        </p:grpSpPr>
        <p:sp>
          <p:nvSpPr>
            <p:cNvPr id="42" name="Freeform 139"/>
            <p:cNvSpPr>
              <a:spLocks/>
            </p:cNvSpPr>
            <p:nvPr/>
          </p:nvSpPr>
          <p:spPr bwMode="auto">
            <a:xfrm>
              <a:off x="3148013" y="3400425"/>
              <a:ext cx="377825" cy="282575"/>
            </a:xfrm>
            <a:custGeom>
              <a:avLst/>
              <a:gdLst>
                <a:gd name="T0" fmla="*/ 461 w 495"/>
                <a:gd name="T1" fmla="*/ 332 h 370"/>
                <a:gd name="T2" fmla="*/ 461 w 495"/>
                <a:gd name="T3" fmla="*/ 19 h 370"/>
                <a:gd name="T4" fmla="*/ 443 w 495"/>
                <a:gd name="T5" fmla="*/ 0 h 370"/>
                <a:gd name="T6" fmla="*/ 249 w 495"/>
                <a:gd name="T7" fmla="*/ 0 h 370"/>
                <a:gd name="T8" fmla="*/ 251 w 495"/>
                <a:gd name="T9" fmla="*/ 38 h 370"/>
                <a:gd name="T10" fmla="*/ 424 w 495"/>
                <a:gd name="T11" fmla="*/ 38 h 370"/>
                <a:gd name="T12" fmla="*/ 424 w 495"/>
                <a:gd name="T13" fmla="*/ 332 h 370"/>
                <a:gd name="T14" fmla="*/ 227 w 495"/>
                <a:gd name="T15" fmla="*/ 332 h 370"/>
                <a:gd name="T16" fmla="*/ 213 w 495"/>
                <a:gd name="T17" fmla="*/ 93 h 370"/>
                <a:gd name="T18" fmla="*/ 130 w 495"/>
                <a:gd name="T19" fmla="*/ 93 h 370"/>
                <a:gd name="T20" fmla="*/ 144 w 495"/>
                <a:gd name="T21" fmla="*/ 332 h 370"/>
                <a:gd name="T22" fmla="*/ 103 w 495"/>
                <a:gd name="T23" fmla="*/ 332 h 370"/>
                <a:gd name="T24" fmla="*/ 85 w 495"/>
                <a:gd name="T25" fmla="*/ 52 h 370"/>
                <a:gd name="T26" fmla="*/ 0 w 495"/>
                <a:gd name="T27" fmla="*/ 52 h 370"/>
                <a:gd name="T28" fmla="*/ 9 w 495"/>
                <a:gd name="T29" fmla="*/ 136 h 370"/>
                <a:gd name="T30" fmla="*/ 9 w 495"/>
                <a:gd name="T31" fmla="*/ 370 h 370"/>
                <a:gd name="T32" fmla="*/ 495 w 495"/>
                <a:gd name="T33" fmla="*/ 370 h 370"/>
                <a:gd name="T34" fmla="*/ 495 w 495"/>
                <a:gd name="T35" fmla="*/ 332 h 370"/>
                <a:gd name="T36" fmla="*/ 461 w 495"/>
                <a:gd name="T37" fmla="*/ 332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5" h="370">
                  <a:moveTo>
                    <a:pt x="461" y="332"/>
                  </a:moveTo>
                  <a:lnTo>
                    <a:pt x="461" y="19"/>
                  </a:lnTo>
                  <a:cubicBezTo>
                    <a:pt x="461" y="9"/>
                    <a:pt x="453" y="0"/>
                    <a:pt x="443" y="0"/>
                  </a:cubicBezTo>
                  <a:lnTo>
                    <a:pt x="249" y="0"/>
                  </a:lnTo>
                  <a:lnTo>
                    <a:pt x="251" y="38"/>
                  </a:lnTo>
                  <a:lnTo>
                    <a:pt x="424" y="38"/>
                  </a:lnTo>
                  <a:lnTo>
                    <a:pt x="424" y="332"/>
                  </a:lnTo>
                  <a:lnTo>
                    <a:pt x="227" y="332"/>
                  </a:lnTo>
                  <a:lnTo>
                    <a:pt x="213" y="93"/>
                  </a:lnTo>
                  <a:lnTo>
                    <a:pt x="130" y="93"/>
                  </a:lnTo>
                  <a:lnTo>
                    <a:pt x="144" y="332"/>
                  </a:lnTo>
                  <a:lnTo>
                    <a:pt x="103" y="332"/>
                  </a:lnTo>
                  <a:lnTo>
                    <a:pt x="85" y="52"/>
                  </a:lnTo>
                  <a:lnTo>
                    <a:pt x="0" y="52"/>
                  </a:lnTo>
                  <a:cubicBezTo>
                    <a:pt x="6" y="77"/>
                    <a:pt x="9" y="105"/>
                    <a:pt x="9" y="136"/>
                  </a:cubicBezTo>
                  <a:lnTo>
                    <a:pt x="9" y="370"/>
                  </a:lnTo>
                  <a:lnTo>
                    <a:pt x="495" y="370"/>
                  </a:lnTo>
                  <a:lnTo>
                    <a:pt x="495" y="332"/>
                  </a:lnTo>
                  <a:lnTo>
                    <a:pt x="461" y="332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43" name="Freeform 140"/>
            <p:cNvSpPr>
              <a:spLocks/>
            </p:cNvSpPr>
            <p:nvPr/>
          </p:nvSpPr>
          <p:spPr bwMode="auto">
            <a:xfrm>
              <a:off x="3368676" y="3467100"/>
              <a:ext cx="60325" cy="58738"/>
            </a:xfrm>
            <a:custGeom>
              <a:avLst/>
              <a:gdLst>
                <a:gd name="T0" fmla="*/ 75 w 79"/>
                <a:gd name="T1" fmla="*/ 0 h 77"/>
                <a:gd name="T2" fmla="*/ 4 w 79"/>
                <a:gd name="T3" fmla="*/ 0 h 77"/>
                <a:gd name="T4" fmla="*/ 0 w 79"/>
                <a:gd name="T5" fmla="*/ 4 h 77"/>
                <a:gd name="T6" fmla="*/ 0 w 79"/>
                <a:gd name="T7" fmla="*/ 73 h 77"/>
                <a:gd name="T8" fmla="*/ 4 w 79"/>
                <a:gd name="T9" fmla="*/ 77 h 77"/>
                <a:gd name="T10" fmla="*/ 75 w 79"/>
                <a:gd name="T11" fmla="*/ 77 h 77"/>
                <a:gd name="T12" fmla="*/ 79 w 79"/>
                <a:gd name="T13" fmla="*/ 73 h 77"/>
                <a:gd name="T14" fmla="*/ 79 w 79"/>
                <a:gd name="T15" fmla="*/ 4 h 77"/>
                <a:gd name="T16" fmla="*/ 75 w 79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77">
                  <a:moveTo>
                    <a:pt x="75" y="0"/>
                  </a:moveTo>
                  <a:lnTo>
                    <a:pt x="4" y="0"/>
                  </a:lnTo>
                  <a:cubicBezTo>
                    <a:pt x="2" y="0"/>
                    <a:pt x="0" y="1"/>
                    <a:pt x="0" y="4"/>
                  </a:cubicBezTo>
                  <a:lnTo>
                    <a:pt x="0" y="73"/>
                  </a:lnTo>
                  <a:cubicBezTo>
                    <a:pt x="0" y="75"/>
                    <a:pt x="2" y="77"/>
                    <a:pt x="4" y="77"/>
                  </a:cubicBezTo>
                  <a:lnTo>
                    <a:pt x="75" y="77"/>
                  </a:lnTo>
                  <a:cubicBezTo>
                    <a:pt x="78" y="77"/>
                    <a:pt x="79" y="75"/>
                    <a:pt x="79" y="73"/>
                  </a:cubicBezTo>
                  <a:lnTo>
                    <a:pt x="79" y="4"/>
                  </a:lnTo>
                  <a:cubicBezTo>
                    <a:pt x="79" y="1"/>
                    <a:pt x="78" y="0"/>
                    <a:pt x="7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44" name="Freeform 141"/>
            <p:cNvSpPr>
              <a:spLocks/>
            </p:cNvSpPr>
            <p:nvPr/>
          </p:nvSpPr>
          <p:spPr bwMode="auto">
            <a:xfrm>
              <a:off x="3368676" y="3559175"/>
              <a:ext cx="60325" cy="60325"/>
            </a:xfrm>
            <a:custGeom>
              <a:avLst/>
              <a:gdLst>
                <a:gd name="T0" fmla="*/ 75 w 79"/>
                <a:gd name="T1" fmla="*/ 0 h 78"/>
                <a:gd name="T2" fmla="*/ 4 w 79"/>
                <a:gd name="T3" fmla="*/ 0 h 78"/>
                <a:gd name="T4" fmla="*/ 0 w 79"/>
                <a:gd name="T5" fmla="*/ 4 h 78"/>
                <a:gd name="T6" fmla="*/ 0 w 79"/>
                <a:gd name="T7" fmla="*/ 74 h 78"/>
                <a:gd name="T8" fmla="*/ 4 w 79"/>
                <a:gd name="T9" fmla="*/ 78 h 78"/>
                <a:gd name="T10" fmla="*/ 75 w 79"/>
                <a:gd name="T11" fmla="*/ 78 h 78"/>
                <a:gd name="T12" fmla="*/ 79 w 79"/>
                <a:gd name="T13" fmla="*/ 74 h 78"/>
                <a:gd name="T14" fmla="*/ 79 w 79"/>
                <a:gd name="T15" fmla="*/ 4 h 78"/>
                <a:gd name="T16" fmla="*/ 75 w 79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78">
                  <a:moveTo>
                    <a:pt x="75" y="0"/>
                  </a:moveTo>
                  <a:lnTo>
                    <a:pt x="4" y="0"/>
                  </a:lnTo>
                  <a:cubicBezTo>
                    <a:pt x="2" y="0"/>
                    <a:pt x="0" y="2"/>
                    <a:pt x="0" y="4"/>
                  </a:cubicBezTo>
                  <a:lnTo>
                    <a:pt x="0" y="74"/>
                  </a:lnTo>
                  <a:cubicBezTo>
                    <a:pt x="0" y="76"/>
                    <a:pt x="2" y="78"/>
                    <a:pt x="4" y="78"/>
                  </a:cubicBezTo>
                  <a:lnTo>
                    <a:pt x="75" y="78"/>
                  </a:lnTo>
                  <a:cubicBezTo>
                    <a:pt x="78" y="78"/>
                    <a:pt x="79" y="76"/>
                    <a:pt x="79" y="74"/>
                  </a:cubicBezTo>
                  <a:lnTo>
                    <a:pt x="79" y="4"/>
                  </a:lnTo>
                  <a:cubicBezTo>
                    <a:pt x="79" y="2"/>
                    <a:pt x="78" y="0"/>
                    <a:pt x="7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45" name="Freeform 142"/>
            <p:cNvSpPr>
              <a:spLocks/>
            </p:cNvSpPr>
            <p:nvPr/>
          </p:nvSpPr>
          <p:spPr bwMode="auto">
            <a:xfrm>
              <a:off x="3240088" y="3330575"/>
              <a:ext cx="79375" cy="90488"/>
            </a:xfrm>
            <a:custGeom>
              <a:avLst/>
              <a:gdLst>
                <a:gd name="T0" fmla="*/ 6 w 106"/>
                <a:gd name="T1" fmla="*/ 118 h 118"/>
                <a:gd name="T2" fmla="*/ 90 w 106"/>
                <a:gd name="T3" fmla="*/ 118 h 118"/>
                <a:gd name="T4" fmla="*/ 87 w 106"/>
                <a:gd name="T5" fmla="*/ 69 h 118"/>
                <a:gd name="T6" fmla="*/ 90 w 106"/>
                <a:gd name="T7" fmla="*/ 69 h 118"/>
                <a:gd name="T8" fmla="*/ 106 w 106"/>
                <a:gd name="T9" fmla="*/ 53 h 118"/>
                <a:gd name="T10" fmla="*/ 90 w 106"/>
                <a:gd name="T11" fmla="*/ 36 h 118"/>
                <a:gd name="T12" fmla="*/ 85 w 106"/>
                <a:gd name="T13" fmla="*/ 36 h 118"/>
                <a:gd name="T14" fmla="*/ 84 w 106"/>
                <a:gd name="T15" fmla="*/ 27 h 118"/>
                <a:gd name="T16" fmla="*/ 63 w 106"/>
                <a:gd name="T17" fmla="*/ 0 h 118"/>
                <a:gd name="T18" fmla="*/ 17 w 106"/>
                <a:gd name="T19" fmla="*/ 0 h 118"/>
                <a:gd name="T20" fmla="*/ 0 w 106"/>
                <a:gd name="T21" fmla="*/ 12 h 118"/>
                <a:gd name="T22" fmla="*/ 6 w 106"/>
                <a:gd name="T23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18">
                  <a:moveTo>
                    <a:pt x="6" y="118"/>
                  </a:moveTo>
                  <a:lnTo>
                    <a:pt x="90" y="118"/>
                  </a:lnTo>
                  <a:lnTo>
                    <a:pt x="87" y="69"/>
                  </a:lnTo>
                  <a:lnTo>
                    <a:pt x="90" y="69"/>
                  </a:lnTo>
                  <a:cubicBezTo>
                    <a:pt x="99" y="69"/>
                    <a:pt x="106" y="62"/>
                    <a:pt x="106" y="53"/>
                  </a:cubicBezTo>
                  <a:cubicBezTo>
                    <a:pt x="106" y="43"/>
                    <a:pt x="99" y="36"/>
                    <a:pt x="90" y="36"/>
                  </a:cubicBezTo>
                  <a:lnTo>
                    <a:pt x="85" y="36"/>
                  </a:lnTo>
                  <a:lnTo>
                    <a:pt x="84" y="27"/>
                  </a:lnTo>
                  <a:cubicBezTo>
                    <a:pt x="83" y="7"/>
                    <a:pt x="72" y="0"/>
                    <a:pt x="63" y="0"/>
                  </a:cubicBezTo>
                  <a:lnTo>
                    <a:pt x="17" y="0"/>
                  </a:lnTo>
                  <a:cubicBezTo>
                    <a:pt x="11" y="0"/>
                    <a:pt x="4" y="4"/>
                    <a:pt x="0" y="12"/>
                  </a:cubicBezTo>
                  <a:lnTo>
                    <a:pt x="6" y="118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46" name="Freeform 143"/>
            <p:cNvSpPr>
              <a:spLocks/>
            </p:cNvSpPr>
            <p:nvPr/>
          </p:nvSpPr>
          <p:spPr bwMode="auto">
            <a:xfrm>
              <a:off x="3108326" y="3265487"/>
              <a:ext cx="114300" cy="125413"/>
            </a:xfrm>
            <a:custGeom>
              <a:avLst/>
              <a:gdLst>
                <a:gd name="T0" fmla="*/ 134 w 150"/>
                <a:gd name="T1" fmla="*/ 46 h 164"/>
                <a:gd name="T2" fmla="*/ 128 w 150"/>
                <a:gd name="T3" fmla="*/ 46 h 164"/>
                <a:gd name="T4" fmla="*/ 127 w 150"/>
                <a:gd name="T5" fmla="*/ 33 h 164"/>
                <a:gd name="T6" fmla="*/ 103 w 150"/>
                <a:gd name="T7" fmla="*/ 0 h 164"/>
                <a:gd name="T8" fmla="*/ 48 w 150"/>
                <a:gd name="T9" fmla="*/ 0 h 164"/>
                <a:gd name="T10" fmla="*/ 23 w 150"/>
                <a:gd name="T11" fmla="*/ 32 h 164"/>
                <a:gd name="T12" fmla="*/ 22 w 150"/>
                <a:gd name="T13" fmla="*/ 46 h 164"/>
                <a:gd name="T14" fmla="*/ 16 w 150"/>
                <a:gd name="T15" fmla="*/ 46 h 164"/>
                <a:gd name="T16" fmla="*/ 0 w 150"/>
                <a:gd name="T17" fmla="*/ 63 h 164"/>
                <a:gd name="T18" fmla="*/ 16 w 150"/>
                <a:gd name="T19" fmla="*/ 79 h 164"/>
                <a:gd name="T20" fmla="*/ 20 w 150"/>
                <a:gd name="T21" fmla="*/ 79 h 164"/>
                <a:gd name="T22" fmla="*/ 16 w 150"/>
                <a:gd name="T23" fmla="*/ 149 h 164"/>
                <a:gd name="T24" fmla="*/ 26 w 150"/>
                <a:gd name="T25" fmla="*/ 164 h 164"/>
                <a:gd name="T26" fmla="*/ 135 w 150"/>
                <a:gd name="T27" fmla="*/ 164 h 164"/>
                <a:gd name="T28" fmla="*/ 130 w 150"/>
                <a:gd name="T29" fmla="*/ 79 h 164"/>
                <a:gd name="T30" fmla="*/ 134 w 150"/>
                <a:gd name="T31" fmla="*/ 79 h 164"/>
                <a:gd name="T32" fmla="*/ 150 w 150"/>
                <a:gd name="T33" fmla="*/ 63 h 164"/>
                <a:gd name="T34" fmla="*/ 134 w 150"/>
                <a:gd name="T35" fmla="*/ 4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0" h="164">
                  <a:moveTo>
                    <a:pt x="134" y="46"/>
                  </a:moveTo>
                  <a:lnTo>
                    <a:pt x="128" y="46"/>
                  </a:lnTo>
                  <a:lnTo>
                    <a:pt x="127" y="33"/>
                  </a:lnTo>
                  <a:cubicBezTo>
                    <a:pt x="126" y="9"/>
                    <a:pt x="113" y="0"/>
                    <a:pt x="103" y="0"/>
                  </a:cubicBezTo>
                  <a:lnTo>
                    <a:pt x="48" y="0"/>
                  </a:lnTo>
                  <a:cubicBezTo>
                    <a:pt x="37" y="0"/>
                    <a:pt x="24" y="9"/>
                    <a:pt x="23" y="32"/>
                  </a:cubicBezTo>
                  <a:lnTo>
                    <a:pt x="22" y="46"/>
                  </a:lnTo>
                  <a:lnTo>
                    <a:pt x="16" y="46"/>
                  </a:lnTo>
                  <a:cubicBezTo>
                    <a:pt x="7" y="46"/>
                    <a:pt x="0" y="54"/>
                    <a:pt x="0" y="63"/>
                  </a:cubicBezTo>
                  <a:cubicBezTo>
                    <a:pt x="0" y="72"/>
                    <a:pt x="7" y="79"/>
                    <a:pt x="16" y="79"/>
                  </a:cubicBezTo>
                  <a:lnTo>
                    <a:pt x="20" y="79"/>
                  </a:lnTo>
                  <a:lnTo>
                    <a:pt x="16" y="149"/>
                  </a:lnTo>
                  <a:cubicBezTo>
                    <a:pt x="20" y="154"/>
                    <a:pt x="23" y="159"/>
                    <a:pt x="26" y="164"/>
                  </a:cubicBezTo>
                  <a:lnTo>
                    <a:pt x="135" y="164"/>
                  </a:lnTo>
                  <a:lnTo>
                    <a:pt x="130" y="79"/>
                  </a:lnTo>
                  <a:lnTo>
                    <a:pt x="134" y="79"/>
                  </a:lnTo>
                  <a:cubicBezTo>
                    <a:pt x="143" y="79"/>
                    <a:pt x="150" y="72"/>
                    <a:pt x="150" y="63"/>
                  </a:cubicBezTo>
                  <a:cubicBezTo>
                    <a:pt x="150" y="54"/>
                    <a:pt x="143" y="46"/>
                    <a:pt x="134" y="4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47" name="Freeform 144"/>
            <p:cNvSpPr>
              <a:spLocks/>
            </p:cNvSpPr>
            <p:nvPr/>
          </p:nvSpPr>
          <p:spPr bwMode="auto">
            <a:xfrm>
              <a:off x="3262313" y="3125787"/>
              <a:ext cx="331788" cy="168275"/>
            </a:xfrm>
            <a:custGeom>
              <a:avLst/>
              <a:gdLst>
                <a:gd name="T0" fmla="*/ 346 w 437"/>
                <a:gd name="T1" fmla="*/ 37 h 220"/>
                <a:gd name="T2" fmla="*/ 400 w 437"/>
                <a:gd name="T3" fmla="*/ 94 h 220"/>
                <a:gd name="T4" fmla="*/ 346 w 437"/>
                <a:gd name="T5" fmla="*/ 151 h 220"/>
                <a:gd name="T6" fmla="*/ 98 w 437"/>
                <a:gd name="T7" fmla="*/ 151 h 220"/>
                <a:gd name="T8" fmla="*/ 40 w 437"/>
                <a:gd name="T9" fmla="*/ 165 h 220"/>
                <a:gd name="T10" fmla="*/ 45 w 437"/>
                <a:gd name="T11" fmla="*/ 141 h 220"/>
                <a:gd name="T12" fmla="*/ 6 w 437"/>
                <a:gd name="T13" fmla="*/ 141 h 220"/>
                <a:gd name="T14" fmla="*/ 0 w 437"/>
                <a:gd name="T15" fmla="*/ 201 h 220"/>
                <a:gd name="T16" fmla="*/ 11 w 437"/>
                <a:gd name="T17" fmla="*/ 218 h 220"/>
                <a:gd name="T18" fmla="*/ 18 w 437"/>
                <a:gd name="T19" fmla="*/ 220 h 220"/>
                <a:gd name="T20" fmla="*/ 32 w 437"/>
                <a:gd name="T21" fmla="*/ 214 h 220"/>
                <a:gd name="T22" fmla="*/ 98 w 437"/>
                <a:gd name="T23" fmla="*/ 189 h 220"/>
                <a:gd name="T24" fmla="*/ 346 w 437"/>
                <a:gd name="T25" fmla="*/ 189 h 220"/>
                <a:gd name="T26" fmla="*/ 437 w 437"/>
                <a:gd name="T27" fmla="*/ 94 h 220"/>
                <a:gd name="T28" fmla="*/ 346 w 437"/>
                <a:gd name="T29" fmla="*/ 0 h 220"/>
                <a:gd name="T30" fmla="*/ 332 w 437"/>
                <a:gd name="T31" fmla="*/ 1 h 220"/>
                <a:gd name="T32" fmla="*/ 328 w 437"/>
                <a:gd name="T33" fmla="*/ 40 h 220"/>
                <a:gd name="T34" fmla="*/ 346 w 437"/>
                <a:gd name="T35" fmla="*/ 37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7" h="220">
                  <a:moveTo>
                    <a:pt x="346" y="37"/>
                  </a:moveTo>
                  <a:cubicBezTo>
                    <a:pt x="376" y="37"/>
                    <a:pt x="400" y="63"/>
                    <a:pt x="400" y="94"/>
                  </a:cubicBezTo>
                  <a:cubicBezTo>
                    <a:pt x="400" y="126"/>
                    <a:pt x="376" y="151"/>
                    <a:pt x="346" y="151"/>
                  </a:cubicBezTo>
                  <a:lnTo>
                    <a:pt x="98" y="151"/>
                  </a:lnTo>
                  <a:cubicBezTo>
                    <a:pt x="75" y="151"/>
                    <a:pt x="55" y="158"/>
                    <a:pt x="40" y="165"/>
                  </a:cubicBezTo>
                  <a:cubicBezTo>
                    <a:pt x="41" y="156"/>
                    <a:pt x="43" y="148"/>
                    <a:pt x="45" y="141"/>
                  </a:cubicBezTo>
                  <a:lnTo>
                    <a:pt x="6" y="141"/>
                  </a:lnTo>
                  <a:cubicBezTo>
                    <a:pt x="2" y="159"/>
                    <a:pt x="0" y="179"/>
                    <a:pt x="0" y="201"/>
                  </a:cubicBezTo>
                  <a:cubicBezTo>
                    <a:pt x="0" y="209"/>
                    <a:pt x="4" y="215"/>
                    <a:pt x="11" y="218"/>
                  </a:cubicBezTo>
                  <a:cubicBezTo>
                    <a:pt x="14" y="219"/>
                    <a:pt x="16" y="220"/>
                    <a:pt x="18" y="220"/>
                  </a:cubicBezTo>
                  <a:cubicBezTo>
                    <a:pt x="23" y="220"/>
                    <a:pt x="28" y="218"/>
                    <a:pt x="32" y="214"/>
                  </a:cubicBezTo>
                  <a:cubicBezTo>
                    <a:pt x="32" y="214"/>
                    <a:pt x="58" y="189"/>
                    <a:pt x="98" y="189"/>
                  </a:cubicBezTo>
                  <a:lnTo>
                    <a:pt x="346" y="189"/>
                  </a:lnTo>
                  <a:cubicBezTo>
                    <a:pt x="396" y="189"/>
                    <a:pt x="437" y="146"/>
                    <a:pt x="437" y="94"/>
                  </a:cubicBezTo>
                  <a:cubicBezTo>
                    <a:pt x="437" y="42"/>
                    <a:pt x="396" y="0"/>
                    <a:pt x="346" y="0"/>
                  </a:cubicBezTo>
                  <a:cubicBezTo>
                    <a:pt x="341" y="0"/>
                    <a:pt x="336" y="0"/>
                    <a:pt x="332" y="1"/>
                  </a:cubicBezTo>
                  <a:cubicBezTo>
                    <a:pt x="334" y="11"/>
                    <a:pt x="330" y="30"/>
                    <a:pt x="328" y="40"/>
                  </a:cubicBezTo>
                  <a:cubicBezTo>
                    <a:pt x="328" y="40"/>
                    <a:pt x="337" y="37"/>
                    <a:pt x="346" y="3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48" name="Freeform 145"/>
            <p:cNvSpPr>
              <a:spLocks noEditPoints="1"/>
            </p:cNvSpPr>
            <p:nvPr/>
          </p:nvSpPr>
          <p:spPr bwMode="auto">
            <a:xfrm>
              <a:off x="3141663" y="3043237"/>
              <a:ext cx="349250" cy="190500"/>
            </a:xfrm>
            <a:custGeom>
              <a:avLst/>
              <a:gdLst>
                <a:gd name="T0" fmla="*/ 157 w 458"/>
                <a:gd name="T1" fmla="*/ 77 h 251"/>
                <a:gd name="T2" fmla="*/ 198 w 458"/>
                <a:gd name="T3" fmla="*/ 59 h 251"/>
                <a:gd name="T4" fmla="*/ 218 w 458"/>
                <a:gd name="T5" fmla="*/ 63 h 251"/>
                <a:gd name="T6" fmla="*/ 239 w 458"/>
                <a:gd name="T7" fmla="*/ 58 h 251"/>
                <a:gd name="T8" fmla="*/ 330 w 458"/>
                <a:gd name="T9" fmla="*/ 56 h 251"/>
                <a:gd name="T10" fmla="*/ 348 w 458"/>
                <a:gd name="T11" fmla="*/ 61 h 251"/>
                <a:gd name="T12" fmla="*/ 363 w 458"/>
                <a:gd name="T13" fmla="*/ 59 h 251"/>
                <a:gd name="T14" fmla="*/ 421 w 458"/>
                <a:gd name="T15" fmla="*/ 120 h 251"/>
                <a:gd name="T16" fmla="*/ 363 w 458"/>
                <a:gd name="T17" fmla="*/ 181 h 251"/>
                <a:gd name="T18" fmla="*/ 103 w 458"/>
                <a:gd name="T19" fmla="*/ 181 h 251"/>
                <a:gd name="T20" fmla="*/ 40 w 458"/>
                <a:gd name="T21" fmla="*/ 195 h 251"/>
                <a:gd name="T22" fmla="*/ 146 w 458"/>
                <a:gd name="T23" fmla="*/ 83 h 251"/>
                <a:gd name="T24" fmla="*/ 157 w 458"/>
                <a:gd name="T25" fmla="*/ 77 h 251"/>
                <a:gd name="T26" fmla="*/ 363 w 458"/>
                <a:gd name="T27" fmla="*/ 218 h 251"/>
                <a:gd name="T28" fmla="*/ 458 w 458"/>
                <a:gd name="T29" fmla="*/ 120 h 251"/>
                <a:gd name="T30" fmla="*/ 363 w 458"/>
                <a:gd name="T31" fmla="*/ 21 h 251"/>
                <a:gd name="T32" fmla="*/ 348 w 458"/>
                <a:gd name="T33" fmla="*/ 23 h 251"/>
                <a:gd name="T34" fmla="*/ 285 w 458"/>
                <a:gd name="T35" fmla="*/ 0 h 251"/>
                <a:gd name="T36" fmla="*/ 220 w 458"/>
                <a:gd name="T37" fmla="*/ 24 h 251"/>
                <a:gd name="T38" fmla="*/ 134 w 458"/>
                <a:gd name="T39" fmla="*/ 47 h 251"/>
                <a:gd name="T40" fmla="*/ 0 w 458"/>
                <a:gd name="T41" fmla="*/ 232 h 251"/>
                <a:gd name="T42" fmla="*/ 12 w 458"/>
                <a:gd name="T43" fmla="*/ 249 h 251"/>
                <a:gd name="T44" fmla="*/ 19 w 458"/>
                <a:gd name="T45" fmla="*/ 251 h 251"/>
                <a:gd name="T46" fmla="*/ 33 w 458"/>
                <a:gd name="T47" fmla="*/ 245 h 251"/>
                <a:gd name="T48" fmla="*/ 103 w 458"/>
                <a:gd name="T49" fmla="*/ 218 h 251"/>
                <a:gd name="T50" fmla="*/ 363 w 458"/>
                <a:gd name="T51" fmla="*/ 21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8" h="251">
                  <a:moveTo>
                    <a:pt x="157" y="77"/>
                  </a:moveTo>
                  <a:cubicBezTo>
                    <a:pt x="168" y="65"/>
                    <a:pt x="182" y="59"/>
                    <a:pt x="198" y="59"/>
                  </a:cubicBezTo>
                  <a:cubicBezTo>
                    <a:pt x="205" y="59"/>
                    <a:pt x="212" y="60"/>
                    <a:pt x="218" y="63"/>
                  </a:cubicBezTo>
                  <a:cubicBezTo>
                    <a:pt x="225" y="65"/>
                    <a:pt x="233" y="64"/>
                    <a:pt x="239" y="58"/>
                  </a:cubicBezTo>
                  <a:cubicBezTo>
                    <a:pt x="263" y="33"/>
                    <a:pt x="305" y="32"/>
                    <a:pt x="330" y="56"/>
                  </a:cubicBezTo>
                  <a:cubicBezTo>
                    <a:pt x="335" y="61"/>
                    <a:pt x="342" y="63"/>
                    <a:pt x="348" y="61"/>
                  </a:cubicBezTo>
                  <a:cubicBezTo>
                    <a:pt x="353" y="59"/>
                    <a:pt x="358" y="59"/>
                    <a:pt x="363" y="59"/>
                  </a:cubicBezTo>
                  <a:cubicBezTo>
                    <a:pt x="395" y="59"/>
                    <a:pt x="421" y="86"/>
                    <a:pt x="421" y="120"/>
                  </a:cubicBezTo>
                  <a:cubicBezTo>
                    <a:pt x="421" y="153"/>
                    <a:pt x="395" y="181"/>
                    <a:pt x="363" y="181"/>
                  </a:cubicBezTo>
                  <a:lnTo>
                    <a:pt x="103" y="181"/>
                  </a:lnTo>
                  <a:cubicBezTo>
                    <a:pt x="78" y="181"/>
                    <a:pt x="56" y="188"/>
                    <a:pt x="40" y="195"/>
                  </a:cubicBezTo>
                  <a:cubicBezTo>
                    <a:pt x="53" y="96"/>
                    <a:pt x="121" y="87"/>
                    <a:pt x="146" y="83"/>
                  </a:cubicBezTo>
                  <a:cubicBezTo>
                    <a:pt x="150" y="83"/>
                    <a:pt x="154" y="80"/>
                    <a:pt x="157" y="77"/>
                  </a:cubicBezTo>
                  <a:close/>
                  <a:moveTo>
                    <a:pt x="363" y="218"/>
                  </a:moveTo>
                  <a:cubicBezTo>
                    <a:pt x="416" y="218"/>
                    <a:pt x="458" y="174"/>
                    <a:pt x="458" y="120"/>
                  </a:cubicBezTo>
                  <a:cubicBezTo>
                    <a:pt x="458" y="65"/>
                    <a:pt x="416" y="21"/>
                    <a:pt x="363" y="21"/>
                  </a:cubicBezTo>
                  <a:cubicBezTo>
                    <a:pt x="358" y="21"/>
                    <a:pt x="353" y="22"/>
                    <a:pt x="348" y="23"/>
                  </a:cubicBezTo>
                  <a:cubicBezTo>
                    <a:pt x="330" y="8"/>
                    <a:pt x="308" y="0"/>
                    <a:pt x="285" y="0"/>
                  </a:cubicBezTo>
                  <a:cubicBezTo>
                    <a:pt x="261" y="0"/>
                    <a:pt x="239" y="9"/>
                    <a:pt x="220" y="24"/>
                  </a:cubicBezTo>
                  <a:cubicBezTo>
                    <a:pt x="191" y="17"/>
                    <a:pt x="157" y="25"/>
                    <a:pt x="134" y="47"/>
                  </a:cubicBezTo>
                  <a:cubicBezTo>
                    <a:pt x="24" y="65"/>
                    <a:pt x="0" y="157"/>
                    <a:pt x="0" y="232"/>
                  </a:cubicBezTo>
                  <a:cubicBezTo>
                    <a:pt x="0" y="240"/>
                    <a:pt x="5" y="247"/>
                    <a:pt x="12" y="249"/>
                  </a:cubicBezTo>
                  <a:cubicBezTo>
                    <a:pt x="14" y="250"/>
                    <a:pt x="17" y="251"/>
                    <a:pt x="19" y="251"/>
                  </a:cubicBezTo>
                  <a:cubicBezTo>
                    <a:pt x="24" y="251"/>
                    <a:pt x="29" y="249"/>
                    <a:pt x="33" y="245"/>
                  </a:cubicBezTo>
                  <a:cubicBezTo>
                    <a:pt x="33" y="245"/>
                    <a:pt x="60" y="218"/>
                    <a:pt x="103" y="218"/>
                  </a:cubicBezTo>
                  <a:lnTo>
                    <a:pt x="363" y="218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49" name="Freeform 146"/>
            <p:cNvSpPr>
              <a:spLocks/>
            </p:cNvSpPr>
            <p:nvPr/>
          </p:nvSpPr>
          <p:spPr bwMode="auto">
            <a:xfrm>
              <a:off x="2740026" y="3355975"/>
              <a:ext cx="384175" cy="450850"/>
            </a:xfrm>
            <a:custGeom>
              <a:avLst/>
              <a:gdLst>
                <a:gd name="T0" fmla="*/ 338 w 504"/>
                <a:gd name="T1" fmla="*/ 0 h 591"/>
                <a:gd name="T2" fmla="*/ 252 w 504"/>
                <a:gd name="T3" fmla="*/ 72 h 591"/>
                <a:gd name="T4" fmla="*/ 165 w 504"/>
                <a:gd name="T5" fmla="*/ 0 h 591"/>
                <a:gd name="T6" fmla="*/ 0 w 504"/>
                <a:gd name="T7" fmla="*/ 195 h 591"/>
                <a:gd name="T8" fmla="*/ 0 w 504"/>
                <a:gd name="T9" fmla="*/ 454 h 591"/>
                <a:gd name="T10" fmla="*/ 85 w 504"/>
                <a:gd name="T11" fmla="*/ 529 h 591"/>
                <a:gd name="T12" fmla="*/ 85 w 504"/>
                <a:gd name="T13" fmla="*/ 591 h 591"/>
                <a:gd name="T14" fmla="*/ 419 w 504"/>
                <a:gd name="T15" fmla="*/ 591 h 591"/>
                <a:gd name="T16" fmla="*/ 419 w 504"/>
                <a:gd name="T17" fmla="*/ 527 h 591"/>
                <a:gd name="T18" fmla="*/ 503 w 504"/>
                <a:gd name="T19" fmla="*/ 452 h 591"/>
                <a:gd name="T20" fmla="*/ 504 w 504"/>
                <a:gd name="T21" fmla="*/ 195 h 591"/>
                <a:gd name="T22" fmla="*/ 338 w 504"/>
                <a:gd name="T23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4" h="591">
                  <a:moveTo>
                    <a:pt x="338" y="0"/>
                  </a:moveTo>
                  <a:lnTo>
                    <a:pt x="252" y="72"/>
                  </a:lnTo>
                  <a:lnTo>
                    <a:pt x="165" y="0"/>
                  </a:lnTo>
                  <a:cubicBezTo>
                    <a:pt x="57" y="8"/>
                    <a:pt x="0" y="62"/>
                    <a:pt x="0" y="195"/>
                  </a:cubicBezTo>
                  <a:lnTo>
                    <a:pt x="0" y="454"/>
                  </a:lnTo>
                  <a:cubicBezTo>
                    <a:pt x="0" y="496"/>
                    <a:pt x="29" y="529"/>
                    <a:pt x="85" y="529"/>
                  </a:cubicBezTo>
                  <a:lnTo>
                    <a:pt x="85" y="591"/>
                  </a:lnTo>
                  <a:lnTo>
                    <a:pt x="419" y="591"/>
                  </a:lnTo>
                  <a:lnTo>
                    <a:pt x="419" y="527"/>
                  </a:lnTo>
                  <a:cubicBezTo>
                    <a:pt x="474" y="527"/>
                    <a:pt x="503" y="494"/>
                    <a:pt x="503" y="452"/>
                  </a:cubicBezTo>
                  <a:lnTo>
                    <a:pt x="504" y="195"/>
                  </a:lnTo>
                  <a:cubicBezTo>
                    <a:pt x="504" y="62"/>
                    <a:pt x="446" y="8"/>
                    <a:pt x="338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50" name="Freeform 147"/>
            <p:cNvSpPr>
              <a:spLocks noEditPoints="1"/>
            </p:cNvSpPr>
            <p:nvPr/>
          </p:nvSpPr>
          <p:spPr bwMode="auto">
            <a:xfrm>
              <a:off x="2800351" y="3052762"/>
              <a:ext cx="263525" cy="292100"/>
            </a:xfrm>
            <a:custGeom>
              <a:avLst/>
              <a:gdLst>
                <a:gd name="T0" fmla="*/ 288 w 347"/>
                <a:gd name="T1" fmla="*/ 146 h 385"/>
                <a:gd name="T2" fmla="*/ 288 w 347"/>
                <a:gd name="T3" fmla="*/ 169 h 385"/>
                <a:gd name="T4" fmla="*/ 288 w 347"/>
                <a:gd name="T5" fmla="*/ 169 h 385"/>
                <a:gd name="T6" fmla="*/ 174 w 347"/>
                <a:gd name="T7" fmla="*/ 162 h 385"/>
                <a:gd name="T8" fmla="*/ 174 w 347"/>
                <a:gd name="T9" fmla="*/ 162 h 385"/>
                <a:gd name="T10" fmla="*/ 59 w 347"/>
                <a:gd name="T11" fmla="*/ 169 h 385"/>
                <a:gd name="T12" fmla="*/ 59 w 347"/>
                <a:gd name="T13" fmla="*/ 169 h 385"/>
                <a:gd name="T14" fmla="*/ 59 w 347"/>
                <a:gd name="T15" fmla="*/ 146 h 385"/>
                <a:gd name="T16" fmla="*/ 107 w 347"/>
                <a:gd name="T17" fmla="*/ 58 h 385"/>
                <a:gd name="T18" fmla="*/ 96 w 347"/>
                <a:gd name="T19" fmla="*/ 140 h 385"/>
                <a:gd name="T20" fmla="*/ 129 w 347"/>
                <a:gd name="T21" fmla="*/ 138 h 385"/>
                <a:gd name="T22" fmla="*/ 137 w 347"/>
                <a:gd name="T23" fmla="*/ 36 h 385"/>
                <a:gd name="T24" fmla="*/ 211 w 347"/>
                <a:gd name="T25" fmla="*/ 36 h 385"/>
                <a:gd name="T26" fmla="*/ 218 w 347"/>
                <a:gd name="T27" fmla="*/ 138 h 385"/>
                <a:gd name="T28" fmla="*/ 252 w 347"/>
                <a:gd name="T29" fmla="*/ 140 h 385"/>
                <a:gd name="T30" fmla="*/ 240 w 347"/>
                <a:gd name="T31" fmla="*/ 58 h 385"/>
                <a:gd name="T32" fmla="*/ 288 w 347"/>
                <a:gd name="T33" fmla="*/ 146 h 385"/>
                <a:gd name="T34" fmla="*/ 347 w 347"/>
                <a:gd name="T35" fmla="*/ 196 h 385"/>
                <a:gd name="T36" fmla="*/ 320 w 347"/>
                <a:gd name="T37" fmla="*/ 176 h 385"/>
                <a:gd name="T38" fmla="*/ 320 w 347"/>
                <a:gd name="T39" fmla="*/ 146 h 385"/>
                <a:gd name="T40" fmla="*/ 244 w 347"/>
                <a:gd name="T41" fmla="*/ 23 h 385"/>
                <a:gd name="T42" fmla="*/ 213 w 347"/>
                <a:gd name="T43" fmla="*/ 0 h 385"/>
                <a:gd name="T44" fmla="*/ 134 w 347"/>
                <a:gd name="T45" fmla="*/ 0 h 385"/>
                <a:gd name="T46" fmla="*/ 104 w 347"/>
                <a:gd name="T47" fmla="*/ 23 h 385"/>
                <a:gd name="T48" fmla="*/ 27 w 347"/>
                <a:gd name="T49" fmla="*/ 146 h 385"/>
                <a:gd name="T50" fmla="*/ 27 w 347"/>
                <a:gd name="T51" fmla="*/ 176 h 385"/>
                <a:gd name="T52" fmla="*/ 0 w 347"/>
                <a:gd name="T53" fmla="*/ 196 h 385"/>
                <a:gd name="T54" fmla="*/ 40 w 347"/>
                <a:gd name="T55" fmla="*/ 220 h 385"/>
                <a:gd name="T56" fmla="*/ 37 w 347"/>
                <a:gd name="T57" fmla="*/ 247 h 385"/>
                <a:gd name="T58" fmla="*/ 174 w 347"/>
                <a:gd name="T59" fmla="*/ 385 h 385"/>
                <a:gd name="T60" fmla="*/ 311 w 347"/>
                <a:gd name="T61" fmla="*/ 247 h 385"/>
                <a:gd name="T62" fmla="*/ 308 w 347"/>
                <a:gd name="T63" fmla="*/ 219 h 385"/>
                <a:gd name="T64" fmla="*/ 347 w 347"/>
                <a:gd name="T65" fmla="*/ 19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47" h="385">
                  <a:moveTo>
                    <a:pt x="288" y="146"/>
                  </a:moveTo>
                  <a:lnTo>
                    <a:pt x="288" y="169"/>
                  </a:lnTo>
                  <a:cubicBezTo>
                    <a:pt x="288" y="169"/>
                    <a:pt x="288" y="169"/>
                    <a:pt x="288" y="169"/>
                  </a:cubicBezTo>
                  <a:cubicBezTo>
                    <a:pt x="260" y="164"/>
                    <a:pt x="223" y="162"/>
                    <a:pt x="174" y="162"/>
                  </a:cubicBezTo>
                  <a:lnTo>
                    <a:pt x="174" y="162"/>
                  </a:lnTo>
                  <a:cubicBezTo>
                    <a:pt x="125" y="162"/>
                    <a:pt x="87" y="164"/>
                    <a:pt x="59" y="169"/>
                  </a:cubicBezTo>
                  <a:lnTo>
                    <a:pt x="59" y="169"/>
                  </a:lnTo>
                  <a:lnTo>
                    <a:pt x="59" y="146"/>
                  </a:lnTo>
                  <a:cubicBezTo>
                    <a:pt x="59" y="109"/>
                    <a:pt x="78" y="77"/>
                    <a:pt x="107" y="58"/>
                  </a:cubicBezTo>
                  <a:cubicBezTo>
                    <a:pt x="108" y="78"/>
                    <a:pt x="107" y="110"/>
                    <a:pt x="96" y="140"/>
                  </a:cubicBezTo>
                  <a:cubicBezTo>
                    <a:pt x="105" y="139"/>
                    <a:pt x="117" y="138"/>
                    <a:pt x="129" y="138"/>
                  </a:cubicBezTo>
                  <a:cubicBezTo>
                    <a:pt x="142" y="93"/>
                    <a:pt x="138" y="50"/>
                    <a:pt x="137" y="36"/>
                  </a:cubicBezTo>
                  <a:lnTo>
                    <a:pt x="211" y="36"/>
                  </a:lnTo>
                  <a:cubicBezTo>
                    <a:pt x="209" y="50"/>
                    <a:pt x="206" y="93"/>
                    <a:pt x="218" y="138"/>
                  </a:cubicBezTo>
                  <a:cubicBezTo>
                    <a:pt x="231" y="138"/>
                    <a:pt x="242" y="139"/>
                    <a:pt x="252" y="140"/>
                  </a:cubicBezTo>
                  <a:cubicBezTo>
                    <a:pt x="241" y="110"/>
                    <a:pt x="240" y="78"/>
                    <a:pt x="240" y="58"/>
                  </a:cubicBezTo>
                  <a:cubicBezTo>
                    <a:pt x="274" y="79"/>
                    <a:pt x="288" y="114"/>
                    <a:pt x="288" y="146"/>
                  </a:cubicBezTo>
                  <a:close/>
                  <a:moveTo>
                    <a:pt x="347" y="196"/>
                  </a:moveTo>
                  <a:cubicBezTo>
                    <a:pt x="347" y="189"/>
                    <a:pt x="338" y="182"/>
                    <a:pt x="320" y="176"/>
                  </a:cubicBezTo>
                  <a:lnTo>
                    <a:pt x="320" y="146"/>
                  </a:lnTo>
                  <a:cubicBezTo>
                    <a:pt x="320" y="93"/>
                    <a:pt x="289" y="47"/>
                    <a:pt x="244" y="23"/>
                  </a:cubicBezTo>
                  <a:cubicBezTo>
                    <a:pt x="240" y="10"/>
                    <a:pt x="228" y="0"/>
                    <a:pt x="213" y="0"/>
                  </a:cubicBezTo>
                  <a:lnTo>
                    <a:pt x="134" y="0"/>
                  </a:lnTo>
                  <a:cubicBezTo>
                    <a:pt x="120" y="0"/>
                    <a:pt x="107" y="10"/>
                    <a:pt x="104" y="23"/>
                  </a:cubicBezTo>
                  <a:cubicBezTo>
                    <a:pt x="58" y="47"/>
                    <a:pt x="27" y="93"/>
                    <a:pt x="27" y="146"/>
                  </a:cubicBezTo>
                  <a:lnTo>
                    <a:pt x="27" y="176"/>
                  </a:lnTo>
                  <a:cubicBezTo>
                    <a:pt x="9" y="182"/>
                    <a:pt x="0" y="189"/>
                    <a:pt x="0" y="196"/>
                  </a:cubicBezTo>
                  <a:cubicBezTo>
                    <a:pt x="0" y="205"/>
                    <a:pt x="14" y="214"/>
                    <a:pt x="40" y="220"/>
                  </a:cubicBezTo>
                  <a:cubicBezTo>
                    <a:pt x="38" y="229"/>
                    <a:pt x="37" y="238"/>
                    <a:pt x="37" y="247"/>
                  </a:cubicBezTo>
                  <a:cubicBezTo>
                    <a:pt x="37" y="323"/>
                    <a:pt x="99" y="385"/>
                    <a:pt x="174" y="385"/>
                  </a:cubicBezTo>
                  <a:cubicBezTo>
                    <a:pt x="250" y="385"/>
                    <a:pt x="311" y="323"/>
                    <a:pt x="311" y="247"/>
                  </a:cubicBezTo>
                  <a:cubicBezTo>
                    <a:pt x="311" y="238"/>
                    <a:pt x="310" y="228"/>
                    <a:pt x="308" y="219"/>
                  </a:cubicBezTo>
                  <a:cubicBezTo>
                    <a:pt x="334" y="213"/>
                    <a:pt x="347" y="205"/>
                    <a:pt x="347" y="19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Wielding" descr="{&quot;Key&quot;:&quot;POWER_USER_SHAPE_ICON&quot;,&quot;Value&quot;:&quot;POWER_USER_SHAPE_ICON_STYLE_1&quot;}"/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329035" y="4447960"/>
            <a:ext cx="508000" cy="501403"/>
            <a:chOff x="5656263" y="5905500"/>
            <a:chExt cx="855663" cy="844550"/>
          </a:xfrm>
          <a:solidFill>
            <a:srgbClr val="0054C5"/>
          </a:solidFill>
        </p:grpSpPr>
        <p:sp>
          <p:nvSpPr>
            <p:cNvPr id="52" name="Freeform 188"/>
            <p:cNvSpPr>
              <a:spLocks/>
            </p:cNvSpPr>
            <p:nvPr/>
          </p:nvSpPr>
          <p:spPr bwMode="auto">
            <a:xfrm>
              <a:off x="6294438" y="6340475"/>
              <a:ext cx="139700" cy="68263"/>
            </a:xfrm>
            <a:custGeom>
              <a:avLst/>
              <a:gdLst>
                <a:gd name="T0" fmla="*/ 176 w 182"/>
                <a:gd name="T1" fmla="*/ 60 h 89"/>
                <a:gd name="T2" fmla="*/ 158 w 182"/>
                <a:gd name="T3" fmla="*/ 38 h 89"/>
                <a:gd name="T4" fmla="*/ 142 w 182"/>
                <a:gd name="T5" fmla="*/ 15 h 89"/>
                <a:gd name="T6" fmla="*/ 94 w 182"/>
                <a:gd name="T7" fmla="*/ 3 h 89"/>
                <a:gd name="T8" fmla="*/ 14 w 182"/>
                <a:gd name="T9" fmla="*/ 54 h 89"/>
                <a:gd name="T10" fmla="*/ 0 w 182"/>
                <a:gd name="T11" fmla="*/ 66 h 89"/>
                <a:gd name="T12" fmla="*/ 45 w 182"/>
                <a:gd name="T13" fmla="*/ 71 h 89"/>
                <a:gd name="T14" fmla="*/ 98 w 182"/>
                <a:gd name="T15" fmla="*/ 36 h 89"/>
                <a:gd name="T16" fmla="*/ 120 w 182"/>
                <a:gd name="T17" fmla="*/ 41 h 89"/>
                <a:gd name="T18" fmla="*/ 125 w 182"/>
                <a:gd name="T19" fmla="*/ 47 h 89"/>
                <a:gd name="T20" fmla="*/ 119 w 182"/>
                <a:gd name="T21" fmla="*/ 71 h 89"/>
                <a:gd name="T22" fmla="*/ 120 w 182"/>
                <a:gd name="T23" fmla="*/ 78 h 89"/>
                <a:gd name="T24" fmla="*/ 156 w 182"/>
                <a:gd name="T25" fmla="*/ 82 h 89"/>
                <a:gd name="T26" fmla="*/ 182 w 182"/>
                <a:gd name="T27" fmla="*/ 89 h 89"/>
                <a:gd name="T28" fmla="*/ 176 w 182"/>
                <a:gd name="T29" fmla="*/ 6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2" h="89">
                  <a:moveTo>
                    <a:pt x="176" y="60"/>
                  </a:moveTo>
                  <a:cubicBezTo>
                    <a:pt x="174" y="49"/>
                    <a:pt x="167" y="41"/>
                    <a:pt x="158" y="38"/>
                  </a:cubicBezTo>
                  <a:cubicBezTo>
                    <a:pt x="155" y="30"/>
                    <a:pt x="150" y="22"/>
                    <a:pt x="142" y="15"/>
                  </a:cubicBezTo>
                  <a:cubicBezTo>
                    <a:pt x="133" y="8"/>
                    <a:pt x="118" y="0"/>
                    <a:pt x="94" y="3"/>
                  </a:cubicBezTo>
                  <a:cubicBezTo>
                    <a:pt x="66" y="6"/>
                    <a:pt x="40" y="31"/>
                    <a:pt x="14" y="54"/>
                  </a:cubicBezTo>
                  <a:cubicBezTo>
                    <a:pt x="10" y="58"/>
                    <a:pt x="4" y="63"/>
                    <a:pt x="0" y="66"/>
                  </a:cubicBezTo>
                  <a:lnTo>
                    <a:pt x="45" y="71"/>
                  </a:lnTo>
                  <a:cubicBezTo>
                    <a:pt x="64" y="53"/>
                    <a:pt x="83" y="38"/>
                    <a:pt x="98" y="36"/>
                  </a:cubicBezTo>
                  <a:cubicBezTo>
                    <a:pt x="108" y="35"/>
                    <a:pt x="115" y="36"/>
                    <a:pt x="120" y="41"/>
                  </a:cubicBezTo>
                  <a:cubicBezTo>
                    <a:pt x="122" y="42"/>
                    <a:pt x="124" y="45"/>
                    <a:pt x="125" y="47"/>
                  </a:cubicBezTo>
                  <a:cubicBezTo>
                    <a:pt x="120" y="53"/>
                    <a:pt x="117" y="62"/>
                    <a:pt x="119" y="71"/>
                  </a:cubicBezTo>
                  <a:lnTo>
                    <a:pt x="120" y="78"/>
                  </a:lnTo>
                  <a:lnTo>
                    <a:pt x="156" y="82"/>
                  </a:lnTo>
                  <a:cubicBezTo>
                    <a:pt x="160" y="82"/>
                    <a:pt x="175" y="86"/>
                    <a:pt x="182" y="89"/>
                  </a:cubicBezTo>
                  <a:lnTo>
                    <a:pt x="176" y="6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53" name="Freeform 189"/>
            <p:cNvSpPr>
              <a:spLocks/>
            </p:cNvSpPr>
            <p:nvPr/>
          </p:nvSpPr>
          <p:spPr bwMode="auto">
            <a:xfrm>
              <a:off x="6107113" y="5905500"/>
              <a:ext cx="257175" cy="285750"/>
            </a:xfrm>
            <a:custGeom>
              <a:avLst/>
              <a:gdLst>
                <a:gd name="T0" fmla="*/ 265 w 337"/>
                <a:gd name="T1" fmla="*/ 221 h 375"/>
                <a:gd name="T2" fmla="*/ 267 w 337"/>
                <a:gd name="T3" fmla="*/ 211 h 375"/>
                <a:gd name="T4" fmla="*/ 262 w 337"/>
                <a:gd name="T5" fmla="*/ 99 h 375"/>
                <a:gd name="T6" fmla="*/ 188 w 337"/>
                <a:gd name="T7" fmla="*/ 36 h 375"/>
                <a:gd name="T8" fmla="*/ 153 w 337"/>
                <a:gd name="T9" fmla="*/ 30 h 375"/>
                <a:gd name="T10" fmla="*/ 29 w 337"/>
                <a:gd name="T11" fmla="*/ 122 h 375"/>
                <a:gd name="T12" fmla="*/ 15 w 337"/>
                <a:gd name="T13" fmla="*/ 140 h 375"/>
                <a:gd name="T14" fmla="*/ 0 w 337"/>
                <a:gd name="T15" fmla="*/ 114 h 375"/>
                <a:gd name="T16" fmla="*/ 153 w 337"/>
                <a:gd name="T17" fmla="*/ 0 h 375"/>
                <a:gd name="T18" fmla="*/ 197 w 337"/>
                <a:gd name="T19" fmla="*/ 7 h 375"/>
                <a:gd name="T20" fmla="*/ 295 w 337"/>
                <a:gd name="T21" fmla="*/ 221 h 375"/>
                <a:gd name="T22" fmla="*/ 303 w 337"/>
                <a:gd name="T23" fmla="*/ 225 h 375"/>
                <a:gd name="T24" fmla="*/ 310 w 337"/>
                <a:gd name="T25" fmla="*/ 228 h 375"/>
                <a:gd name="T26" fmla="*/ 335 w 337"/>
                <a:gd name="T27" fmla="*/ 245 h 375"/>
                <a:gd name="T28" fmla="*/ 337 w 337"/>
                <a:gd name="T29" fmla="*/ 252 h 375"/>
                <a:gd name="T30" fmla="*/ 331 w 337"/>
                <a:gd name="T31" fmla="*/ 269 h 375"/>
                <a:gd name="T32" fmla="*/ 323 w 337"/>
                <a:gd name="T33" fmla="*/ 274 h 375"/>
                <a:gd name="T34" fmla="*/ 318 w 337"/>
                <a:gd name="T35" fmla="*/ 274 h 375"/>
                <a:gd name="T36" fmla="*/ 265 w 337"/>
                <a:gd name="T37" fmla="*/ 257 h 375"/>
                <a:gd name="T38" fmla="*/ 129 w 337"/>
                <a:gd name="T39" fmla="*/ 375 h 375"/>
                <a:gd name="T40" fmla="*/ 83 w 337"/>
                <a:gd name="T41" fmla="*/ 367 h 375"/>
                <a:gd name="T42" fmla="*/ 71 w 337"/>
                <a:gd name="T43" fmla="*/ 336 h 375"/>
                <a:gd name="T44" fmla="*/ 40 w 337"/>
                <a:gd name="T45" fmla="*/ 314 h 375"/>
                <a:gd name="T46" fmla="*/ 19 w 337"/>
                <a:gd name="T47" fmla="*/ 147 h 375"/>
                <a:gd name="T48" fmla="*/ 261 w 337"/>
                <a:gd name="T49" fmla="*/ 224 h 375"/>
                <a:gd name="T50" fmla="*/ 265 w 337"/>
                <a:gd name="T51" fmla="*/ 22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37" h="375">
                  <a:moveTo>
                    <a:pt x="265" y="221"/>
                  </a:moveTo>
                  <a:cubicBezTo>
                    <a:pt x="265" y="218"/>
                    <a:pt x="266" y="215"/>
                    <a:pt x="267" y="211"/>
                  </a:cubicBezTo>
                  <a:cubicBezTo>
                    <a:pt x="280" y="172"/>
                    <a:pt x="279" y="132"/>
                    <a:pt x="262" y="99"/>
                  </a:cubicBezTo>
                  <a:cubicBezTo>
                    <a:pt x="247" y="68"/>
                    <a:pt x="221" y="46"/>
                    <a:pt x="188" y="36"/>
                  </a:cubicBezTo>
                  <a:cubicBezTo>
                    <a:pt x="177" y="32"/>
                    <a:pt x="165" y="30"/>
                    <a:pt x="153" y="30"/>
                  </a:cubicBezTo>
                  <a:cubicBezTo>
                    <a:pt x="92" y="30"/>
                    <a:pt x="42" y="77"/>
                    <a:pt x="29" y="122"/>
                  </a:cubicBezTo>
                  <a:cubicBezTo>
                    <a:pt x="27" y="130"/>
                    <a:pt x="22" y="137"/>
                    <a:pt x="15" y="140"/>
                  </a:cubicBezTo>
                  <a:lnTo>
                    <a:pt x="0" y="114"/>
                  </a:lnTo>
                  <a:cubicBezTo>
                    <a:pt x="17" y="53"/>
                    <a:pt x="81" y="0"/>
                    <a:pt x="153" y="0"/>
                  </a:cubicBezTo>
                  <a:cubicBezTo>
                    <a:pt x="167" y="0"/>
                    <a:pt x="182" y="2"/>
                    <a:pt x="197" y="7"/>
                  </a:cubicBezTo>
                  <a:cubicBezTo>
                    <a:pt x="281" y="34"/>
                    <a:pt x="329" y="124"/>
                    <a:pt x="295" y="221"/>
                  </a:cubicBezTo>
                  <a:lnTo>
                    <a:pt x="303" y="225"/>
                  </a:lnTo>
                  <a:cubicBezTo>
                    <a:pt x="305" y="225"/>
                    <a:pt x="309" y="227"/>
                    <a:pt x="310" y="228"/>
                  </a:cubicBezTo>
                  <a:lnTo>
                    <a:pt x="335" y="245"/>
                  </a:lnTo>
                  <a:cubicBezTo>
                    <a:pt x="337" y="247"/>
                    <a:pt x="337" y="250"/>
                    <a:pt x="337" y="252"/>
                  </a:cubicBezTo>
                  <a:lnTo>
                    <a:pt x="331" y="269"/>
                  </a:lnTo>
                  <a:cubicBezTo>
                    <a:pt x="330" y="272"/>
                    <a:pt x="327" y="274"/>
                    <a:pt x="323" y="274"/>
                  </a:cubicBezTo>
                  <a:cubicBezTo>
                    <a:pt x="322" y="274"/>
                    <a:pt x="320" y="274"/>
                    <a:pt x="318" y="274"/>
                  </a:cubicBezTo>
                  <a:lnTo>
                    <a:pt x="265" y="257"/>
                  </a:lnTo>
                  <a:cubicBezTo>
                    <a:pt x="256" y="324"/>
                    <a:pt x="198" y="375"/>
                    <a:pt x="129" y="375"/>
                  </a:cubicBezTo>
                  <a:cubicBezTo>
                    <a:pt x="113" y="375"/>
                    <a:pt x="97" y="373"/>
                    <a:pt x="83" y="367"/>
                  </a:cubicBezTo>
                  <a:cubicBezTo>
                    <a:pt x="83" y="356"/>
                    <a:pt x="79" y="345"/>
                    <a:pt x="71" y="336"/>
                  </a:cubicBezTo>
                  <a:cubicBezTo>
                    <a:pt x="64" y="328"/>
                    <a:pt x="52" y="321"/>
                    <a:pt x="40" y="314"/>
                  </a:cubicBezTo>
                  <a:cubicBezTo>
                    <a:pt x="51" y="266"/>
                    <a:pt x="46" y="194"/>
                    <a:pt x="19" y="147"/>
                  </a:cubicBezTo>
                  <a:lnTo>
                    <a:pt x="261" y="224"/>
                  </a:lnTo>
                  <a:cubicBezTo>
                    <a:pt x="263" y="224"/>
                    <a:pt x="265" y="221"/>
                    <a:pt x="265" y="22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54" name="Freeform 190"/>
            <p:cNvSpPr>
              <a:spLocks/>
            </p:cNvSpPr>
            <p:nvPr/>
          </p:nvSpPr>
          <p:spPr bwMode="auto">
            <a:xfrm>
              <a:off x="5986463" y="6211888"/>
              <a:ext cx="461963" cy="327025"/>
            </a:xfrm>
            <a:custGeom>
              <a:avLst/>
              <a:gdLst>
                <a:gd name="T0" fmla="*/ 207 w 607"/>
                <a:gd name="T1" fmla="*/ 327 h 430"/>
                <a:gd name="T2" fmla="*/ 144 w 607"/>
                <a:gd name="T3" fmla="*/ 200 h 430"/>
                <a:gd name="T4" fmla="*/ 184 w 607"/>
                <a:gd name="T5" fmla="*/ 189 h 430"/>
                <a:gd name="T6" fmla="*/ 253 w 607"/>
                <a:gd name="T7" fmla="*/ 332 h 430"/>
                <a:gd name="T8" fmla="*/ 282 w 607"/>
                <a:gd name="T9" fmla="*/ 349 h 430"/>
                <a:gd name="T10" fmla="*/ 312 w 607"/>
                <a:gd name="T11" fmla="*/ 394 h 430"/>
                <a:gd name="T12" fmla="*/ 330 w 607"/>
                <a:gd name="T13" fmla="*/ 397 h 430"/>
                <a:gd name="T14" fmla="*/ 542 w 607"/>
                <a:gd name="T15" fmla="*/ 397 h 430"/>
                <a:gd name="T16" fmla="*/ 567 w 607"/>
                <a:gd name="T17" fmla="*/ 393 h 430"/>
                <a:gd name="T18" fmla="*/ 571 w 607"/>
                <a:gd name="T19" fmla="*/ 415 h 430"/>
                <a:gd name="T20" fmla="*/ 591 w 607"/>
                <a:gd name="T21" fmla="*/ 428 h 430"/>
                <a:gd name="T22" fmla="*/ 604 w 607"/>
                <a:gd name="T23" fmla="*/ 409 h 430"/>
                <a:gd name="T24" fmla="*/ 597 w 607"/>
                <a:gd name="T25" fmla="*/ 373 h 430"/>
                <a:gd name="T26" fmla="*/ 607 w 607"/>
                <a:gd name="T27" fmla="*/ 340 h 430"/>
                <a:gd name="T28" fmla="*/ 558 w 607"/>
                <a:gd name="T29" fmla="*/ 284 h 430"/>
                <a:gd name="T30" fmla="*/ 385 w 607"/>
                <a:gd name="T31" fmla="*/ 266 h 430"/>
                <a:gd name="T32" fmla="*/ 311 w 607"/>
                <a:gd name="T33" fmla="*/ 92 h 430"/>
                <a:gd name="T34" fmla="*/ 235 w 607"/>
                <a:gd name="T35" fmla="*/ 0 h 430"/>
                <a:gd name="T36" fmla="*/ 184 w 607"/>
                <a:gd name="T37" fmla="*/ 39 h 430"/>
                <a:gd name="T38" fmla="*/ 165 w 607"/>
                <a:gd name="T39" fmla="*/ 36 h 430"/>
                <a:gd name="T40" fmla="*/ 143 w 607"/>
                <a:gd name="T41" fmla="*/ 29 h 430"/>
                <a:gd name="T42" fmla="*/ 10 w 607"/>
                <a:gd name="T43" fmla="*/ 152 h 430"/>
                <a:gd name="T44" fmla="*/ 0 w 607"/>
                <a:gd name="T45" fmla="*/ 210 h 430"/>
                <a:gd name="T46" fmla="*/ 16 w 607"/>
                <a:gd name="T47" fmla="*/ 244 h 430"/>
                <a:gd name="T48" fmla="*/ 83 w 607"/>
                <a:gd name="T49" fmla="*/ 401 h 430"/>
                <a:gd name="T50" fmla="*/ 207 w 607"/>
                <a:gd name="T51" fmla="*/ 32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07" h="430">
                  <a:moveTo>
                    <a:pt x="207" y="327"/>
                  </a:moveTo>
                  <a:lnTo>
                    <a:pt x="144" y="200"/>
                  </a:lnTo>
                  <a:lnTo>
                    <a:pt x="184" y="189"/>
                  </a:lnTo>
                  <a:cubicBezTo>
                    <a:pt x="203" y="229"/>
                    <a:pt x="232" y="289"/>
                    <a:pt x="253" y="332"/>
                  </a:cubicBezTo>
                  <a:cubicBezTo>
                    <a:pt x="265" y="336"/>
                    <a:pt x="275" y="343"/>
                    <a:pt x="282" y="349"/>
                  </a:cubicBezTo>
                  <a:cubicBezTo>
                    <a:pt x="298" y="363"/>
                    <a:pt x="307" y="380"/>
                    <a:pt x="312" y="394"/>
                  </a:cubicBezTo>
                  <a:cubicBezTo>
                    <a:pt x="318" y="396"/>
                    <a:pt x="324" y="397"/>
                    <a:pt x="330" y="397"/>
                  </a:cubicBezTo>
                  <a:lnTo>
                    <a:pt x="542" y="397"/>
                  </a:lnTo>
                  <a:cubicBezTo>
                    <a:pt x="551" y="397"/>
                    <a:pt x="560" y="395"/>
                    <a:pt x="567" y="393"/>
                  </a:cubicBezTo>
                  <a:lnTo>
                    <a:pt x="571" y="415"/>
                  </a:lnTo>
                  <a:cubicBezTo>
                    <a:pt x="573" y="424"/>
                    <a:pt x="582" y="430"/>
                    <a:pt x="591" y="428"/>
                  </a:cubicBezTo>
                  <a:cubicBezTo>
                    <a:pt x="600" y="427"/>
                    <a:pt x="605" y="417"/>
                    <a:pt x="604" y="409"/>
                  </a:cubicBezTo>
                  <a:lnTo>
                    <a:pt x="597" y="373"/>
                  </a:lnTo>
                  <a:cubicBezTo>
                    <a:pt x="603" y="364"/>
                    <a:pt x="607" y="353"/>
                    <a:pt x="607" y="340"/>
                  </a:cubicBezTo>
                  <a:cubicBezTo>
                    <a:pt x="607" y="310"/>
                    <a:pt x="591" y="289"/>
                    <a:pt x="558" y="284"/>
                  </a:cubicBezTo>
                  <a:lnTo>
                    <a:pt x="385" y="266"/>
                  </a:lnTo>
                  <a:lnTo>
                    <a:pt x="311" y="92"/>
                  </a:lnTo>
                  <a:cubicBezTo>
                    <a:pt x="293" y="46"/>
                    <a:pt x="266" y="17"/>
                    <a:pt x="235" y="0"/>
                  </a:cubicBezTo>
                  <a:cubicBezTo>
                    <a:pt x="227" y="28"/>
                    <a:pt x="204" y="39"/>
                    <a:pt x="184" y="39"/>
                  </a:cubicBezTo>
                  <a:cubicBezTo>
                    <a:pt x="178" y="39"/>
                    <a:pt x="172" y="38"/>
                    <a:pt x="165" y="36"/>
                  </a:cubicBezTo>
                  <a:lnTo>
                    <a:pt x="143" y="29"/>
                  </a:lnTo>
                  <a:cubicBezTo>
                    <a:pt x="119" y="88"/>
                    <a:pt x="70" y="133"/>
                    <a:pt x="10" y="152"/>
                  </a:cubicBezTo>
                  <a:cubicBezTo>
                    <a:pt x="7" y="167"/>
                    <a:pt x="3" y="188"/>
                    <a:pt x="0" y="210"/>
                  </a:cubicBezTo>
                  <a:cubicBezTo>
                    <a:pt x="6" y="221"/>
                    <a:pt x="11" y="232"/>
                    <a:pt x="16" y="244"/>
                  </a:cubicBezTo>
                  <a:lnTo>
                    <a:pt x="83" y="401"/>
                  </a:lnTo>
                  <a:cubicBezTo>
                    <a:pt x="116" y="372"/>
                    <a:pt x="159" y="329"/>
                    <a:pt x="207" y="3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55" name="Rectangle 191"/>
            <p:cNvSpPr>
              <a:spLocks noChangeArrowheads="1"/>
            </p:cNvSpPr>
            <p:nvPr/>
          </p:nvSpPr>
          <p:spPr bwMode="auto">
            <a:xfrm>
              <a:off x="6354763" y="6548438"/>
              <a:ext cx="157163" cy="254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56" name="Freeform 192"/>
            <p:cNvSpPr>
              <a:spLocks/>
            </p:cNvSpPr>
            <p:nvPr/>
          </p:nvSpPr>
          <p:spPr bwMode="auto">
            <a:xfrm>
              <a:off x="6061076" y="6483350"/>
              <a:ext cx="155575" cy="76200"/>
            </a:xfrm>
            <a:custGeom>
              <a:avLst/>
              <a:gdLst>
                <a:gd name="T0" fmla="*/ 181 w 205"/>
                <a:gd name="T1" fmla="*/ 93 h 99"/>
                <a:gd name="T2" fmla="*/ 144 w 205"/>
                <a:gd name="T3" fmla="*/ 89 h 99"/>
                <a:gd name="T4" fmla="*/ 142 w 205"/>
                <a:gd name="T5" fmla="*/ 80 h 99"/>
                <a:gd name="T6" fmla="*/ 149 w 205"/>
                <a:gd name="T7" fmla="*/ 55 h 99"/>
                <a:gd name="T8" fmla="*/ 140 w 205"/>
                <a:gd name="T9" fmla="*/ 42 h 99"/>
                <a:gd name="T10" fmla="*/ 111 w 205"/>
                <a:gd name="T11" fmla="*/ 36 h 99"/>
                <a:gd name="T12" fmla="*/ 45 w 205"/>
                <a:gd name="T13" fmla="*/ 79 h 99"/>
                <a:gd name="T14" fmla="*/ 0 w 205"/>
                <a:gd name="T15" fmla="*/ 75 h 99"/>
                <a:gd name="T16" fmla="*/ 12 w 205"/>
                <a:gd name="T17" fmla="*/ 64 h 99"/>
                <a:gd name="T18" fmla="*/ 107 w 205"/>
                <a:gd name="T19" fmla="*/ 3 h 99"/>
                <a:gd name="T20" fmla="*/ 162 w 205"/>
                <a:gd name="T21" fmla="*/ 17 h 99"/>
                <a:gd name="T22" fmla="*/ 181 w 205"/>
                <a:gd name="T23" fmla="*/ 48 h 99"/>
                <a:gd name="T24" fmla="*/ 199 w 205"/>
                <a:gd name="T25" fmla="*/ 69 h 99"/>
                <a:gd name="T26" fmla="*/ 205 w 205"/>
                <a:gd name="T27" fmla="*/ 99 h 99"/>
                <a:gd name="T28" fmla="*/ 181 w 205"/>
                <a:gd name="T29" fmla="*/ 93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5" h="99">
                  <a:moveTo>
                    <a:pt x="181" y="93"/>
                  </a:moveTo>
                  <a:lnTo>
                    <a:pt x="144" y="89"/>
                  </a:lnTo>
                  <a:lnTo>
                    <a:pt x="142" y="80"/>
                  </a:lnTo>
                  <a:cubicBezTo>
                    <a:pt x="140" y="71"/>
                    <a:pt x="143" y="62"/>
                    <a:pt x="149" y="55"/>
                  </a:cubicBezTo>
                  <a:cubicBezTo>
                    <a:pt x="147" y="51"/>
                    <a:pt x="144" y="46"/>
                    <a:pt x="140" y="42"/>
                  </a:cubicBezTo>
                  <a:cubicBezTo>
                    <a:pt x="133" y="37"/>
                    <a:pt x="123" y="35"/>
                    <a:pt x="111" y="36"/>
                  </a:cubicBezTo>
                  <a:cubicBezTo>
                    <a:pt x="91" y="38"/>
                    <a:pt x="68" y="58"/>
                    <a:pt x="45" y="79"/>
                  </a:cubicBezTo>
                  <a:lnTo>
                    <a:pt x="0" y="75"/>
                  </a:lnTo>
                  <a:cubicBezTo>
                    <a:pt x="4" y="71"/>
                    <a:pt x="8" y="67"/>
                    <a:pt x="12" y="64"/>
                  </a:cubicBezTo>
                  <a:cubicBezTo>
                    <a:pt x="43" y="36"/>
                    <a:pt x="74" y="7"/>
                    <a:pt x="107" y="3"/>
                  </a:cubicBezTo>
                  <a:cubicBezTo>
                    <a:pt x="129" y="0"/>
                    <a:pt x="147" y="5"/>
                    <a:pt x="162" y="17"/>
                  </a:cubicBezTo>
                  <a:cubicBezTo>
                    <a:pt x="172" y="26"/>
                    <a:pt x="178" y="38"/>
                    <a:pt x="181" y="48"/>
                  </a:cubicBezTo>
                  <a:cubicBezTo>
                    <a:pt x="190" y="51"/>
                    <a:pt x="197" y="59"/>
                    <a:pt x="199" y="69"/>
                  </a:cubicBezTo>
                  <a:lnTo>
                    <a:pt x="205" y="99"/>
                  </a:lnTo>
                  <a:cubicBezTo>
                    <a:pt x="198" y="97"/>
                    <a:pt x="188" y="94"/>
                    <a:pt x="181" y="9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57" name="Freeform 193"/>
            <p:cNvSpPr>
              <a:spLocks noEditPoints="1"/>
            </p:cNvSpPr>
            <p:nvPr/>
          </p:nvSpPr>
          <p:spPr bwMode="auto">
            <a:xfrm>
              <a:off x="5797551" y="5957888"/>
              <a:ext cx="341313" cy="344488"/>
            </a:xfrm>
            <a:custGeom>
              <a:avLst/>
              <a:gdLst>
                <a:gd name="T0" fmla="*/ 362 w 447"/>
                <a:gd name="T1" fmla="*/ 255 h 452"/>
                <a:gd name="T2" fmla="*/ 360 w 447"/>
                <a:gd name="T3" fmla="*/ 266 h 452"/>
                <a:gd name="T4" fmla="*/ 355 w 447"/>
                <a:gd name="T5" fmla="*/ 269 h 452"/>
                <a:gd name="T6" fmla="*/ 59 w 447"/>
                <a:gd name="T7" fmla="*/ 176 h 452"/>
                <a:gd name="T8" fmla="*/ 56 w 447"/>
                <a:gd name="T9" fmla="*/ 173 h 452"/>
                <a:gd name="T10" fmla="*/ 58 w 447"/>
                <a:gd name="T11" fmla="*/ 169 h 452"/>
                <a:gd name="T12" fmla="*/ 76 w 447"/>
                <a:gd name="T13" fmla="*/ 147 h 452"/>
                <a:gd name="T14" fmla="*/ 225 w 447"/>
                <a:gd name="T15" fmla="*/ 36 h 452"/>
                <a:gd name="T16" fmla="*/ 267 w 447"/>
                <a:gd name="T17" fmla="*/ 43 h 452"/>
                <a:gd name="T18" fmla="*/ 356 w 447"/>
                <a:gd name="T19" fmla="*/ 119 h 452"/>
                <a:gd name="T20" fmla="*/ 362 w 447"/>
                <a:gd name="T21" fmla="*/ 255 h 452"/>
                <a:gd name="T22" fmla="*/ 444 w 447"/>
                <a:gd name="T23" fmla="*/ 295 h 452"/>
                <a:gd name="T24" fmla="*/ 414 w 447"/>
                <a:gd name="T25" fmla="*/ 275 h 452"/>
                <a:gd name="T26" fmla="*/ 406 w 447"/>
                <a:gd name="T27" fmla="*/ 271 h 452"/>
                <a:gd name="T28" fmla="*/ 396 w 447"/>
                <a:gd name="T29" fmla="*/ 267 h 452"/>
                <a:gd name="T30" fmla="*/ 279 w 447"/>
                <a:gd name="T31" fmla="*/ 8 h 452"/>
                <a:gd name="T32" fmla="*/ 225 w 447"/>
                <a:gd name="T33" fmla="*/ 0 h 452"/>
                <a:gd name="T34" fmla="*/ 41 w 447"/>
                <a:gd name="T35" fmla="*/ 137 h 452"/>
                <a:gd name="T36" fmla="*/ 5 w 447"/>
                <a:gd name="T37" fmla="*/ 161 h 452"/>
                <a:gd name="T38" fmla="*/ 28 w 447"/>
                <a:gd name="T39" fmla="*/ 205 h 452"/>
                <a:gd name="T40" fmla="*/ 49 w 447"/>
                <a:gd name="T41" fmla="*/ 211 h 452"/>
                <a:gd name="T42" fmla="*/ 30 w 447"/>
                <a:gd name="T43" fmla="*/ 287 h 452"/>
                <a:gd name="T44" fmla="*/ 196 w 447"/>
                <a:gd name="T45" fmla="*/ 452 h 452"/>
                <a:gd name="T46" fmla="*/ 360 w 447"/>
                <a:gd name="T47" fmla="*/ 309 h 452"/>
                <a:gd name="T48" fmla="*/ 424 w 447"/>
                <a:gd name="T49" fmla="*/ 329 h 452"/>
                <a:gd name="T50" fmla="*/ 430 w 447"/>
                <a:gd name="T51" fmla="*/ 330 h 452"/>
                <a:gd name="T52" fmla="*/ 440 w 447"/>
                <a:gd name="T53" fmla="*/ 324 h 452"/>
                <a:gd name="T54" fmla="*/ 446 w 447"/>
                <a:gd name="T55" fmla="*/ 303 h 452"/>
                <a:gd name="T56" fmla="*/ 444 w 447"/>
                <a:gd name="T57" fmla="*/ 295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47" h="452">
                  <a:moveTo>
                    <a:pt x="362" y="255"/>
                  </a:moveTo>
                  <a:cubicBezTo>
                    <a:pt x="361" y="258"/>
                    <a:pt x="360" y="262"/>
                    <a:pt x="360" y="266"/>
                  </a:cubicBezTo>
                  <a:cubicBezTo>
                    <a:pt x="360" y="269"/>
                    <a:pt x="358" y="270"/>
                    <a:pt x="355" y="269"/>
                  </a:cubicBezTo>
                  <a:lnTo>
                    <a:pt x="59" y="176"/>
                  </a:lnTo>
                  <a:cubicBezTo>
                    <a:pt x="57" y="176"/>
                    <a:pt x="56" y="174"/>
                    <a:pt x="56" y="173"/>
                  </a:cubicBezTo>
                  <a:cubicBezTo>
                    <a:pt x="56" y="172"/>
                    <a:pt x="57" y="170"/>
                    <a:pt x="58" y="169"/>
                  </a:cubicBezTo>
                  <a:cubicBezTo>
                    <a:pt x="67" y="165"/>
                    <a:pt x="74" y="157"/>
                    <a:pt x="76" y="147"/>
                  </a:cubicBezTo>
                  <a:cubicBezTo>
                    <a:pt x="92" y="93"/>
                    <a:pt x="151" y="37"/>
                    <a:pt x="225" y="36"/>
                  </a:cubicBezTo>
                  <a:cubicBezTo>
                    <a:pt x="239" y="37"/>
                    <a:pt x="254" y="39"/>
                    <a:pt x="267" y="43"/>
                  </a:cubicBezTo>
                  <a:cubicBezTo>
                    <a:pt x="306" y="56"/>
                    <a:pt x="338" y="83"/>
                    <a:pt x="356" y="119"/>
                  </a:cubicBezTo>
                  <a:cubicBezTo>
                    <a:pt x="376" y="159"/>
                    <a:pt x="378" y="207"/>
                    <a:pt x="362" y="255"/>
                  </a:cubicBezTo>
                  <a:close/>
                  <a:moveTo>
                    <a:pt x="444" y="295"/>
                  </a:moveTo>
                  <a:lnTo>
                    <a:pt x="414" y="275"/>
                  </a:lnTo>
                  <a:cubicBezTo>
                    <a:pt x="413" y="273"/>
                    <a:pt x="407" y="271"/>
                    <a:pt x="406" y="271"/>
                  </a:cubicBezTo>
                  <a:lnTo>
                    <a:pt x="396" y="267"/>
                  </a:lnTo>
                  <a:cubicBezTo>
                    <a:pt x="437" y="150"/>
                    <a:pt x="379" y="41"/>
                    <a:pt x="279" y="8"/>
                  </a:cubicBezTo>
                  <a:cubicBezTo>
                    <a:pt x="260" y="2"/>
                    <a:pt x="242" y="0"/>
                    <a:pt x="225" y="0"/>
                  </a:cubicBezTo>
                  <a:cubicBezTo>
                    <a:pt x="138" y="0"/>
                    <a:pt x="62" y="64"/>
                    <a:pt x="41" y="137"/>
                  </a:cubicBezTo>
                  <a:cubicBezTo>
                    <a:pt x="28" y="137"/>
                    <a:pt x="11" y="142"/>
                    <a:pt x="5" y="161"/>
                  </a:cubicBezTo>
                  <a:cubicBezTo>
                    <a:pt x="0" y="179"/>
                    <a:pt x="10" y="199"/>
                    <a:pt x="28" y="205"/>
                  </a:cubicBezTo>
                  <a:lnTo>
                    <a:pt x="49" y="211"/>
                  </a:lnTo>
                  <a:cubicBezTo>
                    <a:pt x="37" y="234"/>
                    <a:pt x="30" y="259"/>
                    <a:pt x="30" y="287"/>
                  </a:cubicBezTo>
                  <a:cubicBezTo>
                    <a:pt x="30" y="378"/>
                    <a:pt x="105" y="452"/>
                    <a:pt x="196" y="452"/>
                  </a:cubicBezTo>
                  <a:cubicBezTo>
                    <a:pt x="280" y="452"/>
                    <a:pt x="349" y="390"/>
                    <a:pt x="360" y="309"/>
                  </a:cubicBezTo>
                  <a:lnTo>
                    <a:pt x="424" y="329"/>
                  </a:lnTo>
                  <a:cubicBezTo>
                    <a:pt x="426" y="330"/>
                    <a:pt x="428" y="330"/>
                    <a:pt x="430" y="330"/>
                  </a:cubicBezTo>
                  <a:cubicBezTo>
                    <a:pt x="435" y="330"/>
                    <a:pt x="439" y="328"/>
                    <a:pt x="440" y="324"/>
                  </a:cubicBezTo>
                  <a:lnTo>
                    <a:pt x="446" y="303"/>
                  </a:lnTo>
                  <a:cubicBezTo>
                    <a:pt x="447" y="301"/>
                    <a:pt x="446" y="297"/>
                    <a:pt x="444" y="29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58" name="Freeform 194"/>
            <p:cNvSpPr>
              <a:spLocks/>
            </p:cNvSpPr>
            <p:nvPr/>
          </p:nvSpPr>
          <p:spPr bwMode="auto">
            <a:xfrm>
              <a:off x="5656263" y="6311900"/>
              <a:ext cx="584200" cy="404813"/>
            </a:xfrm>
            <a:custGeom>
              <a:avLst/>
              <a:gdLst>
                <a:gd name="T0" fmla="*/ 759 w 766"/>
                <a:gd name="T1" fmla="*/ 512 h 533"/>
                <a:gd name="T2" fmla="*/ 752 w 766"/>
                <a:gd name="T3" fmla="*/ 471 h 533"/>
                <a:gd name="T4" fmla="*/ 766 w 766"/>
                <a:gd name="T5" fmla="*/ 427 h 533"/>
                <a:gd name="T6" fmla="*/ 707 w 766"/>
                <a:gd name="T7" fmla="*/ 361 h 533"/>
                <a:gd name="T8" fmla="*/ 499 w 766"/>
                <a:gd name="T9" fmla="*/ 339 h 533"/>
                <a:gd name="T10" fmla="*/ 410 w 766"/>
                <a:gd name="T11" fmla="*/ 129 h 533"/>
                <a:gd name="T12" fmla="*/ 239 w 766"/>
                <a:gd name="T13" fmla="*/ 0 h 533"/>
                <a:gd name="T14" fmla="*/ 51 w 766"/>
                <a:gd name="T15" fmla="*/ 184 h 533"/>
                <a:gd name="T16" fmla="*/ 0 w 766"/>
                <a:gd name="T17" fmla="*/ 496 h 533"/>
                <a:gd name="T18" fmla="*/ 326 w 766"/>
                <a:gd name="T19" fmla="*/ 496 h 533"/>
                <a:gd name="T20" fmla="*/ 209 w 766"/>
                <a:gd name="T21" fmla="*/ 259 h 533"/>
                <a:gd name="T22" fmla="*/ 257 w 766"/>
                <a:gd name="T23" fmla="*/ 246 h 533"/>
                <a:gd name="T24" fmla="*/ 350 w 766"/>
                <a:gd name="T25" fmla="*/ 438 h 533"/>
                <a:gd name="T26" fmla="*/ 433 w 766"/>
                <a:gd name="T27" fmla="*/ 496 h 533"/>
                <a:gd name="T28" fmla="*/ 688 w 766"/>
                <a:gd name="T29" fmla="*/ 496 h 533"/>
                <a:gd name="T30" fmla="*/ 721 w 766"/>
                <a:gd name="T31" fmla="*/ 491 h 533"/>
                <a:gd name="T32" fmla="*/ 726 w 766"/>
                <a:gd name="T33" fmla="*/ 518 h 533"/>
                <a:gd name="T34" fmla="*/ 746 w 766"/>
                <a:gd name="T35" fmla="*/ 531 h 533"/>
                <a:gd name="T36" fmla="*/ 759 w 766"/>
                <a:gd name="T37" fmla="*/ 512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66" h="533">
                  <a:moveTo>
                    <a:pt x="759" y="512"/>
                  </a:moveTo>
                  <a:lnTo>
                    <a:pt x="752" y="471"/>
                  </a:lnTo>
                  <a:cubicBezTo>
                    <a:pt x="761" y="460"/>
                    <a:pt x="766" y="446"/>
                    <a:pt x="766" y="427"/>
                  </a:cubicBezTo>
                  <a:cubicBezTo>
                    <a:pt x="766" y="392"/>
                    <a:pt x="747" y="367"/>
                    <a:pt x="707" y="361"/>
                  </a:cubicBezTo>
                  <a:lnTo>
                    <a:pt x="499" y="339"/>
                  </a:lnTo>
                  <a:lnTo>
                    <a:pt x="410" y="129"/>
                  </a:lnTo>
                  <a:cubicBezTo>
                    <a:pt x="373" y="39"/>
                    <a:pt x="309" y="0"/>
                    <a:pt x="239" y="0"/>
                  </a:cubicBezTo>
                  <a:cubicBezTo>
                    <a:pt x="144" y="0"/>
                    <a:pt x="77" y="62"/>
                    <a:pt x="51" y="184"/>
                  </a:cubicBezTo>
                  <a:cubicBezTo>
                    <a:pt x="35" y="261"/>
                    <a:pt x="0" y="496"/>
                    <a:pt x="0" y="496"/>
                  </a:cubicBezTo>
                  <a:lnTo>
                    <a:pt x="326" y="496"/>
                  </a:lnTo>
                  <a:lnTo>
                    <a:pt x="209" y="259"/>
                  </a:lnTo>
                  <a:lnTo>
                    <a:pt x="257" y="246"/>
                  </a:lnTo>
                  <a:cubicBezTo>
                    <a:pt x="283" y="301"/>
                    <a:pt x="325" y="388"/>
                    <a:pt x="350" y="438"/>
                  </a:cubicBezTo>
                  <a:cubicBezTo>
                    <a:pt x="368" y="475"/>
                    <a:pt x="396" y="496"/>
                    <a:pt x="433" y="496"/>
                  </a:cubicBezTo>
                  <a:lnTo>
                    <a:pt x="688" y="496"/>
                  </a:lnTo>
                  <a:cubicBezTo>
                    <a:pt x="700" y="496"/>
                    <a:pt x="712" y="494"/>
                    <a:pt x="721" y="491"/>
                  </a:cubicBezTo>
                  <a:lnTo>
                    <a:pt x="726" y="518"/>
                  </a:lnTo>
                  <a:cubicBezTo>
                    <a:pt x="728" y="526"/>
                    <a:pt x="736" y="533"/>
                    <a:pt x="746" y="531"/>
                  </a:cubicBezTo>
                  <a:cubicBezTo>
                    <a:pt x="757" y="529"/>
                    <a:pt x="760" y="518"/>
                    <a:pt x="759" y="51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59" name="Rectangle 195"/>
            <p:cNvSpPr>
              <a:spLocks noChangeArrowheads="1"/>
            </p:cNvSpPr>
            <p:nvPr/>
          </p:nvSpPr>
          <p:spPr bwMode="auto">
            <a:xfrm>
              <a:off x="6127751" y="6724650"/>
              <a:ext cx="188913" cy="254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60" name="Harbor2" descr="{&quot;Key&quot;:&quot;POWER_USER_SHAPE_ICON&quot;,&quot;Value&quot;:&quot;POWER_USER_SHAPE_ICON_STYLE_1&quot;}"/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303634" y="5308600"/>
            <a:ext cx="587468" cy="501306"/>
            <a:chOff x="18" y="49"/>
            <a:chExt cx="450" cy="384"/>
          </a:xfrm>
          <a:solidFill>
            <a:srgbClr val="0054C5"/>
          </a:solidFill>
        </p:grpSpPr>
        <p:sp>
          <p:nvSpPr>
            <p:cNvPr id="61" name="Harbor2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141" y="49"/>
              <a:ext cx="65" cy="3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62" name="Harbor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112" y="93"/>
              <a:ext cx="122" cy="3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63" name="Harbor2"/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71" y="132"/>
              <a:ext cx="204" cy="44"/>
            </a:xfrm>
            <a:custGeom>
              <a:avLst/>
              <a:gdLst>
                <a:gd name="T0" fmla="*/ 271 w 542"/>
                <a:gd name="T1" fmla="*/ 20 h 117"/>
                <a:gd name="T2" fmla="*/ 542 w 542"/>
                <a:gd name="T3" fmla="*/ 117 h 117"/>
                <a:gd name="T4" fmla="*/ 542 w 542"/>
                <a:gd name="T5" fmla="*/ 0 h 117"/>
                <a:gd name="T6" fmla="*/ 0 w 542"/>
                <a:gd name="T7" fmla="*/ 0 h 117"/>
                <a:gd name="T8" fmla="*/ 0 w 542"/>
                <a:gd name="T9" fmla="*/ 117 h 117"/>
                <a:gd name="T10" fmla="*/ 271 w 542"/>
                <a:gd name="T11" fmla="*/ 2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2" h="117">
                  <a:moveTo>
                    <a:pt x="271" y="20"/>
                  </a:moveTo>
                  <a:lnTo>
                    <a:pt x="542" y="117"/>
                  </a:lnTo>
                  <a:lnTo>
                    <a:pt x="542" y="0"/>
                  </a:lnTo>
                  <a:lnTo>
                    <a:pt x="0" y="0"/>
                  </a:lnTo>
                  <a:lnTo>
                    <a:pt x="0" y="117"/>
                  </a:lnTo>
                  <a:lnTo>
                    <a:pt x="271" y="2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64" name="Harbor2"/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31" y="150"/>
              <a:ext cx="285" cy="82"/>
            </a:xfrm>
            <a:custGeom>
              <a:avLst/>
              <a:gdLst>
                <a:gd name="T0" fmla="*/ 379 w 759"/>
                <a:gd name="T1" fmla="*/ 93 h 218"/>
                <a:gd name="T2" fmla="*/ 714 w 759"/>
                <a:gd name="T3" fmla="*/ 218 h 218"/>
                <a:gd name="T4" fmla="*/ 759 w 759"/>
                <a:gd name="T5" fmla="*/ 139 h 218"/>
                <a:gd name="T6" fmla="*/ 379 w 759"/>
                <a:gd name="T7" fmla="*/ 0 h 218"/>
                <a:gd name="T8" fmla="*/ 0 w 759"/>
                <a:gd name="T9" fmla="*/ 139 h 218"/>
                <a:gd name="T10" fmla="*/ 45 w 759"/>
                <a:gd name="T11" fmla="*/ 218 h 218"/>
                <a:gd name="T12" fmla="*/ 379 w 759"/>
                <a:gd name="T13" fmla="*/ 93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9" h="218">
                  <a:moveTo>
                    <a:pt x="379" y="93"/>
                  </a:moveTo>
                  <a:lnTo>
                    <a:pt x="714" y="218"/>
                  </a:lnTo>
                  <a:cubicBezTo>
                    <a:pt x="730" y="188"/>
                    <a:pt x="743" y="165"/>
                    <a:pt x="759" y="139"/>
                  </a:cubicBezTo>
                  <a:lnTo>
                    <a:pt x="379" y="0"/>
                  </a:lnTo>
                  <a:lnTo>
                    <a:pt x="0" y="139"/>
                  </a:lnTo>
                  <a:cubicBezTo>
                    <a:pt x="16" y="165"/>
                    <a:pt x="28" y="188"/>
                    <a:pt x="45" y="218"/>
                  </a:cubicBezTo>
                  <a:lnTo>
                    <a:pt x="379" y="9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65" name="Harbor2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346" y="351"/>
              <a:ext cx="122" cy="8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66" name="Harbor2"/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18" y="384"/>
              <a:ext cx="311" cy="31"/>
            </a:xfrm>
            <a:custGeom>
              <a:avLst/>
              <a:gdLst>
                <a:gd name="T0" fmla="*/ 414 w 828"/>
                <a:gd name="T1" fmla="*/ 37 h 84"/>
                <a:gd name="T2" fmla="*/ 459 w 828"/>
                <a:gd name="T3" fmla="*/ 54 h 84"/>
                <a:gd name="T4" fmla="*/ 518 w 828"/>
                <a:gd name="T5" fmla="*/ 77 h 84"/>
                <a:gd name="T6" fmla="*/ 573 w 828"/>
                <a:gd name="T7" fmla="*/ 59 h 84"/>
                <a:gd name="T8" fmla="*/ 625 w 828"/>
                <a:gd name="T9" fmla="*/ 39 h 84"/>
                <a:gd name="T10" fmla="*/ 677 w 828"/>
                <a:gd name="T11" fmla="*/ 59 h 84"/>
                <a:gd name="T12" fmla="*/ 783 w 828"/>
                <a:gd name="T13" fmla="*/ 61 h 84"/>
                <a:gd name="T14" fmla="*/ 828 w 828"/>
                <a:gd name="T15" fmla="*/ 34 h 84"/>
                <a:gd name="T16" fmla="*/ 828 w 828"/>
                <a:gd name="T17" fmla="*/ 0 h 84"/>
                <a:gd name="T18" fmla="*/ 785 w 828"/>
                <a:gd name="T19" fmla="*/ 17 h 84"/>
                <a:gd name="T20" fmla="*/ 734 w 828"/>
                <a:gd name="T21" fmla="*/ 41 h 84"/>
                <a:gd name="T22" fmla="*/ 688 w 828"/>
                <a:gd name="T23" fmla="*/ 23 h 84"/>
                <a:gd name="T24" fmla="*/ 627 w 828"/>
                <a:gd name="T25" fmla="*/ 1 h 84"/>
                <a:gd name="T26" fmla="*/ 568 w 828"/>
                <a:gd name="T27" fmla="*/ 24 h 84"/>
                <a:gd name="T28" fmla="*/ 520 w 828"/>
                <a:gd name="T29" fmla="*/ 41 h 84"/>
                <a:gd name="T30" fmla="*/ 470 w 828"/>
                <a:gd name="T31" fmla="*/ 22 h 84"/>
                <a:gd name="T32" fmla="*/ 414 w 828"/>
                <a:gd name="T33" fmla="*/ 1 h 84"/>
                <a:gd name="T34" fmla="*/ 357 w 828"/>
                <a:gd name="T35" fmla="*/ 22 h 84"/>
                <a:gd name="T36" fmla="*/ 308 w 828"/>
                <a:gd name="T37" fmla="*/ 41 h 84"/>
                <a:gd name="T38" fmla="*/ 260 w 828"/>
                <a:gd name="T39" fmla="*/ 24 h 84"/>
                <a:gd name="T40" fmla="*/ 201 w 828"/>
                <a:gd name="T41" fmla="*/ 1 h 84"/>
                <a:gd name="T42" fmla="*/ 140 w 828"/>
                <a:gd name="T43" fmla="*/ 23 h 84"/>
                <a:gd name="T44" fmla="*/ 93 w 828"/>
                <a:gd name="T45" fmla="*/ 41 h 84"/>
                <a:gd name="T46" fmla="*/ 43 w 828"/>
                <a:gd name="T47" fmla="*/ 17 h 84"/>
                <a:gd name="T48" fmla="*/ 0 w 828"/>
                <a:gd name="T49" fmla="*/ 0 h 84"/>
                <a:gd name="T50" fmla="*/ 0 w 828"/>
                <a:gd name="T51" fmla="*/ 34 h 84"/>
                <a:gd name="T52" fmla="*/ 44 w 828"/>
                <a:gd name="T53" fmla="*/ 61 h 84"/>
                <a:gd name="T54" fmla="*/ 151 w 828"/>
                <a:gd name="T55" fmla="*/ 59 h 84"/>
                <a:gd name="T56" fmla="*/ 202 w 828"/>
                <a:gd name="T57" fmla="*/ 39 h 84"/>
                <a:gd name="T58" fmla="*/ 254 w 828"/>
                <a:gd name="T59" fmla="*/ 59 h 84"/>
                <a:gd name="T60" fmla="*/ 310 w 828"/>
                <a:gd name="T61" fmla="*/ 77 h 84"/>
                <a:gd name="T62" fmla="*/ 368 w 828"/>
                <a:gd name="T63" fmla="*/ 54 h 84"/>
                <a:gd name="T64" fmla="*/ 414 w 828"/>
                <a:gd name="T65" fmla="*/ 3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28" h="84">
                  <a:moveTo>
                    <a:pt x="414" y="37"/>
                  </a:moveTo>
                  <a:cubicBezTo>
                    <a:pt x="428" y="37"/>
                    <a:pt x="447" y="44"/>
                    <a:pt x="459" y="54"/>
                  </a:cubicBezTo>
                  <a:cubicBezTo>
                    <a:pt x="477" y="69"/>
                    <a:pt x="495" y="77"/>
                    <a:pt x="518" y="77"/>
                  </a:cubicBezTo>
                  <a:cubicBezTo>
                    <a:pt x="541" y="78"/>
                    <a:pt x="558" y="71"/>
                    <a:pt x="573" y="59"/>
                  </a:cubicBezTo>
                  <a:cubicBezTo>
                    <a:pt x="588" y="48"/>
                    <a:pt x="603" y="38"/>
                    <a:pt x="625" y="39"/>
                  </a:cubicBezTo>
                  <a:cubicBezTo>
                    <a:pt x="648" y="39"/>
                    <a:pt x="654" y="44"/>
                    <a:pt x="677" y="59"/>
                  </a:cubicBezTo>
                  <a:cubicBezTo>
                    <a:pt x="711" y="84"/>
                    <a:pt x="756" y="83"/>
                    <a:pt x="783" y="61"/>
                  </a:cubicBezTo>
                  <a:cubicBezTo>
                    <a:pt x="810" y="40"/>
                    <a:pt x="818" y="37"/>
                    <a:pt x="828" y="34"/>
                  </a:cubicBezTo>
                  <a:lnTo>
                    <a:pt x="828" y="0"/>
                  </a:lnTo>
                  <a:cubicBezTo>
                    <a:pt x="817" y="0"/>
                    <a:pt x="795" y="6"/>
                    <a:pt x="785" y="17"/>
                  </a:cubicBezTo>
                  <a:cubicBezTo>
                    <a:pt x="774" y="29"/>
                    <a:pt x="756" y="41"/>
                    <a:pt x="734" y="41"/>
                  </a:cubicBezTo>
                  <a:cubicBezTo>
                    <a:pt x="715" y="41"/>
                    <a:pt x="704" y="33"/>
                    <a:pt x="688" y="23"/>
                  </a:cubicBezTo>
                  <a:cubicBezTo>
                    <a:pt x="672" y="14"/>
                    <a:pt x="656" y="2"/>
                    <a:pt x="627" y="1"/>
                  </a:cubicBezTo>
                  <a:cubicBezTo>
                    <a:pt x="597" y="1"/>
                    <a:pt x="582" y="14"/>
                    <a:pt x="568" y="24"/>
                  </a:cubicBezTo>
                  <a:cubicBezTo>
                    <a:pt x="553" y="33"/>
                    <a:pt x="546" y="41"/>
                    <a:pt x="520" y="41"/>
                  </a:cubicBezTo>
                  <a:cubicBezTo>
                    <a:pt x="501" y="41"/>
                    <a:pt x="486" y="35"/>
                    <a:pt x="470" y="22"/>
                  </a:cubicBezTo>
                  <a:cubicBezTo>
                    <a:pt x="454" y="10"/>
                    <a:pt x="443" y="2"/>
                    <a:pt x="414" y="1"/>
                  </a:cubicBezTo>
                  <a:cubicBezTo>
                    <a:pt x="385" y="2"/>
                    <a:pt x="373" y="10"/>
                    <a:pt x="357" y="22"/>
                  </a:cubicBezTo>
                  <a:cubicBezTo>
                    <a:pt x="341" y="35"/>
                    <a:pt x="327" y="41"/>
                    <a:pt x="308" y="41"/>
                  </a:cubicBezTo>
                  <a:cubicBezTo>
                    <a:pt x="281" y="41"/>
                    <a:pt x="275" y="33"/>
                    <a:pt x="260" y="24"/>
                  </a:cubicBezTo>
                  <a:cubicBezTo>
                    <a:pt x="245" y="14"/>
                    <a:pt x="230" y="1"/>
                    <a:pt x="201" y="1"/>
                  </a:cubicBezTo>
                  <a:cubicBezTo>
                    <a:pt x="172" y="2"/>
                    <a:pt x="156" y="14"/>
                    <a:pt x="140" y="23"/>
                  </a:cubicBezTo>
                  <a:cubicBezTo>
                    <a:pt x="124" y="33"/>
                    <a:pt x="112" y="41"/>
                    <a:pt x="93" y="41"/>
                  </a:cubicBezTo>
                  <a:cubicBezTo>
                    <a:pt x="72" y="41"/>
                    <a:pt x="53" y="29"/>
                    <a:pt x="43" y="17"/>
                  </a:cubicBezTo>
                  <a:cubicBezTo>
                    <a:pt x="32" y="6"/>
                    <a:pt x="11" y="0"/>
                    <a:pt x="0" y="0"/>
                  </a:cubicBezTo>
                  <a:lnTo>
                    <a:pt x="0" y="34"/>
                  </a:lnTo>
                  <a:cubicBezTo>
                    <a:pt x="9" y="37"/>
                    <a:pt x="18" y="40"/>
                    <a:pt x="44" y="61"/>
                  </a:cubicBezTo>
                  <a:cubicBezTo>
                    <a:pt x="71" y="83"/>
                    <a:pt x="117" y="84"/>
                    <a:pt x="151" y="59"/>
                  </a:cubicBezTo>
                  <a:cubicBezTo>
                    <a:pt x="174" y="44"/>
                    <a:pt x="180" y="39"/>
                    <a:pt x="202" y="39"/>
                  </a:cubicBezTo>
                  <a:cubicBezTo>
                    <a:pt x="225" y="38"/>
                    <a:pt x="239" y="48"/>
                    <a:pt x="254" y="59"/>
                  </a:cubicBezTo>
                  <a:cubicBezTo>
                    <a:pt x="270" y="71"/>
                    <a:pt x="287" y="78"/>
                    <a:pt x="310" y="77"/>
                  </a:cubicBezTo>
                  <a:cubicBezTo>
                    <a:pt x="333" y="77"/>
                    <a:pt x="350" y="69"/>
                    <a:pt x="368" y="54"/>
                  </a:cubicBezTo>
                  <a:cubicBezTo>
                    <a:pt x="380" y="44"/>
                    <a:pt x="399" y="37"/>
                    <a:pt x="414" y="3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67" name="Harbor2"/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18" y="403"/>
              <a:ext cx="310" cy="30"/>
            </a:xfrm>
            <a:custGeom>
              <a:avLst/>
              <a:gdLst>
                <a:gd name="T0" fmla="*/ 413 w 825"/>
                <a:gd name="T1" fmla="*/ 43 h 80"/>
                <a:gd name="T2" fmla="*/ 451 w 825"/>
                <a:gd name="T3" fmla="*/ 57 h 80"/>
                <a:gd name="T4" fmla="*/ 518 w 825"/>
                <a:gd name="T5" fmla="*/ 80 h 80"/>
                <a:gd name="T6" fmla="*/ 589 w 825"/>
                <a:gd name="T7" fmla="*/ 54 h 80"/>
                <a:gd name="T8" fmla="*/ 656 w 825"/>
                <a:gd name="T9" fmla="*/ 54 h 80"/>
                <a:gd name="T10" fmla="*/ 729 w 825"/>
                <a:gd name="T11" fmla="*/ 80 h 80"/>
                <a:gd name="T12" fmla="*/ 791 w 825"/>
                <a:gd name="T13" fmla="*/ 60 h 80"/>
                <a:gd name="T14" fmla="*/ 825 w 825"/>
                <a:gd name="T15" fmla="*/ 39 h 80"/>
                <a:gd name="T16" fmla="*/ 825 w 825"/>
                <a:gd name="T17" fmla="*/ 3 h 80"/>
                <a:gd name="T18" fmla="*/ 790 w 825"/>
                <a:gd name="T19" fmla="*/ 22 h 80"/>
                <a:gd name="T20" fmla="*/ 729 w 825"/>
                <a:gd name="T21" fmla="*/ 41 h 80"/>
                <a:gd name="T22" fmla="*/ 655 w 825"/>
                <a:gd name="T23" fmla="*/ 16 h 80"/>
                <a:gd name="T24" fmla="*/ 589 w 825"/>
                <a:gd name="T25" fmla="*/ 15 h 80"/>
                <a:gd name="T26" fmla="*/ 517 w 825"/>
                <a:gd name="T27" fmla="*/ 41 h 80"/>
                <a:gd name="T28" fmla="*/ 451 w 825"/>
                <a:gd name="T29" fmla="*/ 19 h 80"/>
                <a:gd name="T30" fmla="*/ 413 w 825"/>
                <a:gd name="T31" fmla="*/ 4 h 80"/>
                <a:gd name="T32" fmla="*/ 374 w 825"/>
                <a:gd name="T33" fmla="*/ 19 h 80"/>
                <a:gd name="T34" fmla="*/ 308 w 825"/>
                <a:gd name="T35" fmla="*/ 41 h 80"/>
                <a:gd name="T36" fmla="*/ 236 w 825"/>
                <a:gd name="T37" fmla="*/ 15 h 80"/>
                <a:gd name="T38" fmla="*/ 170 w 825"/>
                <a:gd name="T39" fmla="*/ 16 h 80"/>
                <a:gd name="T40" fmla="*/ 96 w 825"/>
                <a:gd name="T41" fmla="*/ 41 h 80"/>
                <a:gd name="T42" fmla="*/ 35 w 825"/>
                <a:gd name="T43" fmla="*/ 22 h 80"/>
                <a:gd name="T44" fmla="*/ 0 w 825"/>
                <a:gd name="T45" fmla="*/ 3 h 80"/>
                <a:gd name="T46" fmla="*/ 0 w 825"/>
                <a:gd name="T47" fmla="*/ 39 h 80"/>
                <a:gd name="T48" fmla="*/ 35 w 825"/>
                <a:gd name="T49" fmla="*/ 60 h 80"/>
                <a:gd name="T50" fmla="*/ 96 w 825"/>
                <a:gd name="T51" fmla="*/ 80 h 80"/>
                <a:gd name="T52" fmla="*/ 169 w 825"/>
                <a:gd name="T53" fmla="*/ 54 h 80"/>
                <a:gd name="T54" fmla="*/ 236 w 825"/>
                <a:gd name="T55" fmla="*/ 54 h 80"/>
                <a:gd name="T56" fmla="*/ 308 w 825"/>
                <a:gd name="T57" fmla="*/ 80 h 80"/>
                <a:gd name="T58" fmla="*/ 374 w 825"/>
                <a:gd name="T59" fmla="*/ 57 h 80"/>
                <a:gd name="T60" fmla="*/ 413 w 825"/>
                <a:gd name="T61" fmla="*/ 4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25" h="80">
                  <a:moveTo>
                    <a:pt x="413" y="43"/>
                  </a:moveTo>
                  <a:cubicBezTo>
                    <a:pt x="420" y="43"/>
                    <a:pt x="439" y="45"/>
                    <a:pt x="451" y="57"/>
                  </a:cubicBezTo>
                  <a:cubicBezTo>
                    <a:pt x="461" y="68"/>
                    <a:pt x="481" y="80"/>
                    <a:pt x="518" y="80"/>
                  </a:cubicBezTo>
                  <a:cubicBezTo>
                    <a:pt x="554" y="80"/>
                    <a:pt x="572" y="68"/>
                    <a:pt x="589" y="54"/>
                  </a:cubicBezTo>
                  <a:cubicBezTo>
                    <a:pt x="607" y="39"/>
                    <a:pt x="638" y="38"/>
                    <a:pt x="656" y="54"/>
                  </a:cubicBezTo>
                  <a:cubicBezTo>
                    <a:pt x="674" y="71"/>
                    <a:pt x="705" y="80"/>
                    <a:pt x="729" y="80"/>
                  </a:cubicBezTo>
                  <a:cubicBezTo>
                    <a:pt x="753" y="80"/>
                    <a:pt x="780" y="68"/>
                    <a:pt x="791" y="60"/>
                  </a:cubicBezTo>
                  <a:cubicBezTo>
                    <a:pt x="811" y="45"/>
                    <a:pt x="813" y="41"/>
                    <a:pt x="825" y="39"/>
                  </a:cubicBezTo>
                  <a:lnTo>
                    <a:pt x="825" y="3"/>
                  </a:lnTo>
                  <a:cubicBezTo>
                    <a:pt x="815" y="2"/>
                    <a:pt x="810" y="6"/>
                    <a:pt x="790" y="22"/>
                  </a:cubicBezTo>
                  <a:cubicBezTo>
                    <a:pt x="780" y="29"/>
                    <a:pt x="753" y="41"/>
                    <a:pt x="729" y="41"/>
                  </a:cubicBezTo>
                  <a:cubicBezTo>
                    <a:pt x="705" y="41"/>
                    <a:pt x="674" y="32"/>
                    <a:pt x="655" y="16"/>
                  </a:cubicBezTo>
                  <a:cubicBezTo>
                    <a:pt x="638" y="0"/>
                    <a:pt x="607" y="1"/>
                    <a:pt x="589" y="15"/>
                  </a:cubicBezTo>
                  <a:cubicBezTo>
                    <a:pt x="572" y="30"/>
                    <a:pt x="553" y="41"/>
                    <a:pt x="517" y="41"/>
                  </a:cubicBezTo>
                  <a:cubicBezTo>
                    <a:pt x="481" y="41"/>
                    <a:pt x="461" y="30"/>
                    <a:pt x="451" y="19"/>
                  </a:cubicBezTo>
                  <a:cubicBezTo>
                    <a:pt x="439" y="6"/>
                    <a:pt x="420" y="4"/>
                    <a:pt x="413" y="4"/>
                  </a:cubicBezTo>
                  <a:cubicBezTo>
                    <a:pt x="405" y="4"/>
                    <a:pt x="386" y="6"/>
                    <a:pt x="374" y="19"/>
                  </a:cubicBezTo>
                  <a:cubicBezTo>
                    <a:pt x="364" y="30"/>
                    <a:pt x="344" y="41"/>
                    <a:pt x="308" y="41"/>
                  </a:cubicBezTo>
                  <a:cubicBezTo>
                    <a:pt x="272" y="41"/>
                    <a:pt x="254" y="30"/>
                    <a:pt x="236" y="15"/>
                  </a:cubicBezTo>
                  <a:cubicBezTo>
                    <a:pt x="218" y="1"/>
                    <a:pt x="188" y="0"/>
                    <a:pt x="170" y="16"/>
                  </a:cubicBezTo>
                  <a:cubicBezTo>
                    <a:pt x="152" y="32"/>
                    <a:pt x="120" y="41"/>
                    <a:pt x="96" y="41"/>
                  </a:cubicBezTo>
                  <a:cubicBezTo>
                    <a:pt x="72" y="41"/>
                    <a:pt x="45" y="29"/>
                    <a:pt x="35" y="22"/>
                  </a:cubicBezTo>
                  <a:cubicBezTo>
                    <a:pt x="15" y="6"/>
                    <a:pt x="11" y="2"/>
                    <a:pt x="0" y="3"/>
                  </a:cubicBezTo>
                  <a:lnTo>
                    <a:pt x="0" y="39"/>
                  </a:lnTo>
                  <a:cubicBezTo>
                    <a:pt x="12" y="41"/>
                    <a:pt x="15" y="45"/>
                    <a:pt x="35" y="60"/>
                  </a:cubicBezTo>
                  <a:cubicBezTo>
                    <a:pt x="45" y="68"/>
                    <a:pt x="72" y="80"/>
                    <a:pt x="96" y="80"/>
                  </a:cubicBezTo>
                  <a:cubicBezTo>
                    <a:pt x="120" y="80"/>
                    <a:pt x="151" y="71"/>
                    <a:pt x="169" y="54"/>
                  </a:cubicBezTo>
                  <a:cubicBezTo>
                    <a:pt x="187" y="38"/>
                    <a:pt x="218" y="39"/>
                    <a:pt x="236" y="54"/>
                  </a:cubicBezTo>
                  <a:cubicBezTo>
                    <a:pt x="254" y="68"/>
                    <a:pt x="271" y="80"/>
                    <a:pt x="308" y="80"/>
                  </a:cubicBezTo>
                  <a:cubicBezTo>
                    <a:pt x="344" y="80"/>
                    <a:pt x="364" y="68"/>
                    <a:pt x="374" y="57"/>
                  </a:cubicBezTo>
                  <a:cubicBezTo>
                    <a:pt x="386" y="45"/>
                    <a:pt x="405" y="43"/>
                    <a:pt x="413" y="4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68" name="Harbor2"/>
            <p:cNvSpPr>
              <a:spLocks noEditPoints="1"/>
            </p:cNvSpPr>
            <p:nvPr>
              <p:custDataLst>
                <p:tags r:id="rId35"/>
              </p:custDataLst>
            </p:nvPr>
          </p:nvSpPr>
          <p:spPr bwMode="auto">
            <a:xfrm>
              <a:off x="52" y="195"/>
              <a:ext cx="242" cy="201"/>
            </a:xfrm>
            <a:custGeom>
              <a:avLst/>
              <a:gdLst>
                <a:gd name="T0" fmla="*/ 323 w 646"/>
                <a:gd name="T1" fmla="*/ 0 h 534"/>
                <a:gd name="T2" fmla="*/ 0 w 646"/>
                <a:gd name="T3" fmla="*/ 120 h 534"/>
                <a:gd name="T4" fmla="*/ 55 w 646"/>
                <a:gd name="T5" fmla="*/ 289 h 534"/>
                <a:gd name="T6" fmla="*/ 94 w 646"/>
                <a:gd name="T7" fmla="*/ 489 h 534"/>
                <a:gd name="T8" fmla="*/ 187 w 646"/>
                <a:gd name="T9" fmla="*/ 520 h 534"/>
                <a:gd name="T10" fmla="*/ 247 w 646"/>
                <a:gd name="T11" fmla="*/ 520 h 534"/>
                <a:gd name="T12" fmla="*/ 323 w 646"/>
                <a:gd name="T13" fmla="*/ 486 h 534"/>
                <a:gd name="T14" fmla="*/ 399 w 646"/>
                <a:gd name="T15" fmla="*/ 520 h 534"/>
                <a:gd name="T16" fmla="*/ 460 w 646"/>
                <a:gd name="T17" fmla="*/ 520 h 534"/>
                <a:gd name="T18" fmla="*/ 553 w 646"/>
                <a:gd name="T19" fmla="*/ 489 h 534"/>
                <a:gd name="T20" fmla="*/ 591 w 646"/>
                <a:gd name="T21" fmla="*/ 289 h 534"/>
                <a:gd name="T22" fmla="*/ 646 w 646"/>
                <a:gd name="T23" fmla="*/ 120 h 534"/>
                <a:gd name="T24" fmla="*/ 323 w 646"/>
                <a:gd name="T25" fmla="*/ 0 h 534"/>
                <a:gd name="T26" fmla="*/ 224 w 646"/>
                <a:gd name="T27" fmla="*/ 175 h 534"/>
                <a:gd name="T28" fmla="*/ 196 w 646"/>
                <a:gd name="T29" fmla="*/ 141 h 534"/>
                <a:gd name="T30" fmla="*/ 218 w 646"/>
                <a:gd name="T31" fmla="*/ 103 h 534"/>
                <a:gd name="T32" fmla="*/ 246 w 646"/>
                <a:gd name="T33" fmla="*/ 137 h 534"/>
                <a:gd name="T34" fmla="*/ 224 w 646"/>
                <a:gd name="T35" fmla="*/ 175 h 534"/>
                <a:gd name="T36" fmla="*/ 451 w 646"/>
                <a:gd name="T37" fmla="*/ 141 h 534"/>
                <a:gd name="T38" fmla="*/ 422 w 646"/>
                <a:gd name="T39" fmla="*/ 175 h 534"/>
                <a:gd name="T40" fmla="*/ 400 w 646"/>
                <a:gd name="T41" fmla="*/ 137 h 534"/>
                <a:gd name="T42" fmla="*/ 428 w 646"/>
                <a:gd name="T43" fmla="*/ 103 h 534"/>
                <a:gd name="T44" fmla="*/ 451 w 646"/>
                <a:gd name="T45" fmla="*/ 141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6" h="534">
                  <a:moveTo>
                    <a:pt x="323" y="0"/>
                  </a:moveTo>
                  <a:lnTo>
                    <a:pt x="0" y="120"/>
                  </a:lnTo>
                  <a:cubicBezTo>
                    <a:pt x="11" y="145"/>
                    <a:pt x="45" y="251"/>
                    <a:pt x="55" y="289"/>
                  </a:cubicBezTo>
                  <a:cubicBezTo>
                    <a:pt x="67" y="332"/>
                    <a:pt x="88" y="449"/>
                    <a:pt x="94" y="489"/>
                  </a:cubicBezTo>
                  <a:cubicBezTo>
                    <a:pt x="124" y="483"/>
                    <a:pt x="163" y="496"/>
                    <a:pt x="187" y="520"/>
                  </a:cubicBezTo>
                  <a:cubicBezTo>
                    <a:pt x="204" y="534"/>
                    <a:pt x="238" y="530"/>
                    <a:pt x="247" y="520"/>
                  </a:cubicBezTo>
                  <a:cubicBezTo>
                    <a:pt x="262" y="504"/>
                    <a:pt x="288" y="486"/>
                    <a:pt x="323" y="486"/>
                  </a:cubicBezTo>
                  <a:cubicBezTo>
                    <a:pt x="359" y="486"/>
                    <a:pt x="384" y="504"/>
                    <a:pt x="399" y="520"/>
                  </a:cubicBezTo>
                  <a:cubicBezTo>
                    <a:pt x="409" y="530"/>
                    <a:pt x="443" y="534"/>
                    <a:pt x="460" y="520"/>
                  </a:cubicBezTo>
                  <a:cubicBezTo>
                    <a:pt x="484" y="496"/>
                    <a:pt x="523" y="483"/>
                    <a:pt x="553" y="489"/>
                  </a:cubicBezTo>
                  <a:cubicBezTo>
                    <a:pt x="559" y="449"/>
                    <a:pt x="580" y="332"/>
                    <a:pt x="591" y="289"/>
                  </a:cubicBezTo>
                  <a:cubicBezTo>
                    <a:pt x="601" y="251"/>
                    <a:pt x="636" y="145"/>
                    <a:pt x="646" y="120"/>
                  </a:cubicBezTo>
                  <a:lnTo>
                    <a:pt x="323" y="0"/>
                  </a:lnTo>
                  <a:close/>
                  <a:moveTo>
                    <a:pt x="224" y="175"/>
                  </a:moveTo>
                  <a:cubicBezTo>
                    <a:pt x="210" y="176"/>
                    <a:pt x="197" y="161"/>
                    <a:pt x="196" y="141"/>
                  </a:cubicBezTo>
                  <a:cubicBezTo>
                    <a:pt x="194" y="122"/>
                    <a:pt x="204" y="104"/>
                    <a:pt x="218" y="103"/>
                  </a:cubicBezTo>
                  <a:cubicBezTo>
                    <a:pt x="232" y="102"/>
                    <a:pt x="244" y="117"/>
                    <a:pt x="246" y="137"/>
                  </a:cubicBezTo>
                  <a:cubicBezTo>
                    <a:pt x="247" y="157"/>
                    <a:pt x="237" y="174"/>
                    <a:pt x="224" y="175"/>
                  </a:cubicBezTo>
                  <a:close/>
                  <a:moveTo>
                    <a:pt x="451" y="141"/>
                  </a:moveTo>
                  <a:cubicBezTo>
                    <a:pt x="449" y="161"/>
                    <a:pt x="436" y="176"/>
                    <a:pt x="422" y="175"/>
                  </a:cubicBezTo>
                  <a:cubicBezTo>
                    <a:pt x="409" y="174"/>
                    <a:pt x="399" y="157"/>
                    <a:pt x="400" y="137"/>
                  </a:cubicBezTo>
                  <a:cubicBezTo>
                    <a:pt x="402" y="117"/>
                    <a:pt x="415" y="102"/>
                    <a:pt x="428" y="103"/>
                  </a:cubicBezTo>
                  <a:cubicBezTo>
                    <a:pt x="442" y="104"/>
                    <a:pt x="452" y="122"/>
                    <a:pt x="451" y="14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69" name="Harbor2"/>
            <p:cNvSpPr>
              <a:spLocks noEditPoints="1"/>
            </p:cNvSpPr>
            <p:nvPr>
              <p:custDataLst>
                <p:tags r:id="rId36"/>
              </p:custDataLst>
            </p:nvPr>
          </p:nvSpPr>
          <p:spPr bwMode="auto">
            <a:xfrm>
              <a:off x="52" y="195"/>
              <a:ext cx="242" cy="201"/>
            </a:xfrm>
            <a:custGeom>
              <a:avLst/>
              <a:gdLst>
                <a:gd name="T0" fmla="*/ 323 w 646"/>
                <a:gd name="T1" fmla="*/ 0 h 534"/>
                <a:gd name="T2" fmla="*/ 0 w 646"/>
                <a:gd name="T3" fmla="*/ 120 h 534"/>
                <a:gd name="T4" fmla="*/ 55 w 646"/>
                <a:gd name="T5" fmla="*/ 289 h 534"/>
                <a:gd name="T6" fmla="*/ 94 w 646"/>
                <a:gd name="T7" fmla="*/ 489 h 534"/>
                <a:gd name="T8" fmla="*/ 187 w 646"/>
                <a:gd name="T9" fmla="*/ 520 h 534"/>
                <a:gd name="T10" fmla="*/ 247 w 646"/>
                <a:gd name="T11" fmla="*/ 520 h 534"/>
                <a:gd name="T12" fmla="*/ 323 w 646"/>
                <a:gd name="T13" fmla="*/ 486 h 534"/>
                <a:gd name="T14" fmla="*/ 399 w 646"/>
                <a:gd name="T15" fmla="*/ 520 h 534"/>
                <a:gd name="T16" fmla="*/ 460 w 646"/>
                <a:gd name="T17" fmla="*/ 520 h 534"/>
                <a:gd name="T18" fmla="*/ 553 w 646"/>
                <a:gd name="T19" fmla="*/ 489 h 534"/>
                <a:gd name="T20" fmla="*/ 591 w 646"/>
                <a:gd name="T21" fmla="*/ 289 h 534"/>
                <a:gd name="T22" fmla="*/ 646 w 646"/>
                <a:gd name="T23" fmla="*/ 120 h 534"/>
                <a:gd name="T24" fmla="*/ 323 w 646"/>
                <a:gd name="T25" fmla="*/ 0 h 534"/>
                <a:gd name="T26" fmla="*/ 224 w 646"/>
                <a:gd name="T27" fmla="*/ 175 h 534"/>
                <a:gd name="T28" fmla="*/ 196 w 646"/>
                <a:gd name="T29" fmla="*/ 141 h 534"/>
                <a:gd name="T30" fmla="*/ 218 w 646"/>
                <a:gd name="T31" fmla="*/ 103 h 534"/>
                <a:gd name="T32" fmla="*/ 246 w 646"/>
                <a:gd name="T33" fmla="*/ 137 h 534"/>
                <a:gd name="T34" fmla="*/ 224 w 646"/>
                <a:gd name="T35" fmla="*/ 175 h 534"/>
                <a:gd name="T36" fmla="*/ 451 w 646"/>
                <a:gd name="T37" fmla="*/ 141 h 534"/>
                <a:gd name="T38" fmla="*/ 422 w 646"/>
                <a:gd name="T39" fmla="*/ 175 h 534"/>
                <a:gd name="T40" fmla="*/ 400 w 646"/>
                <a:gd name="T41" fmla="*/ 137 h 534"/>
                <a:gd name="T42" fmla="*/ 428 w 646"/>
                <a:gd name="T43" fmla="*/ 103 h 534"/>
                <a:gd name="T44" fmla="*/ 451 w 646"/>
                <a:gd name="T45" fmla="*/ 141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6" h="534">
                  <a:moveTo>
                    <a:pt x="323" y="0"/>
                  </a:moveTo>
                  <a:lnTo>
                    <a:pt x="0" y="120"/>
                  </a:lnTo>
                  <a:cubicBezTo>
                    <a:pt x="11" y="145"/>
                    <a:pt x="45" y="251"/>
                    <a:pt x="55" y="289"/>
                  </a:cubicBezTo>
                  <a:cubicBezTo>
                    <a:pt x="67" y="332"/>
                    <a:pt x="88" y="449"/>
                    <a:pt x="94" y="489"/>
                  </a:cubicBezTo>
                  <a:cubicBezTo>
                    <a:pt x="124" y="483"/>
                    <a:pt x="163" y="496"/>
                    <a:pt x="187" y="520"/>
                  </a:cubicBezTo>
                  <a:cubicBezTo>
                    <a:pt x="204" y="534"/>
                    <a:pt x="238" y="530"/>
                    <a:pt x="247" y="520"/>
                  </a:cubicBezTo>
                  <a:cubicBezTo>
                    <a:pt x="262" y="504"/>
                    <a:pt x="288" y="486"/>
                    <a:pt x="323" y="486"/>
                  </a:cubicBezTo>
                  <a:cubicBezTo>
                    <a:pt x="359" y="486"/>
                    <a:pt x="384" y="504"/>
                    <a:pt x="399" y="520"/>
                  </a:cubicBezTo>
                  <a:cubicBezTo>
                    <a:pt x="409" y="530"/>
                    <a:pt x="443" y="534"/>
                    <a:pt x="460" y="520"/>
                  </a:cubicBezTo>
                  <a:cubicBezTo>
                    <a:pt x="484" y="496"/>
                    <a:pt x="523" y="483"/>
                    <a:pt x="553" y="489"/>
                  </a:cubicBezTo>
                  <a:cubicBezTo>
                    <a:pt x="559" y="449"/>
                    <a:pt x="580" y="332"/>
                    <a:pt x="591" y="289"/>
                  </a:cubicBezTo>
                  <a:cubicBezTo>
                    <a:pt x="601" y="251"/>
                    <a:pt x="636" y="145"/>
                    <a:pt x="646" y="120"/>
                  </a:cubicBezTo>
                  <a:lnTo>
                    <a:pt x="323" y="0"/>
                  </a:lnTo>
                  <a:close/>
                  <a:moveTo>
                    <a:pt x="224" y="175"/>
                  </a:moveTo>
                  <a:cubicBezTo>
                    <a:pt x="210" y="176"/>
                    <a:pt x="197" y="161"/>
                    <a:pt x="196" y="141"/>
                  </a:cubicBezTo>
                  <a:cubicBezTo>
                    <a:pt x="194" y="122"/>
                    <a:pt x="204" y="104"/>
                    <a:pt x="218" y="103"/>
                  </a:cubicBezTo>
                  <a:cubicBezTo>
                    <a:pt x="232" y="102"/>
                    <a:pt x="244" y="117"/>
                    <a:pt x="246" y="137"/>
                  </a:cubicBezTo>
                  <a:cubicBezTo>
                    <a:pt x="247" y="157"/>
                    <a:pt x="237" y="174"/>
                    <a:pt x="224" y="175"/>
                  </a:cubicBezTo>
                  <a:close/>
                  <a:moveTo>
                    <a:pt x="451" y="141"/>
                  </a:moveTo>
                  <a:cubicBezTo>
                    <a:pt x="449" y="161"/>
                    <a:pt x="436" y="176"/>
                    <a:pt x="422" y="175"/>
                  </a:cubicBezTo>
                  <a:cubicBezTo>
                    <a:pt x="409" y="174"/>
                    <a:pt x="399" y="157"/>
                    <a:pt x="400" y="137"/>
                  </a:cubicBezTo>
                  <a:cubicBezTo>
                    <a:pt x="402" y="117"/>
                    <a:pt x="415" y="102"/>
                    <a:pt x="428" y="103"/>
                  </a:cubicBezTo>
                  <a:cubicBezTo>
                    <a:pt x="442" y="104"/>
                    <a:pt x="452" y="122"/>
                    <a:pt x="451" y="141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70" name="Dikdörtgen 69"/>
          <p:cNvSpPr/>
          <p:nvPr/>
        </p:nvSpPr>
        <p:spPr>
          <a:xfrm>
            <a:off x="203200" y="1854200"/>
            <a:ext cx="4627609" cy="4418542"/>
          </a:xfrm>
          <a:prstGeom prst="rect">
            <a:avLst/>
          </a:prstGeom>
          <a:noFill/>
          <a:ln>
            <a:solidFill>
              <a:srgbClr val="0054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200">
              <a:solidFill>
                <a:schemeClr val="bg1"/>
              </a:solidFill>
            </a:endParaRPr>
          </a:p>
        </p:txBody>
      </p:sp>
      <p:graphicFrame>
        <p:nvGraphicFramePr>
          <p:cNvPr id="71" name="Tablo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437152"/>
              </p:ext>
            </p:extLst>
          </p:nvPr>
        </p:nvGraphicFramePr>
        <p:xfrm>
          <a:off x="5819505" y="1951465"/>
          <a:ext cx="2330579" cy="49620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42343">
                  <a:extLst>
                    <a:ext uri="{9D8B030D-6E8A-4147-A177-3AD203B41FA5}">
                      <a16:colId xmlns:a16="http://schemas.microsoft.com/office/drawing/2014/main" val="3706016302"/>
                    </a:ext>
                  </a:extLst>
                </a:gridCol>
                <a:gridCol w="988236">
                  <a:extLst>
                    <a:ext uri="{9D8B030D-6E8A-4147-A177-3AD203B41FA5}">
                      <a16:colId xmlns:a16="http://schemas.microsoft.com/office/drawing/2014/main" val="81682797"/>
                    </a:ext>
                  </a:extLst>
                </a:gridCol>
              </a:tblGrid>
              <a:tr h="49620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3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SEGE </a:t>
                      </a:r>
                      <a:r>
                        <a:rPr lang="tr-TR" sz="13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2025</a:t>
                      </a:r>
                      <a:endParaRPr lang="tr-TR" sz="13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6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21. </a:t>
                      </a:r>
                      <a:r>
                        <a:rPr lang="tr-TR" sz="16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Sıra</a:t>
                      </a:r>
                      <a:endParaRPr lang="tr-TR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795035"/>
                  </a:ext>
                </a:extLst>
              </a:tr>
            </a:tbl>
          </a:graphicData>
        </a:graphic>
      </p:graphicFrame>
      <p:graphicFrame>
        <p:nvGraphicFramePr>
          <p:cNvPr id="72" name="Tablo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404737"/>
              </p:ext>
            </p:extLst>
          </p:nvPr>
        </p:nvGraphicFramePr>
        <p:xfrm>
          <a:off x="5821754" y="2545876"/>
          <a:ext cx="2328328" cy="49620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40093">
                  <a:extLst>
                    <a:ext uri="{9D8B030D-6E8A-4147-A177-3AD203B41FA5}">
                      <a16:colId xmlns:a16="http://schemas.microsoft.com/office/drawing/2014/main" val="3706016302"/>
                    </a:ext>
                  </a:extLst>
                </a:gridCol>
                <a:gridCol w="988235">
                  <a:extLst>
                    <a:ext uri="{9D8B030D-6E8A-4147-A177-3AD203B41FA5}">
                      <a16:colId xmlns:a16="http://schemas.microsoft.com/office/drawing/2014/main" val="81682797"/>
                    </a:ext>
                  </a:extLst>
                </a:gridCol>
              </a:tblGrid>
              <a:tr h="49620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3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Kişi Başı GSYH</a:t>
                      </a:r>
                      <a:endParaRPr lang="tr-TR" sz="13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11.798</a:t>
                      </a:r>
                      <a:r>
                        <a:rPr lang="tr-TR" sz="16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200" b="1" kern="1200" baseline="0" dirty="0" smtClean="0">
                          <a:solidFill>
                            <a:schemeClr val="bg1"/>
                          </a:solidFill>
                          <a:latin typeface="Poppins ExtraLight" panose="00000300000000000000" pitchFamily="2" charset="-94"/>
                          <a:ea typeface="+mn-ea"/>
                          <a:cs typeface="Poppins ExtraLight" panose="00000300000000000000" pitchFamily="2" charset="-94"/>
                        </a:rPr>
                        <a:t>$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/>
                        <a:latin typeface="Poppins ExtraLight" panose="00000300000000000000" pitchFamily="2" charset="-94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795035"/>
                  </a:ext>
                </a:extLst>
              </a:tr>
            </a:tbl>
          </a:graphicData>
        </a:graphic>
      </p:graphicFrame>
      <p:graphicFrame>
        <p:nvGraphicFramePr>
          <p:cNvPr id="73" name="Tablo 72"/>
          <p:cNvGraphicFramePr>
            <a:graphicFrameLocks noGrp="1"/>
          </p:cNvGraphicFramePr>
          <p:nvPr>
            <p:extLst/>
          </p:nvPr>
        </p:nvGraphicFramePr>
        <p:xfrm>
          <a:off x="5814853" y="3198559"/>
          <a:ext cx="2328328" cy="49620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40093">
                  <a:extLst>
                    <a:ext uri="{9D8B030D-6E8A-4147-A177-3AD203B41FA5}">
                      <a16:colId xmlns:a16="http://schemas.microsoft.com/office/drawing/2014/main" val="3706016302"/>
                    </a:ext>
                  </a:extLst>
                </a:gridCol>
                <a:gridCol w="988235">
                  <a:extLst>
                    <a:ext uri="{9D8B030D-6E8A-4147-A177-3AD203B41FA5}">
                      <a16:colId xmlns:a16="http://schemas.microsoft.com/office/drawing/2014/main" val="81682797"/>
                    </a:ext>
                  </a:extLst>
                </a:gridCol>
              </a:tblGrid>
              <a:tr h="49620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3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İmalat</a:t>
                      </a:r>
                      <a:r>
                        <a:rPr lang="tr-TR" sz="1300" b="0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3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Sanayinin </a:t>
                      </a:r>
                      <a:r>
                        <a:rPr lang="tr-TR" sz="1300" b="0" dirty="0">
                          <a:solidFill>
                            <a:schemeClr val="bg1"/>
                          </a:solidFill>
                          <a:latin typeface="+mj-lt"/>
                        </a:rPr>
                        <a:t>GSYH’daki Oranı </a:t>
                      </a:r>
                      <a:endParaRPr lang="tr-TR" sz="13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6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14.9</a:t>
                      </a:r>
                      <a:r>
                        <a:rPr lang="tr-TR" sz="1600" b="1" kern="1200" baseline="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200" b="1" kern="1200" baseline="0" dirty="0" smtClean="0">
                          <a:solidFill>
                            <a:schemeClr val="bg1"/>
                          </a:solidFill>
                          <a:latin typeface="Poppins ExtraLight" panose="00000300000000000000" pitchFamily="2" charset="-94"/>
                          <a:ea typeface="+mn-ea"/>
                          <a:cs typeface="Poppins ExtraLight" panose="00000300000000000000" pitchFamily="2" charset="-94"/>
                        </a:rPr>
                        <a:t>%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/>
                        <a:latin typeface="Poppins ExtraLight" panose="00000300000000000000" pitchFamily="2" charset="-94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795035"/>
                  </a:ext>
                </a:extLst>
              </a:tr>
            </a:tbl>
          </a:graphicData>
        </a:graphic>
      </p:graphicFrame>
      <p:graphicFrame>
        <p:nvGraphicFramePr>
          <p:cNvPr id="74" name="Tablo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6121740"/>
              </p:ext>
            </p:extLst>
          </p:nvPr>
        </p:nvGraphicFramePr>
        <p:xfrm>
          <a:off x="5827782" y="3971010"/>
          <a:ext cx="2328328" cy="59459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40093">
                  <a:extLst>
                    <a:ext uri="{9D8B030D-6E8A-4147-A177-3AD203B41FA5}">
                      <a16:colId xmlns:a16="http://schemas.microsoft.com/office/drawing/2014/main" val="3706016302"/>
                    </a:ext>
                  </a:extLst>
                </a:gridCol>
                <a:gridCol w="988235">
                  <a:extLst>
                    <a:ext uri="{9D8B030D-6E8A-4147-A177-3AD203B41FA5}">
                      <a16:colId xmlns:a16="http://schemas.microsoft.com/office/drawing/2014/main" val="81682797"/>
                    </a:ext>
                  </a:extLst>
                </a:gridCol>
              </a:tblGrid>
              <a:tr h="297297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3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Üniversite </a:t>
                      </a:r>
                      <a:r>
                        <a:rPr lang="tr-TR" sz="1300" b="0" dirty="0">
                          <a:solidFill>
                            <a:schemeClr val="bg1"/>
                          </a:solidFill>
                          <a:latin typeface="+mj-lt"/>
                        </a:rPr>
                        <a:t>Sayısı</a:t>
                      </a:r>
                      <a:endParaRPr lang="tr-TR" sz="13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b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/>
                        <a:latin typeface="Poppins ExtraLight" panose="00000300000000000000" pitchFamily="2" charset="-94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795035"/>
                  </a:ext>
                </a:extLst>
              </a:tr>
              <a:tr h="297297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Öğrenci Sayısı</a:t>
                      </a:r>
                    </a:p>
                  </a:txBody>
                  <a:tcPr marL="6552" marR="6552" marT="6552" marB="0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tr-TR" sz="16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46.722</a:t>
                      </a:r>
                      <a:endParaRPr lang="tr-TR" sz="16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552" marR="6552" marT="655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6116348"/>
                  </a:ext>
                </a:extLst>
              </a:tr>
            </a:tbl>
          </a:graphicData>
        </a:graphic>
      </p:graphicFrame>
      <p:graphicFrame>
        <p:nvGraphicFramePr>
          <p:cNvPr id="75" name="Tablo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401099"/>
              </p:ext>
            </p:extLst>
          </p:nvPr>
        </p:nvGraphicFramePr>
        <p:xfrm>
          <a:off x="5825532" y="4676922"/>
          <a:ext cx="2330579" cy="49620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42343">
                  <a:extLst>
                    <a:ext uri="{9D8B030D-6E8A-4147-A177-3AD203B41FA5}">
                      <a16:colId xmlns:a16="http://schemas.microsoft.com/office/drawing/2014/main" val="3706016302"/>
                    </a:ext>
                  </a:extLst>
                </a:gridCol>
                <a:gridCol w="988236">
                  <a:extLst>
                    <a:ext uri="{9D8B030D-6E8A-4147-A177-3AD203B41FA5}">
                      <a16:colId xmlns:a16="http://schemas.microsoft.com/office/drawing/2014/main" val="81682797"/>
                    </a:ext>
                  </a:extLst>
                </a:gridCol>
              </a:tblGrid>
              <a:tr h="49620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3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Özel Okul Sayısı</a:t>
                      </a:r>
                      <a:endParaRPr lang="tr-TR" sz="13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6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218</a:t>
                      </a:r>
                      <a:endParaRPr lang="tr-TR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795035"/>
                  </a:ext>
                </a:extLst>
              </a:tr>
            </a:tbl>
          </a:graphicData>
        </a:graphic>
      </p:graphicFrame>
      <p:graphicFrame>
        <p:nvGraphicFramePr>
          <p:cNvPr id="76" name="Tablo 75"/>
          <p:cNvGraphicFramePr>
            <a:graphicFrameLocks noGrp="1"/>
          </p:cNvGraphicFramePr>
          <p:nvPr>
            <p:extLst/>
          </p:nvPr>
        </p:nvGraphicFramePr>
        <p:xfrm>
          <a:off x="5819505" y="5377870"/>
          <a:ext cx="2330579" cy="60091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42343">
                  <a:extLst>
                    <a:ext uri="{9D8B030D-6E8A-4147-A177-3AD203B41FA5}">
                      <a16:colId xmlns:a16="http://schemas.microsoft.com/office/drawing/2014/main" val="3706016302"/>
                    </a:ext>
                  </a:extLst>
                </a:gridCol>
                <a:gridCol w="988236">
                  <a:extLst>
                    <a:ext uri="{9D8B030D-6E8A-4147-A177-3AD203B41FA5}">
                      <a16:colId xmlns:a16="http://schemas.microsoft.com/office/drawing/2014/main" val="81682797"/>
                    </a:ext>
                  </a:extLst>
                </a:gridCol>
              </a:tblGrid>
              <a:tr h="49620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3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Teknoloji</a:t>
                      </a:r>
                      <a:r>
                        <a:rPr lang="tr-TR" sz="1300" b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 Geliştirme Bölgesi </a:t>
                      </a:r>
                      <a:r>
                        <a:rPr lang="tr-TR" sz="13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 </a:t>
                      </a:r>
                      <a:r>
                        <a:rPr lang="tr-TR" sz="13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Sayısı</a:t>
                      </a:r>
                      <a:endParaRPr lang="tr-TR" sz="13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endParaRPr lang="tr-TR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795035"/>
                  </a:ext>
                </a:extLst>
              </a:tr>
            </a:tbl>
          </a:graphicData>
        </a:graphic>
      </p:graphicFrame>
      <p:sp>
        <p:nvSpPr>
          <p:cNvPr id="77" name="Dikdörtgen 76"/>
          <p:cNvSpPr/>
          <p:nvPr/>
        </p:nvSpPr>
        <p:spPr>
          <a:xfrm>
            <a:off x="5073449" y="1854200"/>
            <a:ext cx="3151021" cy="4418542"/>
          </a:xfrm>
          <a:prstGeom prst="rect">
            <a:avLst/>
          </a:prstGeom>
          <a:noFill/>
          <a:ln>
            <a:solidFill>
              <a:srgbClr val="0054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200">
              <a:solidFill>
                <a:schemeClr val="bg1"/>
              </a:solidFill>
            </a:endParaRPr>
          </a:p>
        </p:txBody>
      </p:sp>
      <p:grpSp>
        <p:nvGrpSpPr>
          <p:cNvPr id="78" name="Analytics2" descr="{&quot;Key&quot;:&quot;POWER_USER_SHAPE_ICON&quot;,&quot;Value&quot;:&quot;POWER_USER_SHAPE_ICON_STYLE_1&quot;}"/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5127125" y="2011310"/>
            <a:ext cx="508000" cy="451359"/>
            <a:chOff x="7005638" y="5538789"/>
            <a:chExt cx="911225" cy="809625"/>
          </a:xfrm>
          <a:solidFill>
            <a:srgbClr val="0054C5"/>
          </a:solidFill>
        </p:grpSpPr>
        <p:sp>
          <p:nvSpPr>
            <p:cNvPr id="79" name="Rectangle 48"/>
            <p:cNvSpPr>
              <a:spLocks noChangeArrowheads="1"/>
            </p:cNvSpPr>
            <p:nvPr/>
          </p:nvSpPr>
          <p:spPr bwMode="auto">
            <a:xfrm>
              <a:off x="7005638" y="6299201"/>
              <a:ext cx="741363" cy="492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80" name="Freeform 49"/>
            <p:cNvSpPr>
              <a:spLocks/>
            </p:cNvSpPr>
            <p:nvPr/>
          </p:nvSpPr>
          <p:spPr bwMode="auto">
            <a:xfrm>
              <a:off x="7524751" y="5842001"/>
              <a:ext cx="153988" cy="114300"/>
            </a:xfrm>
            <a:custGeom>
              <a:avLst/>
              <a:gdLst>
                <a:gd name="T0" fmla="*/ 202 w 202"/>
                <a:gd name="T1" fmla="*/ 64 h 149"/>
                <a:gd name="T2" fmla="*/ 202 w 202"/>
                <a:gd name="T3" fmla="*/ 0 h 149"/>
                <a:gd name="T4" fmla="*/ 0 w 202"/>
                <a:gd name="T5" fmla="*/ 0 h 149"/>
                <a:gd name="T6" fmla="*/ 0 w 202"/>
                <a:gd name="T7" fmla="*/ 147 h 149"/>
                <a:gd name="T8" fmla="*/ 27 w 202"/>
                <a:gd name="T9" fmla="*/ 149 h 149"/>
                <a:gd name="T10" fmla="*/ 202 w 202"/>
                <a:gd name="T11" fmla="*/ 6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2" h="149">
                  <a:moveTo>
                    <a:pt x="202" y="64"/>
                  </a:moveTo>
                  <a:lnTo>
                    <a:pt x="202" y="0"/>
                  </a:lnTo>
                  <a:lnTo>
                    <a:pt x="0" y="0"/>
                  </a:lnTo>
                  <a:lnTo>
                    <a:pt x="0" y="147"/>
                  </a:lnTo>
                  <a:cubicBezTo>
                    <a:pt x="9" y="148"/>
                    <a:pt x="18" y="149"/>
                    <a:pt x="27" y="149"/>
                  </a:cubicBezTo>
                  <a:cubicBezTo>
                    <a:pt x="98" y="149"/>
                    <a:pt x="161" y="116"/>
                    <a:pt x="202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81" name="Freeform 50"/>
            <p:cNvSpPr>
              <a:spLocks/>
            </p:cNvSpPr>
            <p:nvPr/>
          </p:nvSpPr>
          <p:spPr bwMode="auto">
            <a:xfrm>
              <a:off x="7524751" y="6021389"/>
              <a:ext cx="153988" cy="231775"/>
            </a:xfrm>
            <a:custGeom>
              <a:avLst/>
              <a:gdLst>
                <a:gd name="T0" fmla="*/ 27 w 202"/>
                <a:gd name="T1" fmla="*/ 46 h 304"/>
                <a:gd name="T2" fmla="*/ 0 w 202"/>
                <a:gd name="T3" fmla="*/ 45 h 304"/>
                <a:gd name="T4" fmla="*/ 0 w 202"/>
                <a:gd name="T5" fmla="*/ 304 h 304"/>
                <a:gd name="T6" fmla="*/ 202 w 202"/>
                <a:gd name="T7" fmla="*/ 304 h 304"/>
                <a:gd name="T8" fmla="*/ 202 w 202"/>
                <a:gd name="T9" fmla="*/ 0 h 304"/>
                <a:gd name="T10" fmla="*/ 27 w 202"/>
                <a:gd name="T11" fmla="*/ 46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2" h="304">
                  <a:moveTo>
                    <a:pt x="27" y="46"/>
                  </a:moveTo>
                  <a:cubicBezTo>
                    <a:pt x="18" y="46"/>
                    <a:pt x="9" y="46"/>
                    <a:pt x="0" y="45"/>
                  </a:cubicBezTo>
                  <a:lnTo>
                    <a:pt x="0" y="304"/>
                  </a:lnTo>
                  <a:lnTo>
                    <a:pt x="202" y="304"/>
                  </a:lnTo>
                  <a:lnTo>
                    <a:pt x="202" y="0"/>
                  </a:lnTo>
                  <a:cubicBezTo>
                    <a:pt x="149" y="30"/>
                    <a:pt x="88" y="46"/>
                    <a:pt x="27" y="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82" name="Rectangle 51"/>
            <p:cNvSpPr>
              <a:spLocks noChangeArrowheads="1"/>
            </p:cNvSpPr>
            <p:nvPr/>
          </p:nvSpPr>
          <p:spPr bwMode="auto">
            <a:xfrm>
              <a:off x="7086601" y="6029326"/>
              <a:ext cx="153988" cy="2238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83" name="Freeform 147"/>
            <p:cNvSpPr>
              <a:spLocks/>
            </p:cNvSpPr>
            <p:nvPr/>
          </p:nvSpPr>
          <p:spPr bwMode="auto">
            <a:xfrm>
              <a:off x="7375526" y="5735639"/>
              <a:ext cx="87313" cy="198438"/>
            </a:xfrm>
            <a:custGeom>
              <a:avLst/>
              <a:gdLst>
                <a:gd name="T0" fmla="*/ 11 w 116"/>
                <a:gd name="T1" fmla="*/ 0 h 261"/>
                <a:gd name="T2" fmla="*/ 0 w 116"/>
                <a:gd name="T3" fmla="*/ 66 h 261"/>
                <a:gd name="T4" fmla="*/ 116 w 116"/>
                <a:gd name="T5" fmla="*/ 261 h 261"/>
                <a:gd name="T6" fmla="*/ 116 w 116"/>
                <a:gd name="T7" fmla="*/ 0 h 261"/>
                <a:gd name="T8" fmla="*/ 11 w 116"/>
                <a:gd name="T9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261">
                  <a:moveTo>
                    <a:pt x="11" y="0"/>
                  </a:moveTo>
                  <a:cubicBezTo>
                    <a:pt x="4" y="21"/>
                    <a:pt x="0" y="43"/>
                    <a:pt x="0" y="66"/>
                  </a:cubicBezTo>
                  <a:cubicBezTo>
                    <a:pt x="0" y="150"/>
                    <a:pt x="47" y="223"/>
                    <a:pt x="116" y="261"/>
                  </a:cubicBezTo>
                  <a:lnTo>
                    <a:pt x="116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84" name="Freeform 148"/>
            <p:cNvSpPr>
              <a:spLocks/>
            </p:cNvSpPr>
            <p:nvPr/>
          </p:nvSpPr>
          <p:spPr bwMode="auto">
            <a:xfrm>
              <a:off x="7308851" y="5919789"/>
              <a:ext cx="153988" cy="333375"/>
            </a:xfrm>
            <a:custGeom>
              <a:avLst/>
              <a:gdLst>
                <a:gd name="T0" fmla="*/ 0 w 202"/>
                <a:gd name="T1" fmla="*/ 0 h 438"/>
                <a:gd name="T2" fmla="*/ 0 w 202"/>
                <a:gd name="T3" fmla="*/ 438 h 438"/>
                <a:gd name="T4" fmla="*/ 202 w 202"/>
                <a:gd name="T5" fmla="*/ 438 h 438"/>
                <a:gd name="T6" fmla="*/ 202 w 202"/>
                <a:gd name="T7" fmla="*/ 164 h 438"/>
                <a:gd name="T8" fmla="*/ 0 w 202"/>
                <a:gd name="T9" fmla="*/ 0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438">
                  <a:moveTo>
                    <a:pt x="0" y="0"/>
                  </a:moveTo>
                  <a:lnTo>
                    <a:pt x="0" y="438"/>
                  </a:lnTo>
                  <a:lnTo>
                    <a:pt x="202" y="438"/>
                  </a:lnTo>
                  <a:lnTo>
                    <a:pt x="202" y="164"/>
                  </a:lnTo>
                  <a:cubicBezTo>
                    <a:pt x="116" y="136"/>
                    <a:pt x="44" y="77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85" name="Freeform 149"/>
            <p:cNvSpPr>
              <a:spLocks noEditPoints="1"/>
            </p:cNvSpPr>
            <p:nvPr/>
          </p:nvSpPr>
          <p:spPr bwMode="auto">
            <a:xfrm>
              <a:off x="7297738" y="5538789"/>
              <a:ext cx="619125" cy="604838"/>
            </a:xfrm>
            <a:custGeom>
              <a:avLst/>
              <a:gdLst>
                <a:gd name="T0" fmla="*/ 325 w 813"/>
                <a:gd name="T1" fmla="*/ 578 h 794"/>
                <a:gd name="T2" fmla="*/ 72 w 813"/>
                <a:gd name="T3" fmla="*/ 325 h 794"/>
                <a:gd name="T4" fmla="*/ 325 w 813"/>
                <a:gd name="T5" fmla="*/ 72 h 794"/>
                <a:gd name="T6" fmla="*/ 578 w 813"/>
                <a:gd name="T7" fmla="*/ 325 h 794"/>
                <a:gd name="T8" fmla="*/ 325 w 813"/>
                <a:gd name="T9" fmla="*/ 578 h 794"/>
                <a:gd name="T10" fmla="*/ 651 w 813"/>
                <a:gd name="T11" fmla="*/ 544 h 794"/>
                <a:gd name="T12" fmla="*/ 627 w 813"/>
                <a:gd name="T13" fmla="*/ 572 h 794"/>
                <a:gd name="T14" fmla="*/ 579 w 813"/>
                <a:gd name="T15" fmla="*/ 528 h 794"/>
                <a:gd name="T16" fmla="*/ 650 w 813"/>
                <a:gd name="T17" fmla="*/ 325 h 794"/>
                <a:gd name="T18" fmla="*/ 325 w 813"/>
                <a:gd name="T19" fmla="*/ 0 h 794"/>
                <a:gd name="T20" fmla="*/ 0 w 813"/>
                <a:gd name="T21" fmla="*/ 325 h 794"/>
                <a:gd name="T22" fmla="*/ 325 w 813"/>
                <a:gd name="T23" fmla="*/ 650 h 794"/>
                <a:gd name="T24" fmla="*/ 527 w 813"/>
                <a:gd name="T25" fmla="*/ 580 h 794"/>
                <a:gd name="T26" fmla="*/ 579 w 813"/>
                <a:gd name="T27" fmla="*/ 626 h 794"/>
                <a:gd name="T28" fmla="*/ 557 w 813"/>
                <a:gd name="T29" fmla="*/ 650 h 794"/>
                <a:gd name="T30" fmla="*/ 719 w 813"/>
                <a:gd name="T31" fmla="*/ 794 h 794"/>
                <a:gd name="T32" fmla="*/ 813 w 813"/>
                <a:gd name="T33" fmla="*/ 688 h 794"/>
                <a:gd name="T34" fmla="*/ 651 w 813"/>
                <a:gd name="T35" fmla="*/ 54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13" h="794">
                  <a:moveTo>
                    <a:pt x="325" y="578"/>
                  </a:moveTo>
                  <a:cubicBezTo>
                    <a:pt x="186" y="578"/>
                    <a:pt x="72" y="464"/>
                    <a:pt x="72" y="325"/>
                  </a:cubicBezTo>
                  <a:cubicBezTo>
                    <a:pt x="72" y="186"/>
                    <a:pt x="186" y="72"/>
                    <a:pt x="325" y="72"/>
                  </a:cubicBezTo>
                  <a:cubicBezTo>
                    <a:pt x="465" y="72"/>
                    <a:pt x="578" y="186"/>
                    <a:pt x="578" y="325"/>
                  </a:cubicBezTo>
                  <a:cubicBezTo>
                    <a:pt x="578" y="464"/>
                    <a:pt x="465" y="578"/>
                    <a:pt x="325" y="578"/>
                  </a:cubicBezTo>
                  <a:close/>
                  <a:moveTo>
                    <a:pt x="651" y="544"/>
                  </a:moveTo>
                  <a:lnTo>
                    <a:pt x="627" y="572"/>
                  </a:lnTo>
                  <a:lnTo>
                    <a:pt x="579" y="528"/>
                  </a:lnTo>
                  <a:cubicBezTo>
                    <a:pt x="624" y="473"/>
                    <a:pt x="650" y="402"/>
                    <a:pt x="650" y="325"/>
                  </a:cubicBezTo>
                  <a:cubicBezTo>
                    <a:pt x="650" y="146"/>
                    <a:pt x="505" y="0"/>
                    <a:pt x="325" y="0"/>
                  </a:cubicBezTo>
                  <a:cubicBezTo>
                    <a:pt x="146" y="0"/>
                    <a:pt x="0" y="146"/>
                    <a:pt x="0" y="325"/>
                  </a:cubicBezTo>
                  <a:cubicBezTo>
                    <a:pt x="0" y="504"/>
                    <a:pt x="146" y="650"/>
                    <a:pt x="325" y="650"/>
                  </a:cubicBezTo>
                  <a:cubicBezTo>
                    <a:pt x="402" y="650"/>
                    <a:pt x="472" y="624"/>
                    <a:pt x="527" y="580"/>
                  </a:cubicBezTo>
                  <a:lnTo>
                    <a:pt x="579" y="626"/>
                  </a:lnTo>
                  <a:lnTo>
                    <a:pt x="557" y="650"/>
                  </a:lnTo>
                  <a:lnTo>
                    <a:pt x="719" y="794"/>
                  </a:lnTo>
                  <a:lnTo>
                    <a:pt x="813" y="688"/>
                  </a:lnTo>
                  <a:lnTo>
                    <a:pt x="651" y="544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86" name="Dark_Money" descr="{&quot;Key&quot;:&quot;POWER_USER_SHAPE_ICON&quot;,&quot;Value&quot;:&quot;POWER_USER_SHAPE_ICON_STYLE_1&quot;}"/>
          <p:cNvGrpSpPr>
            <a:grpSpLocks noChangeAspect="1"/>
          </p:cNvGrpSpPr>
          <p:nvPr>
            <p:custDataLst>
              <p:tags r:id="rId7"/>
            </p:custDataLst>
          </p:nvPr>
        </p:nvGrpSpPr>
        <p:grpSpPr bwMode="auto">
          <a:xfrm>
            <a:off x="5132831" y="2601077"/>
            <a:ext cx="508000" cy="421531"/>
            <a:chOff x="-4" y="8"/>
            <a:chExt cx="564" cy="468"/>
          </a:xfrm>
          <a:solidFill>
            <a:srgbClr val="0054C5"/>
          </a:solidFill>
        </p:grpSpPr>
        <p:sp>
          <p:nvSpPr>
            <p:cNvPr id="87" name="Dark_Money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476" y="246"/>
              <a:ext cx="84" cy="46"/>
            </a:xfrm>
            <a:custGeom>
              <a:avLst/>
              <a:gdLst>
                <a:gd name="T0" fmla="*/ 96 w 191"/>
                <a:gd name="T1" fmla="*/ 0 h 104"/>
                <a:gd name="T2" fmla="*/ 0 w 191"/>
                <a:gd name="T3" fmla="*/ 35 h 104"/>
                <a:gd name="T4" fmla="*/ 0 w 191"/>
                <a:gd name="T5" fmla="*/ 70 h 104"/>
                <a:gd name="T6" fmla="*/ 0 w 191"/>
                <a:gd name="T7" fmla="*/ 70 h 104"/>
                <a:gd name="T8" fmla="*/ 96 w 191"/>
                <a:gd name="T9" fmla="*/ 104 h 104"/>
                <a:gd name="T10" fmla="*/ 191 w 191"/>
                <a:gd name="T11" fmla="*/ 70 h 104"/>
                <a:gd name="T12" fmla="*/ 191 w 191"/>
                <a:gd name="T13" fmla="*/ 70 h 104"/>
                <a:gd name="T14" fmla="*/ 191 w 191"/>
                <a:gd name="T15" fmla="*/ 35 h 104"/>
                <a:gd name="T16" fmla="*/ 96 w 191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4">
                  <a:moveTo>
                    <a:pt x="96" y="0"/>
                  </a:moveTo>
                  <a:cubicBezTo>
                    <a:pt x="43" y="0"/>
                    <a:pt x="0" y="16"/>
                    <a:pt x="0" y="35"/>
                  </a:cubicBezTo>
                  <a:lnTo>
                    <a:pt x="0" y="70"/>
                  </a:lnTo>
                  <a:lnTo>
                    <a:pt x="0" y="70"/>
                  </a:lnTo>
                  <a:cubicBezTo>
                    <a:pt x="0" y="89"/>
                    <a:pt x="43" y="104"/>
                    <a:pt x="96" y="104"/>
                  </a:cubicBezTo>
                  <a:cubicBezTo>
                    <a:pt x="148" y="104"/>
                    <a:pt x="191" y="89"/>
                    <a:pt x="191" y="70"/>
                  </a:cubicBezTo>
                  <a:lnTo>
                    <a:pt x="191" y="70"/>
                  </a:lnTo>
                  <a:lnTo>
                    <a:pt x="191" y="35"/>
                  </a:lnTo>
                  <a:cubicBezTo>
                    <a:pt x="191" y="16"/>
                    <a:pt x="148" y="0"/>
                    <a:pt x="9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88" name="Dark_Money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476" y="384"/>
              <a:ext cx="84" cy="31"/>
            </a:xfrm>
            <a:custGeom>
              <a:avLst/>
              <a:gdLst>
                <a:gd name="T0" fmla="*/ 96 w 191"/>
                <a:gd name="T1" fmla="*/ 34 h 69"/>
                <a:gd name="T2" fmla="*/ 0 w 191"/>
                <a:gd name="T3" fmla="*/ 0 h 69"/>
                <a:gd name="T4" fmla="*/ 0 w 191"/>
                <a:gd name="T5" fmla="*/ 34 h 69"/>
                <a:gd name="T6" fmla="*/ 96 w 191"/>
                <a:gd name="T7" fmla="*/ 69 h 69"/>
                <a:gd name="T8" fmla="*/ 191 w 191"/>
                <a:gd name="T9" fmla="*/ 34 h 69"/>
                <a:gd name="T10" fmla="*/ 191 w 191"/>
                <a:gd name="T11" fmla="*/ 0 h 69"/>
                <a:gd name="T12" fmla="*/ 96 w 191"/>
                <a:gd name="T13" fmla="*/ 3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69">
                  <a:moveTo>
                    <a:pt x="96" y="34"/>
                  </a:moveTo>
                  <a:cubicBezTo>
                    <a:pt x="43" y="34"/>
                    <a:pt x="0" y="19"/>
                    <a:pt x="0" y="0"/>
                  </a:cubicBezTo>
                  <a:lnTo>
                    <a:pt x="0" y="34"/>
                  </a:lnTo>
                  <a:cubicBezTo>
                    <a:pt x="0" y="54"/>
                    <a:pt x="43" y="69"/>
                    <a:pt x="96" y="69"/>
                  </a:cubicBezTo>
                  <a:cubicBezTo>
                    <a:pt x="148" y="69"/>
                    <a:pt x="191" y="54"/>
                    <a:pt x="191" y="34"/>
                  </a:cubicBezTo>
                  <a:lnTo>
                    <a:pt x="191" y="0"/>
                  </a:lnTo>
                  <a:cubicBezTo>
                    <a:pt x="191" y="19"/>
                    <a:pt x="148" y="34"/>
                    <a:pt x="96" y="3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89" name="Dark_Money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476" y="353"/>
              <a:ext cx="84" cy="31"/>
            </a:xfrm>
            <a:custGeom>
              <a:avLst/>
              <a:gdLst>
                <a:gd name="T0" fmla="*/ 96 w 191"/>
                <a:gd name="T1" fmla="*/ 35 h 70"/>
                <a:gd name="T2" fmla="*/ 0 w 191"/>
                <a:gd name="T3" fmla="*/ 0 h 70"/>
                <a:gd name="T4" fmla="*/ 0 w 191"/>
                <a:gd name="T5" fmla="*/ 35 h 70"/>
                <a:gd name="T6" fmla="*/ 96 w 191"/>
                <a:gd name="T7" fmla="*/ 70 h 70"/>
                <a:gd name="T8" fmla="*/ 191 w 191"/>
                <a:gd name="T9" fmla="*/ 35 h 70"/>
                <a:gd name="T10" fmla="*/ 191 w 191"/>
                <a:gd name="T11" fmla="*/ 0 h 70"/>
                <a:gd name="T12" fmla="*/ 96 w 191"/>
                <a:gd name="T13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70">
                  <a:moveTo>
                    <a:pt x="96" y="35"/>
                  </a:moveTo>
                  <a:cubicBezTo>
                    <a:pt x="43" y="35"/>
                    <a:pt x="0" y="19"/>
                    <a:pt x="0" y="0"/>
                  </a:cubicBezTo>
                  <a:lnTo>
                    <a:pt x="0" y="35"/>
                  </a:lnTo>
                  <a:cubicBezTo>
                    <a:pt x="0" y="54"/>
                    <a:pt x="43" y="70"/>
                    <a:pt x="96" y="70"/>
                  </a:cubicBezTo>
                  <a:cubicBezTo>
                    <a:pt x="148" y="70"/>
                    <a:pt x="191" y="54"/>
                    <a:pt x="191" y="35"/>
                  </a:cubicBezTo>
                  <a:lnTo>
                    <a:pt x="191" y="0"/>
                  </a:lnTo>
                  <a:cubicBezTo>
                    <a:pt x="191" y="19"/>
                    <a:pt x="148" y="35"/>
                    <a:pt x="96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90" name="Dark_Money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476" y="323"/>
              <a:ext cx="84" cy="30"/>
            </a:xfrm>
            <a:custGeom>
              <a:avLst/>
              <a:gdLst>
                <a:gd name="T0" fmla="*/ 96 w 191"/>
                <a:gd name="T1" fmla="*/ 35 h 69"/>
                <a:gd name="T2" fmla="*/ 0 w 191"/>
                <a:gd name="T3" fmla="*/ 0 h 69"/>
                <a:gd name="T4" fmla="*/ 0 w 191"/>
                <a:gd name="T5" fmla="*/ 35 h 69"/>
                <a:gd name="T6" fmla="*/ 96 w 191"/>
                <a:gd name="T7" fmla="*/ 69 h 69"/>
                <a:gd name="T8" fmla="*/ 191 w 191"/>
                <a:gd name="T9" fmla="*/ 35 h 69"/>
                <a:gd name="T10" fmla="*/ 191 w 191"/>
                <a:gd name="T11" fmla="*/ 0 h 69"/>
                <a:gd name="T12" fmla="*/ 96 w 191"/>
                <a:gd name="T13" fmla="*/ 3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69">
                  <a:moveTo>
                    <a:pt x="96" y="35"/>
                  </a:moveTo>
                  <a:cubicBezTo>
                    <a:pt x="43" y="35"/>
                    <a:pt x="0" y="19"/>
                    <a:pt x="0" y="0"/>
                  </a:cubicBezTo>
                  <a:lnTo>
                    <a:pt x="0" y="35"/>
                  </a:lnTo>
                  <a:cubicBezTo>
                    <a:pt x="0" y="54"/>
                    <a:pt x="43" y="69"/>
                    <a:pt x="96" y="69"/>
                  </a:cubicBezTo>
                  <a:cubicBezTo>
                    <a:pt x="148" y="69"/>
                    <a:pt x="191" y="54"/>
                    <a:pt x="191" y="35"/>
                  </a:cubicBezTo>
                  <a:lnTo>
                    <a:pt x="191" y="0"/>
                  </a:lnTo>
                  <a:cubicBezTo>
                    <a:pt x="191" y="19"/>
                    <a:pt x="148" y="35"/>
                    <a:pt x="96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91" name="Dark_Money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476" y="292"/>
              <a:ext cx="84" cy="31"/>
            </a:xfrm>
            <a:custGeom>
              <a:avLst/>
              <a:gdLst>
                <a:gd name="T0" fmla="*/ 96 w 191"/>
                <a:gd name="T1" fmla="*/ 35 h 70"/>
                <a:gd name="T2" fmla="*/ 0 w 191"/>
                <a:gd name="T3" fmla="*/ 0 h 70"/>
                <a:gd name="T4" fmla="*/ 0 w 191"/>
                <a:gd name="T5" fmla="*/ 35 h 70"/>
                <a:gd name="T6" fmla="*/ 96 w 191"/>
                <a:gd name="T7" fmla="*/ 70 h 70"/>
                <a:gd name="T8" fmla="*/ 191 w 191"/>
                <a:gd name="T9" fmla="*/ 35 h 70"/>
                <a:gd name="T10" fmla="*/ 191 w 191"/>
                <a:gd name="T11" fmla="*/ 0 h 70"/>
                <a:gd name="T12" fmla="*/ 96 w 191"/>
                <a:gd name="T13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70">
                  <a:moveTo>
                    <a:pt x="96" y="35"/>
                  </a:moveTo>
                  <a:cubicBezTo>
                    <a:pt x="43" y="35"/>
                    <a:pt x="0" y="20"/>
                    <a:pt x="0" y="0"/>
                  </a:cubicBezTo>
                  <a:lnTo>
                    <a:pt x="0" y="35"/>
                  </a:lnTo>
                  <a:cubicBezTo>
                    <a:pt x="0" y="54"/>
                    <a:pt x="43" y="70"/>
                    <a:pt x="96" y="70"/>
                  </a:cubicBezTo>
                  <a:cubicBezTo>
                    <a:pt x="148" y="70"/>
                    <a:pt x="191" y="54"/>
                    <a:pt x="191" y="35"/>
                  </a:cubicBezTo>
                  <a:lnTo>
                    <a:pt x="191" y="0"/>
                  </a:lnTo>
                  <a:cubicBezTo>
                    <a:pt x="191" y="20"/>
                    <a:pt x="148" y="35"/>
                    <a:pt x="96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92" name="Dark_Money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476" y="415"/>
              <a:ext cx="84" cy="31"/>
            </a:xfrm>
            <a:custGeom>
              <a:avLst/>
              <a:gdLst>
                <a:gd name="T0" fmla="*/ 96 w 191"/>
                <a:gd name="T1" fmla="*/ 35 h 70"/>
                <a:gd name="T2" fmla="*/ 0 w 191"/>
                <a:gd name="T3" fmla="*/ 0 h 70"/>
                <a:gd name="T4" fmla="*/ 0 w 191"/>
                <a:gd name="T5" fmla="*/ 35 h 70"/>
                <a:gd name="T6" fmla="*/ 96 w 191"/>
                <a:gd name="T7" fmla="*/ 70 h 70"/>
                <a:gd name="T8" fmla="*/ 191 w 191"/>
                <a:gd name="T9" fmla="*/ 35 h 70"/>
                <a:gd name="T10" fmla="*/ 191 w 191"/>
                <a:gd name="T11" fmla="*/ 0 h 70"/>
                <a:gd name="T12" fmla="*/ 96 w 191"/>
                <a:gd name="T13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70">
                  <a:moveTo>
                    <a:pt x="96" y="35"/>
                  </a:moveTo>
                  <a:cubicBezTo>
                    <a:pt x="43" y="35"/>
                    <a:pt x="0" y="19"/>
                    <a:pt x="0" y="0"/>
                  </a:cubicBezTo>
                  <a:lnTo>
                    <a:pt x="0" y="35"/>
                  </a:lnTo>
                  <a:cubicBezTo>
                    <a:pt x="0" y="54"/>
                    <a:pt x="43" y="70"/>
                    <a:pt x="96" y="70"/>
                  </a:cubicBezTo>
                  <a:cubicBezTo>
                    <a:pt x="148" y="70"/>
                    <a:pt x="191" y="54"/>
                    <a:pt x="191" y="35"/>
                  </a:cubicBezTo>
                  <a:lnTo>
                    <a:pt x="191" y="0"/>
                  </a:lnTo>
                  <a:cubicBezTo>
                    <a:pt x="191" y="19"/>
                    <a:pt x="148" y="35"/>
                    <a:pt x="96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93" name="Dark_Money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476" y="446"/>
              <a:ext cx="84" cy="30"/>
            </a:xfrm>
            <a:custGeom>
              <a:avLst/>
              <a:gdLst>
                <a:gd name="T0" fmla="*/ 96 w 191"/>
                <a:gd name="T1" fmla="*/ 34 h 69"/>
                <a:gd name="T2" fmla="*/ 0 w 191"/>
                <a:gd name="T3" fmla="*/ 0 h 69"/>
                <a:gd name="T4" fmla="*/ 0 w 191"/>
                <a:gd name="T5" fmla="*/ 34 h 69"/>
                <a:gd name="T6" fmla="*/ 96 w 191"/>
                <a:gd name="T7" fmla="*/ 69 h 69"/>
                <a:gd name="T8" fmla="*/ 191 w 191"/>
                <a:gd name="T9" fmla="*/ 34 h 69"/>
                <a:gd name="T10" fmla="*/ 191 w 191"/>
                <a:gd name="T11" fmla="*/ 0 h 69"/>
                <a:gd name="T12" fmla="*/ 96 w 191"/>
                <a:gd name="T13" fmla="*/ 3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69">
                  <a:moveTo>
                    <a:pt x="96" y="34"/>
                  </a:moveTo>
                  <a:cubicBezTo>
                    <a:pt x="43" y="34"/>
                    <a:pt x="0" y="19"/>
                    <a:pt x="0" y="0"/>
                  </a:cubicBezTo>
                  <a:lnTo>
                    <a:pt x="0" y="34"/>
                  </a:lnTo>
                  <a:cubicBezTo>
                    <a:pt x="0" y="53"/>
                    <a:pt x="43" y="69"/>
                    <a:pt x="96" y="69"/>
                  </a:cubicBezTo>
                  <a:cubicBezTo>
                    <a:pt x="148" y="69"/>
                    <a:pt x="191" y="53"/>
                    <a:pt x="191" y="34"/>
                  </a:cubicBezTo>
                  <a:lnTo>
                    <a:pt x="191" y="0"/>
                  </a:lnTo>
                  <a:cubicBezTo>
                    <a:pt x="191" y="19"/>
                    <a:pt x="148" y="34"/>
                    <a:pt x="96" y="3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94" name="Dark_Money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376" y="338"/>
              <a:ext cx="84" cy="46"/>
            </a:xfrm>
            <a:custGeom>
              <a:avLst/>
              <a:gdLst>
                <a:gd name="T0" fmla="*/ 96 w 191"/>
                <a:gd name="T1" fmla="*/ 0 h 104"/>
                <a:gd name="T2" fmla="*/ 0 w 191"/>
                <a:gd name="T3" fmla="*/ 34 h 104"/>
                <a:gd name="T4" fmla="*/ 0 w 191"/>
                <a:gd name="T5" fmla="*/ 69 h 104"/>
                <a:gd name="T6" fmla="*/ 96 w 191"/>
                <a:gd name="T7" fmla="*/ 104 h 104"/>
                <a:gd name="T8" fmla="*/ 191 w 191"/>
                <a:gd name="T9" fmla="*/ 69 h 104"/>
                <a:gd name="T10" fmla="*/ 191 w 191"/>
                <a:gd name="T11" fmla="*/ 34 h 104"/>
                <a:gd name="T12" fmla="*/ 96 w 191"/>
                <a:gd name="T1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104">
                  <a:moveTo>
                    <a:pt x="96" y="0"/>
                  </a:moveTo>
                  <a:cubicBezTo>
                    <a:pt x="43" y="0"/>
                    <a:pt x="0" y="15"/>
                    <a:pt x="0" y="34"/>
                  </a:cubicBezTo>
                  <a:lnTo>
                    <a:pt x="0" y="69"/>
                  </a:lnTo>
                  <a:cubicBezTo>
                    <a:pt x="0" y="88"/>
                    <a:pt x="43" y="104"/>
                    <a:pt x="96" y="104"/>
                  </a:cubicBezTo>
                  <a:cubicBezTo>
                    <a:pt x="149" y="104"/>
                    <a:pt x="191" y="88"/>
                    <a:pt x="191" y="69"/>
                  </a:cubicBezTo>
                  <a:lnTo>
                    <a:pt x="191" y="34"/>
                  </a:lnTo>
                  <a:cubicBezTo>
                    <a:pt x="191" y="15"/>
                    <a:pt x="149" y="0"/>
                    <a:pt x="9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95" name="Dark_Money"/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376" y="384"/>
              <a:ext cx="84" cy="31"/>
            </a:xfrm>
            <a:custGeom>
              <a:avLst/>
              <a:gdLst>
                <a:gd name="T0" fmla="*/ 96 w 191"/>
                <a:gd name="T1" fmla="*/ 34 h 69"/>
                <a:gd name="T2" fmla="*/ 0 w 191"/>
                <a:gd name="T3" fmla="*/ 0 h 69"/>
                <a:gd name="T4" fmla="*/ 0 w 191"/>
                <a:gd name="T5" fmla="*/ 34 h 69"/>
                <a:gd name="T6" fmla="*/ 96 w 191"/>
                <a:gd name="T7" fmla="*/ 69 h 69"/>
                <a:gd name="T8" fmla="*/ 191 w 191"/>
                <a:gd name="T9" fmla="*/ 34 h 69"/>
                <a:gd name="T10" fmla="*/ 191 w 191"/>
                <a:gd name="T11" fmla="*/ 0 h 69"/>
                <a:gd name="T12" fmla="*/ 96 w 191"/>
                <a:gd name="T13" fmla="*/ 3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69">
                  <a:moveTo>
                    <a:pt x="96" y="34"/>
                  </a:moveTo>
                  <a:cubicBezTo>
                    <a:pt x="43" y="34"/>
                    <a:pt x="0" y="19"/>
                    <a:pt x="0" y="0"/>
                  </a:cubicBezTo>
                  <a:lnTo>
                    <a:pt x="0" y="34"/>
                  </a:lnTo>
                  <a:cubicBezTo>
                    <a:pt x="0" y="54"/>
                    <a:pt x="43" y="69"/>
                    <a:pt x="96" y="69"/>
                  </a:cubicBezTo>
                  <a:cubicBezTo>
                    <a:pt x="149" y="69"/>
                    <a:pt x="191" y="54"/>
                    <a:pt x="191" y="34"/>
                  </a:cubicBezTo>
                  <a:lnTo>
                    <a:pt x="191" y="0"/>
                  </a:lnTo>
                  <a:cubicBezTo>
                    <a:pt x="191" y="19"/>
                    <a:pt x="149" y="34"/>
                    <a:pt x="96" y="3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96" name="Dark_Money"/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376" y="415"/>
              <a:ext cx="84" cy="31"/>
            </a:xfrm>
            <a:custGeom>
              <a:avLst/>
              <a:gdLst>
                <a:gd name="T0" fmla="*/ 96 w 191"/>
                <a:gd name="T1" fmla="*/ 35 h 70"/>
                <a:gd name="T2" fmla="*/ 0 w 191"/>
                <a:gd name="T3" fmla="*/ 0 h 70"/>
                <a:gd name="T4" fmla="*/ 0 w 191"/>
                <a:gd name="T5" fmla="*/ 35 h 70"/>
                <a:gd name="T6" fmla="*/ 96 w 191"/>
                <a:gd name="T7" fmla="*/ 70 h 70"/>
                <a:gd name="T8" fmla="*/ 191 w 191"/>
                <a:gd name="T9" fmla="*/ 35 h 70"/>
                <a:gd name="T10" fmla="*/ 191 w 191"/>
                <a:gd name="T11" fmla="*/ 0 h 70"/>
                <a:gd name="T12" fmla="*/ 96 w 191"/>
                <a:gd name="T13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70">
                  <a:moveTo>
                    <a:pt x="96" y="35"/>
                  </a:moveTo>
                  <a:cubicBezTo>
                    <a:pt x="43" y="35"/>
                    <a:pt x="0" y="19"/>
                    <a:pt x="0" y="0"/>
                  </a:cubicBezTo>
                  <a:lnTo>
                    <a:pt x="0" y="35"/>
                  </a:lnTo>
                  <a:cubicBezTo>
                    <a:pt x="0" y="54"/>
                    <a:pt x="43" y="70"/>
                    <a:pt x="96" y="70"/>
                  </a:cubicBezTo>
                  <a:cubicBezTo>
                    <a:pt x="149" y="70"/>
                    <a:pt x="191" y="54"/>
                    <a:pt x="191" y="35"/>
                  </a:cubicBezTo>
                  <a:lnTo>
                    <a:pt x="191" y="0"/>
                  </a:lnTo>
                  <a:cubicBezTo>
                    <a:pt x="191" y="19"/>
                    <a:pt x="149" y="35"/>
                    <a:pt x="96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97" name="Dark_Money"/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376" y="446"/>
              <a:ext cx="84" cy="30"/>
            </a:xfrm>
            <a:custGeom>
              <a:avLst/>
              <a:gdLst>
                <a:gd name="T0" fmla="*/ 96 w 191"/>
                <a:gd name="T1" fmla="*/ 34 h 69"/>
                <a:gd name="T2" fmla="*/ 0 w 191"/>
                <a:gd name="T3" fmla="*/ 0 h 69"/>
                <a:gd name="T4" fmla="*/ 0 w 191"/>
                <a:gd name="T5" fmla="*/ 34 h 69"/>
                <a:gd name="T6" fmla="*/ 96 w 191"/>
                <a:gd name="T7" fmla="*/ 69 h 69"/>
                <a:gd name="T8" fmla="*/ 191 w 191"/>
                <a:gd name="T9" fmla="*/ 34 h 69"/>
                <a:gd name="T10" fmla="*/ 191 w 191"/>
                <a:gd name="T11" fmla="*/ 0 h 69"/>
                <a:gd name="T12" fmla="*/ 96 w 191"/>
                <a:gd name="T13" fmla="*/ 3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69">
                  <a:moveTo>
                    <a:pt x="96" y="34"/>
                  </a:moveTo>
                  <a:cubicBezTo>
                    <a:pt x="43" y="34"/>
                    <a:pt x="0" y="19"/>
                    <a:pt x="0" y="0"/>
                  </a:cubicBezTo>
                  <a:lnTo>
                    <a:pt x="0" y="34"/>
                  </a:lnTo>
                  <a:cubicBezTo>
                    <a:pt x="0" y="53"/>
                    <a:pt x="43" y="69"/>
                    <a:pt x="96" y="69"/>
                  </a:cubicBezTo>
                  <a:cubicBezTo>
                    <a:pt x="149" y="69"/>
                    <a:pt x="191" y="53"/>
                    <a:pt x="191" y="34"/>
                  </a:cubicBezTo>
                  <a:lnTo>
                    <a:pt x="191" y="0"/>
                  </a:lnTo>
                  <a:cubicBezTo>
                    <a:pt x="191" y="19"/>
                    <a:pt x="149" y="34"/>
                    <a:pt x="96" y="3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98" name="Dark_Money"/>
            <p:cNvSpPr>
              <a:spLocks noEditPoints="1"/>
            </p:cNvSpPr>
            <p:nvPr>
              <p:custDataLst>
                <p:tags r:id="rId26"/>
              </p:custDataLst>
            </p:nvPr>
          </p:nvSpPr>
          <p:spPr bwMode="auto">
            <a:xfrm>
              <a:off x="-4" y="131"/>
              <a:ext cx="432" cy="330"/>
            </a:xfrm>
            <a:custGeom>
              <a:avLst/>
              <a:gdLst>
                <a:gd name="T0" fmla="*/ 979 w 979"/>
                <a:gd name="T1" fmla="*/ 434 h 746"/>
                <a:gd name="T2" fmla="*/ 654 w 979"/>
                <a:gd name="T3" fmla="*/ 0 h 746"/>
                <a:gd name="T4" fmla="*/ 654 w 979"/>
                <a:gd name="T5" fmla="*/ 0 h 746"/>
                <a:gd name="T6" fmla="*/ 653 w 979"/>
                <a:gd name="T7" fmla="*/ 0 h 746"/>
                <a:gd name="T8" fmla="*/ 376 w 979"/>
                <a:gd name="T9" fmla="*/ 0 h 746"/>
                <a:gd name="T10" fmla="*/ 375 w 979"/>
                <a:gd name="T11" fmla="*/ 0 h 746"/>
                <a:gd name="T12" fmla="*/ 375 w 979"/>
                <a:gd name="T13" fmla="*/ 0 h 746"/>
                <a:gd name="T14" fmla="*/ 29 w 979"/>
                <a:gd name="T15" fmla="*/ 555 h 746"/>
                <a:gd name="T16" fmla="*/ 219 w 979"/>
                <a:gd name="T17" fmla="*/ 746 h 746"/>
                <a:gd name="T18" fmla="*/ 810 w 979"/>
                <a:gd name="T19" fmla="*/ 746 h 746"/>
                <a:gd name="T20" fmla="*/ 827 w 979"/>
                <a:gd name="T21" fmla="*/ 745 h 746"/>
                <a:gd name="T22" fmla="*/ 827 w 979"/>
                <a:gd name="T23" fmla="*/ 537 h 746"/>
                <a:gd name="T24" fmla="*/ 827 w 979"/>
                <a:gd name="T25" fmla="*/ 502 h 746"/>
                <a:gd name="T26" fmla="*/ 957 w 979"/>
                <a:gd name="T27" fmla="*/ 433 h 746"/>
                <a:gd name="T28" fmla="*/ 979 w 979"/>
                <a:gd name="T29" fmla="*/ 434 h 746"/>
                <a:gd name="T30" fmla="*/ 549 w 979"/>
                <a:gd name="T31" fmla="*/ 624 h 746"/>
                <a:gd name="T32" fmla="*/ 479 w 979"/>
                <a:gd name="T33" fmla="*/ 624 h 746"/>
                <a:gd name="T34" fmla="*/ 479 w 979"/>
                <a:gd name="T35" fmla="*/ 554 h 746"/>
                <a:gd name="T36" fmla="*/ 549 w 979"/>
                <a:gd name="T37" fmla="*/ 554 h 746"/>
                <a:gd name="T38" fmla="*/ 549 w 979"/>
                <a:gd name="T39" fmla="*/ 624 h 746"/>
                <a:gd name="T40" fmla="*/ 600 w 979"/>
                <a:gd name="T41" fmla="*/ 416 h 746"/>
                <a:gd name="T42" fmla="*/ 549 w 979"/>
                <a:gd name="T43" fmla="*/ 502 h 746"/>
                <a:gd name="T44" fmla="*/ 479 w 979"/>
                <a:gd name="T45" fmla="*/ 502 h 746"/>
                <a:gd name="T46" fmla="*/ 557 w 979"/>
                <a:gd name="T47" fmla="*/ 361 h 746"/>
                <a:gd name="T48" fmla="*/ 601 w 979"/>
                <a:gd name="T49" fmla="*/ 294 h 746"/>
                <a:gd name="T50" fmla="*/ 514 w 979"/>
                <a:gd name="T51" fmla="*/ 207 h 746"/>
                <a:gd name="T52" fmla="*/ 427 w 979"/>
                <a:gd name="T53" fmla="*/ 294 h 746"/>
                <a:gd name="T54" fmla="*/ 358 w 979"/>
                <a:gd name="T55" fmla="*/ 294 h 746"/>
                <a:gd name="T56" fmla="*/ 514 w 979"/>
                <a:gd name="T57" fmla="*/ 138 h 746"/>
                <a:gd name="T58" fmla="*/ 670 w 979"/>
                <a:gd name="T59" fmla="*/ 294 h 746"/>
                <a:gd name="T60" fmla="*/ 600 w 979"/>
                <a:gd name="T61" fmla="*/ 416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79" h="746">
                  <a:moveTo>
                    <a:pt x="979" y="434"/>
                  </a:moveTo>
                  <a:cubicBezTo>
                    <a:pt x="945" y="337"/>
                    <a:pt x="861" y="187"/>
                    <a:pt x="654" y="0"/>
                  </a:cubicBezTo>
                  <a:lnTo>
                    <a:pt x="654" y="0"/>
                  </a:lnTo>
                  <a:lnTo>
                    <a:pt x="653" y="0"/>
                  </a:lnTo>
                  <a:lnTo>
                    <a:pt x="376" y="0"/>
                  </a:lnTo>
                  <a:lnTo>
                    <a:pt x="375" y="0"/>
                  </a:lnTo>
                  <a:lnTo>
                    <a:pt x="375" y="0"/>
                  </a:lnTo>
                  <a:cubicBezTo>
                    <a:pt x="0" y="338"/>
                    <a:pt x="29" y="555"/>
                    <a:pt x="29" y="555"/>
                  </a:cubicBezTo>
                  <a:cubicBezTo>
                    <a:pt x="29" y="661"/>
                    <a:pt x="114" y="746"/>
                    <a:pt x="219" y="746"/>
                  </a:cubicBezTo>
                  <a:lnTo>
                    <a:pt x="810" y="746"/>
                  </a:lnTo>
                  <a:cubicBezTo>
                    <a:pt x="815" y="746"/>
                    <a:pt x="821" y="746"/>
                    <a:pt x="827" y="745"/>
                  </a:cubicBezTo>
                  <a:lnTo>
                    <a:pt x="827" y="537"/>
                  </a:lnTo>
                  <a:lnTo>
                    <a:pt x="827" y="502"/>
                  </a:lnTo>
                  <a:cubicBezTo>
                    <a:pt x="827" y="451"/>
                    <a:pt x="897" y="433"/>
                    <a:pt x="957" y="433"/>
                  </a:cubicBezTo>
                  <a:cubicBezTo>
                    <a:pt x="964" y="433"/>
                    <a:pt x="971" y="433"/>
                    <a:pt x="979" y="434"/>
                  </a:cubicBezTo>
                  <a:close/>
                  <a:moveTo>
                    <a:pt x="549" y="624"/>
                  </a:moveTo>
                  <a:lnTo>
                    <a:pt x="479" y="624"/>
                  </a:lnTo>
                  <a:lnTo>
                    <a:pt x="479" y="554"/>
                  </a:lnTo>
                  <a:lnTo>
                    <a:pt x="549" y="554"/>
                  </a:lnTo>
                  <a:lnTo>
                    <a:pt x="549" y="624"/>
                  </a:lnTo>
                  <a:close/>
                  <a:moveTo>
                    <a:pt x="600" y="416"/>
                  </a:moveTo>
                  <a:cubicBezTo>
                    <a:pt x="570" y="439"/>
                    <a:pt x="549" y="456"/>
                    <a:pt x="549" y="502"/>
                  </a:cubicBezTo>
                  <a:lnTo>
                    <a:pt x="479" y="502"/>
                  </a:lnTo>
                  <a:cubicBezTo>
                    <a:pt x="479" y="422"/>
                    <a:pt x="524" y="387"/>
                    <a:pt x="557" y="361"/>
                  </a:cubicBezTo>
                  <a:cubicBezTo>
                    <a:pt x="587" y="338"/>
                    <a:pt x="601" y="326"/>
                    <a:pt x="601" y="294"/>
                  </a:cubicBezTo>
                  <a:cubicBezTo>
                    <a:pt x="601" y="233"/>
                    <a:pt x="575" y="207"/>
                    <a:pt x="514" y="207"/>
                  </a:cubicBezTo>
                  <a:cubicBezTo>
                    <a:pt x="453" y="207"/>
                    <a:pt x="427" y="233"/>
                    <a:pt x="427" y="294"/>
                  </a:cubicBezTo>
                  <a:lnTo>
                    <a:pt x="358" y="294"/>
                  </a:lnTo>
                  <a:cubicBezTo>
                    <a:pt x="358" y="195"/>
                    <a:pt x="415" y="138"/>
                    <a:pt x="514" y="138"/>
                  </a:cubicBezTo>
                  <a:cubicBezTo>
                    <a:pt x="613" y="138"/>
                    <a:pt x="670" y="195"/>
                    <a:pt x="670" y="294"/>
                  </a:cubicBezTo>
                  <a:cubicBezTo>
                    <a:pt x="670" y="361"/>
                    <a:pt x="631" y="392"/>
                    <a:pt x="600" y="41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99" name="Dark_Money"/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98" y="8"/>
              <a:ext cx="249" cy="92"/>
            </a:xfrm>
            <a:custGeom>
              <a:avLst/>
              <a:gdLst>
                <a:gd name="T0" fmla="*/ 282 w 564"/>
                <a:gd name="T1" fmla="*/ 209 h 209"/>
                <a:gd name="T2" fmla="*/ 282 w 564"/>
                <a:gd name="T3" fmla="*/ 209 h 209"/>
                <a:gd name="T4" fmla="*/ 282 w 564"/>
                <a:gd name="T5" fmla="*/ 209 h 209"/>
                <a:gd name="T6" fmla="*/ 283 w 564"/>
                <a:gd name="T7" fmla="*/ 209 h 209"/>
                <a:gd name="T8" fmla="*/ 283 w 564"/>
                <a:gd name="T9" fmla="*/ 209 h 209"/>
                <a:gd name="T10" fmla="*/ 422 w 564"/>
                <a:gd name="T11" fmla="*/ 209 h 209"/>
                <a:gd name="T12" fmla="*/ 508 w 564"/>
                <a:gd name="T13" fmla="*/ 35 h 209"/>
                <a:gd name="T14" fmla="*/ 404 w 564"/>
                <a:gd name="T15" fmla="*/ 0 h 209"/>
                <a:gd name="T16" fmla="*/ 282 w 564"/>
                <a:gd name="T17" fmla="*/ 35 h 209"/>
                <a:gd name="T18" fmla="*/ 160 w 564"/>
                <a:gd name="T19" fmla="*/ 0 h 209"/>
                <a:gd name="T20" fmla="*/ 56 w 564"/>
                <a:gd name="T21" fmla="*/ 35 h 209"/>
                <a:gd name="T22" fmla="*/ 143 w 564"/>
                <a:gd name="T23" fmla="*/ 209 h 209"/>
                <a:gd name="T24" fmla="*/ 282 w 564"/>
                <a:gd name="T25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4" h="209">
                  <a:moveTo>
                    <a:pt x="282" y="209"/>
                  </a:moveTo>
                  <a:lnTo>
                    <a:pt x="282" y="209"/>
                  </a:lnTo>
                  <a:lnTo>
                    <a:pt x="282" y="209"/>
                  </a:lnTo>
                  <a:lnTo>
                    <a:pt x="283" y="209"/>
                  </a:lnTo>
                  <a:lnTo>
                    <a:pt x="283" y="209"/>
                  </a:lnTo>
                  <a:lnTo>
                    <a:pt x="422" y="209"/>
                  </a:lnTo>
                  <a:cubicBezTo>
                    <a:pt x="422" y="209"/>
                    <a:pt x="564" y="63"/>
                    <a:pt x="508" y="35"/>
                  </a:cubicBezTo>
                  <a:cubicBezTo>
                    <a:pt x="473" y="17"/>
                    <a:pt x="432" y="0"/>
                    <a:pt x="404" y="0"/>
                  </a:cubicBezTo>
                  <a:cubicBezTo>
                    <a:pt x="369" y="0"/>
                    <a:pt x="334" y="35"/>
                    <a:pt x="282" y="35"/>
                  </a:cubicBezTo>
                  <a:cubicBezTo>
                    <a:pt x="230" y="35"/>
                    <a:pt x="195" y="0"/>
                    <a:pt x="160" y="0"/>
                  </a:cubicBezTo>
                  <a:cubicBezTo>
                    <a:pt x="133" y="0"/>
                    <a:pt x="91" y="17"/>
                    <a:pt x="56" y="35"/>
                  </a:cubicBezTo>
                  <a:cubicBezTo>
                    <a:pt x="0" y="63"/>
                    <a:pt x="143" y="209"/>
                    <a:pt x="143" y="209"/>
                  </a:cubicBezTo>
                  <a:lnTo>
                    <a:pt x="282" y="20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0" name="Line_chart" descr="{&quot;Key&quot;:&quot;POWER_USER_SHAPE_ICON&quot;,&quot;Value&quot;:&quot;POWER_USER_SHAPE_ICON_STYLE_1&quot;}"/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5125049" y="3276490"/>
            <a:ext cx="508000" cy="474052"/>
            <a:chOff x="3170238" y="581026"/>
            <a:chExt cx="665163" cy="620713"/>
          </a:xfrm>
          <a:solidFill>
            <a:srgbClr val="0054C5"/>
          </a:solidFill>
        </p:grpSpPr>
        <p:sp>
          <p:nvSpPr>
            <p:cNvPr id="101" name="Freeform 6"/>
            <p:cNvSpPr>
              <a:spLocks/>
            </p:cNvSpPr>
            <p:nvPr/>
          </p:nvSpPr>
          <p:spPr bwMode="auto">
            <a:xfrm>
              <a:off x="3170238" y="582614"/>
              <a:ext cx="665163" cy="619125"/>
            </a:xfrm>
            <a:custGeom>
              <a:avLst/>
              <a:gdLst>
                <a:gd name="T0" fmla="*/ 419 w 419"/>
                <a:gd name="T1" fmla="*/ 390 h 390"/>
                <a:gd name="T2" fmla="*/ 0 w 419"/>
                <a:gd name="T3" fmla="*/ 390 h 390"/>
                <a:gd name="T4" fmla="*/ 0 w 419"/>
                <a:gd name="T5" fmla="*/ 0 h 390"/>
                <a:gd name="T6" fmla="*/ 30 w 419"/>
                <a:gd name="T7" fmla="*/ 0 h 390"/>
                <a:gd name="T8" fmla="*/ 30 w 419"/>
                <a:gd name="T9" fmla="*/ 360 h 390"/>
                <a:gd name="T10" fmla="*/ 419 w 419"/>
                <a:gd name="T11" fmla="*/ 360 h 390"/>
                <a:gd name="T12" fmla="*/ 419 w 419"/>
                <a:gd name="T13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9" h="390">
                  <a:moveTo>
                    <a:pt x="419" y="390"/>
                  </a:moveTo>
                  <a:lnTo>
                    <a:pt x="0" y="390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360"/>
                  </a:lnTo>
                  <a:lnTo>
                    <a:pt x="419" y="360"/>
                  </a:lnTo>
                  <a:lnTo>
                    <a:pt x="419" y="39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102" name="Freeform 10"/>
            <p:cNvSpPr>
              <a:spLocks/>
            </p:cNvSpPr>
            <p:nvPr/>
          </p:nvSpPr>
          <p:spPr bwMode="auto">
            <a:xfrm>
              <a:off x="3251201" y="847726"/>
              <a:ext cx="133350" cy="268288"/>
            </a:xfrm>
            <a:custGeom>
              <a:avLst/>
              <a:gdLst>
                <a:gd name="T0" fmla="*/ 0 w 84"/>
                <a:gd name="T1" fmla="*/ 117 h 169"/>
                <a:gd name="T2" fmla="*/ 0 w 84"/>
                <a:gd name="T3" fmla="*/ 169 h 169"/>
                <a:gd name="T4" fmla="*/ 84 w 84"/>
                <a:gd name="T5" fmla="*/ 169 h 169"/>
                <a:gd name="T6" fmla="*/ 84 w 84"/>
                <a:gd name="T7" fmla="*/ 0 h 169"/>
                <a:gd name="T8" fmla="*/ 0 w 84"/>
                <a:gd name="T9" fmla="*/ 117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69">
                  <a:moveTo>
                    <a:pt x="0" y="117"/>
                  </a:moveTo>
                  <a:lnTo>
                    <a:pt x="0" y="169"/>
                  </a:lnTo>
                  <a:lnTo>
                    <a:pt x="84" y="169"/>
                  </a:lnTo>
                  <a:lnTo>
                    <a:pt x="84" y="0"/>
                  </a:lnTo>
                  <a:lnTo>
                    <a:pt x="0" y="1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103" name="Freeform 11"/>
            <p:cNvSpPr>
              <a:spLocks/>
            </p:cNvSpPr>
            <p:nvPr/>
          </p:nvSpPr>
          <p:spPr bwMode="auto">
            <a:xfrm>
              <a:off x="3425826" y="838201"/>
              <a:ext cx="133350" cy="277813"/>
            </a:xfrm>
            <a:custGeom>
              <a:avLst/>
              <a:gdLst>
                <a:gd name="T0" fmla="*/ 0 w 84"/>
                <a:gd name="T1" fmla="*/ 0 h 175"/>
                <a:gd name="T2" fmla="*/ 0 w 84"/>
                <a:gd name="T3" fmla="*/ 175 h 175"/>
                <a:gd name="T4" fmla="*/ 84 w 84"/>
                <a:gd name="T5" fmla="*/ 175 h 175"/>
                <a:gd name="T6" fmla="*/ 84 w 84"/>
                <a:gd name="T7" fmla="*/ 42 h 175"/>
                <a:gd name="T8" fmla="*/ 0 w 84"/>
                <a:gd name="T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75">
                  <a:moveTo>
                    <a:pt x="0" y="0"/>
                  </a:moveTo>
                  <a:lnTo>
                    <a:pt x="0" y="175"/>
                  </a:lnTo>
                  <a:lnTo>
                    <a:pt x="84" y="175"/>
                  </a:lnTo>
                  <a:lnTo>
                    <a:pt x="84" y="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104" name="Freeform 12"/>
            <p:cNvSpPr>
              <a:spLocks/>
            </p:cNvSpPr>
            <p:nvPr/>
          </p:nvSpPr>
          <p:spPr bwMode="auto">
            <a:xfrm>
              <a:off x="3597276" y="714376"/>
              <a:ext cx="133350" cy="401638"/>
            </a:xfrm>
            <a:custGeom>
              <a:avLst/>
              <a:gdLst>
                <a:gd name="T0" fmla="*/ 84 w 84"/>
                <a:gd name="T1" fmla="*/ 0 h 253"/>
                <a:gd name="T2" fmla="*/ 0 w 84"/>
                <a:gd name="T3" fmla="*/ 125 h 253"/>
                <a:gd name="T4" fmla="*/ 0 w 84"/>
                <a:gd name="T5" fmla="*/ 253 h 253"/>
                <a:gd name="T6" fmla="*/ 84 w 84"/>
                <a:gd name="T7" fmla="*/ 253 h 253"/>
                <a:gd name="T8" fmla="*/ 84 w 84"/>
                <a:gd name="T9" fmla="*/ 0 h 253"/>
                <a:gd name="T10" fmla="*/ 84 w 84"/>
                <a:gd name="T11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253">
                  <a:moveTo>
                    <a:pt x="84" y="0"/>
                  </a:moveTo>
                  <a:lnTo>
                    <a:pt x="0" y="125"/>
                  </a:lnTo>
                  <a:lnTo>
                    <a:pt x="0" y="253"/>
                  </a:lnTo>
                  <a:lnTo>
                    <a:pt x="84" y="253"/>
                  </a:lnTo>
                  <a:lnTo>
                    <a:pt x="84" y="0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105" name="Freeform 13"/>
            <p:cNvSpPr>
              <a:spLocks/>
            </p:cNvSpPr>
            <p:nvPr/>
          </p:nvSpPr>
          <p:spPr bwMode="auto">
            <a:xfrm>
              <a:off x="3251201" y="647701"/>
              <a:ext cx="444500" cy="317500"/>
            </a:xfrm>
            <a:custGeom>
              <a:avLst/>
              <a:gdLst>
                <a:gd name="T0" fmla="*/ 265 w 280"/>
                <a:gd name="T1" fmla="*/ 0 h 200"/>
                <a:gd name="T2" fmla="*/ 193 w 280"/>
                <a:gd name="T3" fmla="*/ 106 h 200"/>
                <a:gd name="T4" fmla="*/ 80 w 280"/>
                <a:gd name="T5" fmla="*/ 51 h 200"/>
                <a:gd name="T6" fmla="*/ 0 w 280"/>
                <a:gd name="T7" fmla="*/ 165 h 200"/>
                <a:gd name="T8" fmla="*/ 0 w 280"/>
                <a:gd name="T9" fmla="*/ 200 h 200"/>
                <a:gd name="T10" fmla="*/ 86 w 280"/>
                <a:gd name="T11" fmla="*/ 75 h 200"/>
                <a:gd name="T12" fmla="*/ 199 w 280"/>
                <a:gd name="T13" fmla="*/ 130 h 200"/>
                <a:gd name="T14" fmla="*/ 280 w 280"/>
                <a:gd name="T15" fmla="*/ 10 h 200"/>
                <a:gd name="T16" fmla="*/ 265 w 280"/>
                <a:gd name="T17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0" h="200">
                  <a:moveTo>
                    <a:pt x="265" y="0"/>
                  </a:moveTo>
                  <a:lnTo>
                    <a:pt x="193" y="106"/>
                  </a:lnTo>
                  <a:lnTo>
                    <a:pt x="80" y="51"/>
                  </a:lnTo>
                  <a:lnTo>
                    <a:pt x="0" y="165"/>
                  </a:lnTo>
                  <a:lnTo>
                    <a:pt x="0" y="200"/>
                  </a:lnTo>
                  <a:lnTo>
                    <a:pt x="86" y="75"/>
                  </a:lnTo>
                  <a:lnTo>
                    <a:pt x="199" y="130"/>
                  </a:lnTo>
                  <a:lnTo>
                    <a:pt x="280" y="10"/>
                  </a:lnTo>
                  <a:lnTo>
                    <a:pt x="26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106" name="Freeform 14"/>
            <p:cNvSpPr>
              <a:spLocks/>
            </p:cNvSpPr>
            <p:nvPr/>
          </p:nvSpPr>
          <p:spPr bwMode="auto">
            <a:xfrm>
              <a:off x="3611563" y="581026"/>
              <a:ext cx="119063" cy="119063"/>
            </a:xfrm>
            <a:custGeom>
              <a:avLst/>
              <a:gdLst>
                <a:gd name="T0" fmla="*/ 157 w 157"/>
                <a:gd name="T1" fmla="*/ 156 h 156"/>
                <a:gd name="T2" fmla="*/ 0 w 157"/>
                <a:gd name="T3" fmla="*/ 74 h 156"/>
                <a:gd name="T4" fmla="*/ 150 w 157"/>
                <a:gd name="T5" fmla="*/ 0 h 156"/>
                <a:gd name="T6" fmla="*/ 157 w 157"/>
                <a:gd name="T7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7" h="156">
                  <a:moveTo>
                    <a:pt x="157" y="156"/>
                  </a:moveTo>
                  <a:lnTo>
                    <a:pt x="0" y="74"/>
                  </a:lnTo>
                  <a:lnTo>
                    <a:pt x="150" y="0"/>
                  </a:lnTo>
                  <a:lnTo>
                    <a:pt x="157" y="15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107" name="University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D0835148-EB76-7FB6-EBE3-6D6CBA47406D}"/>
              </a:ext>
            </a:extLst>
          </p:cNvPr>
          <p:cNvGrpSpPr>
            <a:grpSpLocks noChangeAspect="1"/>
          </p:cNvGrpSpPr>
          <p:nvPr/>
        </p:nvGrpSpPr>
        <p:grpSpPr>
          <a:xfrm>
            <a:off x="5132831" y="4037059"/>
            <a:ext cx="508000" cy="503401"/>
            <a:chOff x="11292681" y="3149604"/>
            <a:chExt cx="591138" cy="585787"/>
          </a:xfrm>
          <a:solidFill>
            <a:srgbClr val="0054C5"/>
          </a:solidFill>
        </p:grpSpPr>
        <p:sp>
          <p:nvSpPr>
            <p:cNvPr id="108" name="Free-form: Shape 315">
              <a:extLst>
                <a:ext uri="{FF2B5EF4-FFF2-40B4-BE49-F238E27FC236}">
                  <a16:creationId xmlns:a16="http://schemas.microsoft.com/office/drawing/2014/main" id="{04BE2077-1279-18AA-1061-F1457FD6A597}"/>
                </a:ext>
              </a:extLst>
            </p:cNvPr>
            <p:cNvSpPr/>
            <p:nvPr/>
          </p:nvSpPr>
          <p:spPr>
            <a:xfrm>
              <a:off x="11310070" y="3149604"/>
              <a:ext cx="551176" cy="187264"/>
            </a:xfrm>
            <a:custGeom>
              <a:avLst/>
              <a:gdLst>
                <a:gd name="connsiteX0" fmla="*/ 279758 w 551176"/>
                <a:gd name="connsiteY0" fmla="*/ 0 h 187264"/>
                <a:gd name="connsiteX1" fmla="*/ 534669 w 551176"/>
                <a:gd name="connsiteY1" fmla="*/ 146714 h 187264"/>
                <a:gd name="connsiteX2" fmla="*/ 549247 w 551176"/>
                <a:gd name="connsiteY2" fmla="*/ 159179 h 187264"/>
                <a:gd name="connsiteX3" fmla="*/ 542961 w 551176"/>
                <a:gd name="connsiteY3" fmla="*/ 183253 h 187264"/>
                <a:gd name="connsiteX4" fmla="*/ 525602 w 551176"/>
                <a:gd name="connsiteY4" fmla="*/ 187265 h 187264"/>
                <a:gd name="connsiteX5" fmla="*/ 33406 w 551176"/>
                <a:gd name="connsiteY5" fmla="*/ 187238 h 187264"/>
                <a:gd name="connsiteX6" fmla="*/ 14762 w 551176"/>
                <a:gd name="connsiteY6" fmla="*/ 186650 h 187264"/>
                <a:gd name="connsiteX7" fmla="*/ 880 w 551176"/>
                <a:gd name="connsiteY7" fmla="*/ 171992 h 187264"/>
                <a:gd name="connsiteX8" fmla="*/ 3448 w 551176"/>
                <a:gd name="connsiteY8" fmla="*/ 156317 h 187264"/>
                <a:gd name="connsiteX9" fmla="*/ 15190 w 551176"/>
                <a:gd name="connsiteY9" fmla="*/ 147437 h 187264"/>
                <a:gd name="connsiteX10" fmla="*/ 275532 w 551176"/>
                <a:gd name="connsiteY10" fmla="*/ 0 h 187264"/>
                <a:gd name="connsiteX11" fmla="*/ 279758 w 551176"/>
                <a:gd name="connsiteY11" fmla="*/ 0 h 187264"/>
                <a:gd name="connsiteX12" fmla="*/ 278313 w 551176"/>
                <a:gd name="connsiteY12" fmla="*/ 20462 h 187264"/>
                <a:gd name="connsiteX13" fmla="*/ 277029 w 551176"/>
                <a:gd name="connsiteY13" fmla="*/ 20462 h 187264"/>
                <a:gd name="connsiteX14" fmla="*/ 20192 w 551176"/>
                <a:gd name="connsiteY14" fmla="*/ 166107 h 187264"/>
                <a:gd name="connsiteX15" fmla="*/ 19690 w 551176"/>
                <a:gd name="connsiteY15" fmla="*/ 167852 h 187264"/>
                <a:gd name="connsiteX16" fmla="*/ 20834 w 551176"/>
                <a:gd name="connsiteY16" fmla="*/ 168514 h 187264"/>
                <a:gd name="connsiteX17" fmla="*/ 529962 w 551176"/>
                <a:gd name="connsiteY17" fmla="*/ 168514 h 187264"/>
                <a:gd name="connsiteX18" fmla="*/ 531266 w 551176"/>
                <a:gd name="connsiteY18" fmla="*/ 167251 h 187264"/>
                <a:gd name="connsiteX19" fmla="*/ 530604 w 551176"/>
                <a:gd name="connsiteY19" fmla="*/ 166107 h 187264"/>
                <a:gd name="connsiteX20" fmla="*/ 278313 w 551176"/>
                <a:gd name="connsiteY20" fmla="*/ 20462 h 18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51176" h="187264">
                  <a:moveTo>
                    <a:pt x="279758" y="0"/>
                  </a:moveTo>
                  <a:cubicBezTo>
                    <a:pt x="364568" y="48700"/>
                    <a:pt x="449538" y="97605"/>
                    <a:pt x="534669" y="146714"/>
                  </a:cubicBezTo>
                  <a:cubicBezTo>
                    <a:pt x="542551" y="151262"/>
                    <a:pt x="547411" y="155417"/>
                    <a:pt x="549247" y="159179"/>
                  </a:cubicBezTo>
                  <a:cubicBezTo>
                    <a:pt x="553188" y="167275"/>
                    <a:pt x="551093" y="175300"/>
                    <a:pt x="542961" y="183253"/>
                  </a:cubicBezTo>
                  <a:cubicBezTo>
                    <a:pt x="538922" y="187211"/>
                    <a:pt x="531861" y="187265"/>
                    <a:pt x="525602" y="187265"/>
                  </a:cubicBezTo>
                  <a:cubicBezTo>
                    <a:pt x="361545" y="187051"/>
                    <a:pt x="197480" y="187042"/>
                    <a:pt x="33406" y="187238"/>
                  </a:cubicBezTo>
                  <a:cubicBezTo>
                    <a:pt x="22689" y="187256"/>
                    <a:pt x="16474" y="187060"/>
                    <a:pt x="14762" y="186650"/>
                  </a:cubicBezTo>
                  <a:cubicBezTo>
                    <a:pt x="7986" y="185027"/>
                    <a:pt x="3358" y="180141"/>
                    <a:pt x="880" y="171992"/>
                  </a:cubicBezTo>
                  <a:cubicBezTo>
                    <a:pt x="-868" y="166232"/>
                    <a:pt x="-12" y="161007"/>
                    <a:pt x="3448" y="156317"/>
                  </a:cubicBezTo>
                  <a:cubicBezTo>
                    <a:pt x="5320" y="153785"/>
                    <a:pt x="9234" y="150825"/>
                    <a:pt x="15190" y="147437"/>
                  </a:cubicBezTo>
                  <a:cubicBezTo>
                    <a:pt x="102140" y="98041"/>
                    <a:pt x="188920" y="48896"/>
                    <a:pt x="275532" y="0"/>
                  </a:cubicBezTo>
                  <a:lnTo>
                    <a:pt x="279758" y="0"/>
                  </a:lnTo>
                  <a:close/>
                  <a:moveTo>
                    <a:pt x="278313" y="20462"/>
                  </a:moveTo>
                  <a:cubicBezTo>
                    <a:pt x="277916" y="20233"/>
                    <a:pt x="277427" y="20233"/>
                    <a:pt x="277029" y="20462"/>
                  </a:cubicBezTo>
                  <a:lnTo>
                    <a:pt x="20192" y="166107"/>
                  </a:lnTo>
                  <a:cubicBezTo>
                    <a:pt x="19572" y="166450"/>
                    <a:pt x="19347" y="167231"/>
                    <a:pt x="19690" y="167852"/>
                  </a:cubicBezTo>
                  <a:cubicBezTo>
                    <a:pt x="19919" y="168267"/>
                    <a:pt x="20359" y="168522"/>
                    <a:pt x="20834" y="168514"/>
                  </a:cubicBezTo>
                  <a:lnTo>
                    <a:pt x="529962" y="168514"/>
                  </a:lnTo>
                  <a:cubicBezTo>
                    <a:pt x="530671" y="168526"/>
                    <a:pt x="531255" y="167960"/>
                    <a:pt x="531266" y="167251"/>
                  </a:cubicBezTo>
                  <a:cubicBezTo>
                    <a:pt x="531274" y="166777"/>
                    <a:pt x="531019" y="166337"/>
                    <a:pt x="530604" y="166107"/>
                  </a:cubicBezTo>
                  <a:lnTo>
                    <a:pt x="278313" y="20462"/>
                  </a:ln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09" name="Free-form: Shape 316">
              <a:extLst>
                <a:ext uri="{FF2B5EF4-FFF2-40B4-BE49-F238E27FC236}">
                  <a16:creationId xmlns:a16="http://schemas.microsoft.com/office/drawing/2014/main" id="{76D402E8-5FF2-6473-006A-9EB9367FAB00}"/>
                </a:ext>
              </a:extLst>
            </p:cNvPr>
            <p:cNvSpPr/>
            <p:nvPr/>
          </p:nvSpPr>
          <p:spPr>
            <a:xfrm>
              <a:off x="11348932" y="3358321"/>
              <a:ext cx="125556" cy="18616"/>
            </a:xfrm>
            <a:custGeom>
              <a:avLst/>
              <a:gdLst>
                <a:gd name="connsiteX0" fmla="*/ 116409 w 125556"/>
                <a:gd name="connsiteY0" fmla="*/ 0 h 18616"/>
                <a:gd name="connsiteX1" fmla="*/ 125557 w 125556"/>
                <a:gd name="connsiteY1" fmla="*/ 0 h 18616"/>
                <a:gd name="connsiteX2" fmla="*/ 125557 w 125556"/>
                <a:gd name="connsiteY2" fmla="*/ 18617 h 18616"/>
                <a:gd name="connsiteX3" fmla="*/ 116409 w 125556"/>
                <a:gd name="connsiteY3" fmla="*/ 18617 h 18616"/>
                <a:gd name="connsiteX4" fmla="*/ 9148 w 125556"/>
                <a:gd name="connsiteY4" fmla="*/ 18617 h 18616"/>
                <a:gd name="connsiteX5" fmla="*/ 0 w 125556"/>
                <a:gd name="connsiteY5" fmla="*/ 18617 h 18616"/>
                <a:gd name="connsiteX6" fmla="*/ 0 w 125556"/>
                <a:gd name="connsiteY6" fmla="*/ 0 h 18616"/>
                <a:gd name="connsiteX7" fmla="*/ 9148 w 125556"/>
                <a:gd name="connsiteY7" fmla="*/ 0 h 1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556" h="18616">
                  <a:moveTo>
                    <a:pt x="116409" y="0"/>
                  </a:moveTo>
                  <a:cubicBezTo>
                    <a:pt x="121461" y="0"/>
                    <a:pt x="125557" y="0"/>
                    <a:pt x="125557" y="0"/>
                  </a:cubicBezTo>
                  <a:lnTo>
                    <a:pt x="125557" y="18617"/>
                  </a:lnTo>
                  <a:cubicBezTo>
                    <a:pt x="125557" y="18617"/>
                    <a:pt x="121461" y="18617"/>
                    <a:pt x="116409" y="18617"/>
                  </a:cubicBezTo>
                  <a:lnTo>
                    <a:pt x="9148" y="18617"/>
                  </a:lnTo>
                  <a:cubicBezTo>
                    <a:pt x="4096" y="18617"/>
                    <a:pt x="0" y="18617"/>
                    <a:pt x="0" y="18617"/>
                  </a:cubicBezTo>
                  <a:lnTo>
                    <a:pt x="0" y="0"/>
                  </a:lnTo>
                  <a:cubicBezTo>
                    <a:pt x="0" y="0"/>
                    <a:pt x="4096" y="0"/>
                    <a:pt x="9148" y="0"/>
                  </a:cubicBez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10" name="Free-form: Shape 317">
              <a:extLst>
                <a:ext uri="{FF2B5EF4-FFF2-40B4-BE49-F238E27FC236}">
                  <a16:creationId xmlns:a16="http://schemas.microsoft.com/office/drawing/2014/main" id="{1A9ACC64-5CCD-29E1-5E0C-25F2FB342E99}"/>
                </a:ext>
              </a:extLst>
            </p:cNvPr>
            <p:cNvSpPr/>
            <p:nvPr/>
          </p:nvSpPr>
          <p:spPr>
            <a:xfrm>
              <a:off x="11525498" y="3358321"/>
              <a:ext cx="125503" cy="18616"/>
            </a:xfrm>
            <a:custGeom>
              <a:avLst/>
              <a:gdLst>
                <a:gd name="connsiteX0" fmla="*/ 116355 w 125503"/>
                <a:gd name="connsiteY0" fmla="*/ 0 h 18616"/>
                <a:gd name="connsiteX1" fmla="*/ 125503 w 125503"/>
                <a:gd name="connsiteY1" fmla="*/ 0 h 18616"/>
                <a:gd name="connsiteX2" fmla="*/ 125503 w 125503"/>
                <a:gd name="connsiteY2" fmla="*/ 18617 h 18616"/>
                <a:gd name="connsiteX3" fmla="*/ 116355 w 125503"/>
                <a:gd name="connsiteY3" fmla="*/ 18617 h 18616"/>
                <a:gd name="connsiteX4" fmla="*/ 9148 w 125503"/>
                <a:gd name="connsiteY4" fmla="*/ 18617 h 18616"/>
                <a:gd name="connsiteX5" fmla="*/ 0 w 125503"/>
                <a:gd name="connsiteY5" fmla="*/ 18617 h 18616"/>
                <a:gd name="connsiteX6" fmla="*/ 0 w 125503"/>
                <a:gd name="connsiteY6" fmla="*/ 0 h 18616"/>
                <a:gd name="connsiteX7" fmla="*/ 9148 w 125503"/>
                <a:gd name="connsiteY7" fmla="*/ 0 h 1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503" h="18616">
                  <a:moveTo>
                    <a:pt x="116355" y="0"/>
                  </a:moveTo>
                  <a:cubicBezTo>
                    <a:pt x="121407" y="0"/>
                    <a:pt x="125503" y="0"/>
                    <a:pt x="125503" y="0"/>
                  </a:cubicBezTo>
                  <a:lnTo>
                    <a:pt x="125503" y="18617"/>
                  </a:lnTo>
                  <a:cubicBezTo>
                    <a:pt x="125503" y="18617"/>
                    <a:pt x="121407" y="18617"/>
                    <a:pt x="116355" y="18617"/>
                  </a:cubicBezTo>
                  <a:lnTo>
                    <a:pt x="9148" y="18617"/>
                  </a:lnTo>
                  <a:cubicBezTo>
                    <a:pt x="4096" y="18617"/>
                    <a:pt x="0" y="18617"/>
                    <a:pt x="0" y="18617"/>
                  </a:cubicBezTo>
                  <a:lnTo>
                    <a:pt x="0" y="0"/>
                  </a:lnTo>
                  <a:cubicBezTo>
                    <a:pt x="0" y="0"/>
                    <a:pt x="4096" y="0"/>
                    <a:pt x="9148" y="0"/>
                  </a:cubicBez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11" name="Free-form: Shape 318">
              <a:extLst>
                <a:ext uri="{FF2B5EF4-FFF2-40B4-BE49-F238E27FC236}">
                  <a16:creationId xmlns:a16="http://schemas.microsoft.com/office/drawing/2014/main" id="{C7770208-060A-1BD9-80D5-8FD0825FA5B0}"/>
                </a:ext>
              </a:extLst>
            </p:cNvPr>
            <p:cNvSpPr/>
            <p:nvPr/>
          </p:nvSpPr>
          <p:spPr>
            <a:xfrm>
              <a:off x="11702037" y="3358321"/>
              <a:ext cx="125503" cy="18616"/>
            </a:xfrm>
            <a:custGeom>
              <a:avLst/>
              <a:gdLst>
                <a:gd name="connsiteX0" fmla="*/ 116355 w 125503"/>
                <a:gd name="connsiteY0" fmla="*/ 0 h 18616"/>
                <a:gd name="connsiteX1" fmla="*/ 125503 w 125503"/>
                <a:gd name="connsiteY1" fmla="*/ 0 h 18616"/>
                <a:gd name="connsiteX2" fmla="*/ 125503 w 125503"/>
                <a:gd name="connsiteY2" fmla="*/ 18617 h 18616"/>
                <a:gd name="connsiteX3" fmla="*/ 116355 w 125503"/>
                <a:gd name="connsiteY3" fmla="*/ 18617 h 18616"/>
                <a:gd name="connsiteX4" fmla="*/ 9148 w 125503"/>
                <a:gd name="connsiteY4" fmla="*/ 18617 h 18616"/>
                <a:gd name="connsiteX5" fmla="*/ 0 w 125503"/>
                <a:gd name="connsiteY5" fmla="*/ 18617 h 18616"/>
                <a:gd name="connsiteX6" fmla="*/ 0 w 125503"/>
                <a:gd name="connsiteY6" fmla="*/ 0 h 18616"/>
                <a:gd name="connsiteX7" fmla="*/ 9148 w 125503"/>
                <a:gd name="connsiteY7" fmla="*/ 0 h 1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503" h="18616">
                  <a:moveTo>
                    <a:pt x="116355" y="0"/>
                  </a:moveTo>
                  <a:cubicBezTo>
                    <a:pt x="121407" y="0"/>
                    <a:pt x="125503" y="0"/>
                    <a:pt x="125503" y="0"/>
                  </a:cubicBezTo>
                  <a:lnTo>
                    <a:pt x="125503" y="18617"/>
                  </a:lnTo>
                  <a:cubicBezTo>
                    <a:pt x="125503" y="18617"/>
                    <a:pt x="121407" y="18617"/>
                    <a:pt x="116355" y="18617"/>
                  </a:cubicBezTo>
                  <a:lnTo>
                    <a:pt x="9148" y="18617"/>
                  </a:lnTo>
                  <a:cubicBezTo>
                    <a:pt x="4096" y="18617"/>
                    <a:pt x="0" y="18617"/>
                    <a:pt x="0" y="18617"/>
                  </a:cubicBezTo>
                  <a:lnTo>
                    <a:pt x="0" y="0"/>
                  </a:lnTo>
                  <a:cubicBezTo>
                    <a:pt x="0" y="0"/>
                    <a:pt x="4096" y="0"/>
                    <a:pt x="9148" y="0"/>
                  </a:cubicBez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12" name="Free-form: Shape 319">
              <a:extLst>
                <a:ext uri="{FF2B5EF4-FFF2-40B4-BE49-F238E27FC236}">
                  <a16:creationId xmlns:a16="http://schemas.microsoft.com/office/drawing/2014/main" id="{DD036420-D115-2961-3BA1-056FF3FD04D8}"/>
                </a:ext>
              </a:extLst>
            </p:cNvPr>
            <p:cNvSpPr/>
            <p:nvPr/>
          </p:nvSpPr>
          <p:spPr>
            <a:xfrm>
              <a:off x="11370251" y="3399620"/>
              <a:ext cx="18723" cy="219389"/>
            </a:xfrm>
            <a:custGeom>
              <a:avLst/>
              <a:gdLst>
                <a:gd name="connsiteX0" fmla="*/ 17600 w 18723"/>
                <a:gd name="connsiteY0" fmla="*/ 0 h 219389"/>
                <a:gd name="connsiteX1" fmla="*/ 18724 w 18723"/>
                <a:gd name="connsiteY1" fmla="*/ 0 h 219389"/>
                <a:gd name="connsiteX2" fmla="*/ 18724 w 18723"/>
                <a:gd name="connsiteY2" fmla="*/ 219390 h 219389"/>
                <a:gd name="connsiteX3" fmla="*/ 17600 w 18723"/>
                <a:gd name="connsiteY3" fmla="*/ 219390 h 219389"/>
                <a:gd name="connsiteX4" fmla="*/ 1123 w 18723"/>
                <a:gd name="connsiteY4" fmla="*/ 219390 h 219389"/>
                <a:gd name="connsiteX5" fmla="*/ 0 w 18723"/>
                <a:gd name="connsiteY5" fmla="*/ 219390 h 219389"/>
                <a:gd name="connsiteX6" fmla="*/ 0 w 18723"/>
                <a:gd name="connsiteY6" fmla="*/ 0 h 219389"/>
                <a:gd name="connsiteX7" fmla="*/ 1123 w 18723"/>
                <a:gd name="connsiteY7" fmla="*/ 0 h 2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23" h="219389">
                  <a:moveTo>
                    <a:pt x="17600" y="0"/>
                  </a:moveTo>
                  <a:cubicBezTo>
                    <a:pt x="18221" y="0"/>
                    <a:pt x="18724" y="0"/>
                    <a:pt x="18724" y="0"/>
                  </a:cubicBezTo>
                  <a:lnTo>
                    <a:pt x="18724" y="219390"/>
                  </a:lnTo>
                  <a:cubicBezTo>
                    <a:pt x="18724" y="219390"/>
                    <a:pt x="18221" y="219390"/>
                    <a:pt x="17600" y="219390"/>
                  </a:cubicBezTo>
                  <a:lnTo>
                    <a:pt x="1123" y="219390"/>
                  </a:lnTo>
                  <a:cubicBezTo>
                    <a:pt x="503" y="219390"/>
                    <a:pt x="0" y="219390"/>
                    <a:pt x="0" y="219390"/>
                  </a:cubicBezTo>
                  <a:lnTo>
                    <a:pt x="0" y="0"/>
                  </a:lnTo>
                  <a:cubicBezTo>
                    <a:pt x="0" y="0"/>
                    <a:pt x="503" y="0"/>
                    <a:pt x="1123" y="0"/>
                  </a:cubicBez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13" name="Free-form: Shape 320">
              <a:extLst>
                <a:ext uri="{FF2B5EF4-FFF2-40B4-BE49-F238E27FC236}">
                  <a16:creationId xmlns:a16="http://schemas.microsoft.com/office/drawing/2014/main" id="{ABD8A6A2-194B-EE96-C6B3-2EAAA37371A8}"/>
                </a:ext>
              </a:extLst>
            </p:cNvPr>
            <p:cNvSpPr/>
            <p:nvPr/>
          </p:nvSpPr>
          <p:spPr>
            <a:xfrm>
              <a:off x="11431772" y="3399647"/>
              <a:ext cx="18723" cy="219389"/>
            </a:xfrm>
            <a:custGeom>
              <a:avLst/>
              <a:gdLst>
                <a:gd name="connsiteX0" fmla="*/ 17574 w 18723"/>
                <a:gd name="connsiteY0" fmla="*/ 0 h 219389"/>
                <a:gd name="connsiteX1" fmla="*/ 18724 w 18723"/>
                <a:gd name="connsiteY1" fmla="*/ 0 h 219389"/>
                <a:gd name="connsiteX2" fmla="*/ 18724 w 18723"/>
                <a:gd name="connsiteY2" fmla="*/ 219390 h 219389"/>
                <a:gd name="connsiteX3" fmla="*/ 17574 w 18723"/>
                <a:gd name="connsiteY3" fmla="*/ 219390 h 219389"/>
                <a:gd name="connsiteX4" fmla="*/ 1150 w 18723"/>
                <a:gd name="connsiteY4" fmla="*/ 219390 h 219389"/>
                <a:gd name="connsiteX5" fmla="*/ 0 w 18723"/>
                <a:gd name="connsiteY5" fmla="*/ 219390 h 219389"/>
                <a:gd name="connsiteX6" fmla="*/ 0 w 18723"/>
                <a:gd name="connsiteY6" fmla="*/ 0 h 219389"/>
                <a:gd name="connsiteX7" fmla="*/ 1150 w 18723"/>
                <a:gd name="connsiteY7" fmla="*/ 0 h 2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23" h="219389">
                  <a:moveTo>
                    <a:pt x="17574" y="0"/>
                  </a:moveTo>
                  <a:cubicBezTo>
                    <a:pt x="18209" y="0"/>
                    <a:pt x="18724" y="0"/>
                    <a:pt x="18724" y="0"/>
                  </a:cubicBezTo>
                  <a:lnTo>
                    <a:pt x="18724" y="219390"/>
                  </a:lnTo>
                  <a:cubicBezTo>
                    <a:pt x="18724" y="219390"/>
                    <a:pt x="18209" y="219390"/>
                    <a:pt x="17574" y="219390"/>
                  </a:cubicBezTo>
                  <a:lnTo>
                    <a:pt x="1150" y="219390"/>
                  </a:lnTo>
                  <a:cubicBezTo>
                    <a:pt x="515" y="219390"/>
                    <a:pt x="0" y="219390"/>
                    <a:pt x="0" y="219390"/>
                  </a:cubicBezTo>
                  <a:lnTo>
                    <a:pt x="0" y="0"/>
                  </a:lnTo>
                  <a:cubicBezTo>
                    <a:pt x="0" y="0"/>
                    <a:pt x="515" y="0"/>
                    <a:pt x="1150" y="0"/>
                  </a:cubicBez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14" name="Free-form: Shape 321">
              <a:extLst>
                <a:ext uri="{FF2B5EF4-FFF2-40B4-BE49-F238E27FC236}">
                  <a16:creationId xmlns:a16="http://schemas.microsoft.com/office/drawing/2014/main" id="{34AAE0B3-117A-1240-11C5-AE9DE5D955BD}"/>
                </a:ext>
              </a:extLst>
            </p:cNvPr>
            <p:cNvSpPr/>
            <p:nvPr/>
          </p:nvSpPr>
          <p:spPr>
            <a:xfrm>
              <a:off x="11549464" y="3399647"/>
              <a:ext cx="18723" cy="219389"/>
            </a:xfrm>
            <a:custGeom>
              <a:avLst/>
              <a:gdLst>
                <a:gd name="connsiteX0" fmla="*/ 17547 w 18723"/>
                <a:gd name="connsiteY0" fmla="*/ 0 h 219389"/>
                <a:gd name="connsiteX1" fmla="*/ 18724 w 18723"/>
                <a:gd name="connsiteY1" fmla="*/ 0 h 219389"/>
                <a:gd name="connsiteX2" fmla="*/ 18724 w 18723"/>
                <a:gd name="connsiteY2" fmla="*/ 219390 h 219389"/>
                <a:gd name="connsiteX3" fmla="*/ 17547 w 18723"/>
                <a:gd name="connsiteY3" fmla="*/ 219390 h 219389"/>
                <a:gd name="connsiteX4" fmla="*/ 1177 w 18723"/>
                <a:gd name="connsiteY4" fmla="*/ 219390 h 219389"/>
                <a:gd name="connsiteX5" fmla="*/ 0 w 18723"/>
                <a:gd name="connsiteY5" fmla="*/ 219390 h 219389"/>
                <a:gd name="connsiteX6" fmla="*/ 0 w 18723"/>
                <a:gd name="connsiteY6" fmla="*/ 0 h 219389"/>
                <a:gd name="connsiteX7" fmla="*/ 1177 w 18723"/>
                <a:gd name="connsiteY7" fmla="*/ 0 h 2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23" h="219389">
                  <a:moveTo>
                    <a:pt x="17547" y="0"/>
                  </a:moveTo>
                  <a:cubicBezTo>
                    <a:pt x="18197" y="0"/>
                    <a:pt x="18724" y="0"/>
                    <a:pt x="18724" y="0"/>
                  </a:cubicBezTo>
                  <a:lnTo>
                    <a:pt x="18724" y="219390"/>
                  </a:lnTo>
                  <a:cubicBezTo>
                    <a:pt x="18724" y="219390"/>
                    <a:pt x="18197" y="219390"/>
                    <a:pt x="17547" y="219390"/>
                  </a:cubicBezTo>
                  <a:lnTo>
                    <a:pt x="1177" y="219390"/>
                  </a:lnTo>
                  <a:cubicBezTo>
                    <a:pt x="527" y="219390"/>
                    <a:pt x="0" y="219390"/>
                    <a:pt x="0" y="219390"/>
                  </a:cubicBezTo>
                  <a:lnTo>
                    <a:pt x="0" y="0"/>
                  </a:lnTo>
                  <a:cubicBezTo>
                    <a:pt x="0" y="0"/>
                    <a:pt x="527" y="0"/>
                    <a:pt x="1177" y="0"/>
                  </a:cubicBez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15" name="Free-form: Shape 322">
              <a:extLst>
                <a:ext uri="{FF2B5EF4-FFF2-40B4-BE49-F238E27FC236}">
                  <a16:creationId xmlns:a16="http://schemas.microsoft.com/office/drawing/2014/main" id="{490309D2-D927-E018-7218-E3AA503B2C5F}"/>
                </a:ext>
              </a:extLst>
            </p:cNvPr>
            <p:cNvSpPr/>
            <p:nvPr/>
          </p:nvSpPr>
          <p:spPr>
            <a:xfrm>
              <a:off x="11608311" y="3399647"/>
              <a:ext cx="18723" cy="219389"/>
            </a:xfrm>
            <a:custGeom>
              <a:avLst/>
              <a:gdLst>
                <a:gd name="connsiteX0" fmla="*/ 17574 w 18723"/>
                <a:gd name="connsiteY0" fmla="*/ 0 h 219389"/>
                <a:gd name="connsiteX1" fmla="*/ 18724 w 18723"/>
                <a:gd name="connsiteY1" fmla="*/ 0 h 219389"/>
                <a:gd name="connsiteX2" fmla="*/ 18724 w 18723"/>
                <a:gd name="connsiteY2" fmla="*/ 219390 h 219389"/>
                <a:gd name="connsiteX3" fmla="*/ 17574 w 18723"/>
                <a:gd name="connsiteY3" fmla="*/ 219390 h 219389"/>
                <a:gd name="connsiteX4" fmla="*/ 1150 w 18723"/>
                <a:gd name="connsiteY4" fmla="*/ 219390 h 219389"/>
                <a:gd name="connsiteX5" fmla="*/ 0 w 18723"/>
                <a:gd name="connsiteY5" fmla="*/ 219390 h 219389"/>
                <a:gd name="connsiteX6" fmla="*/ 0 w 18723"/>
                <a:gd name="connsiteY6" fmla="*/ 0 h 219389"/>
                <a:gd name="connsiteX7" fmla="*/ 1150 w 18723"/>
                <a:gd name="connsiteY7" fmla="*/ 0 h 2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23" h="219389">
                  <a:moveTo>
                    <a:pt x="17574" y="0"/>
                  </a:moveTo>
                  <a:cubicBezTo>
                    <a:pt x="18209" y="0"/>
                    <a:pt x="18724" y="0"/>
                    <a:pt x="18724" y="0"/>
                  </a:cubicBezTo>
                  <a:lnTo>
                    <a:pt x="18724" y="219390"/>
                  </a:lnTo>
                  <a:cubicBezTo>
                    <a:pt x="18724" y="219390"/>
                    <a:pt x="18209" y="219390"/>
                    <a:pt x="17574" y="219390"/>
                  </a:cubicBezTo>
                  <a:lnTo>
                    <a:pt x="1150" y="219390"/>
                  </a:lnTo>
                  <a:cubicBezTo>
                    <a:pt x="515" y="219390"/>
                    <a:pt x="0" y="219390"/>
                    <a:pt x="0" y="219390"/>
                  </a:cubicBezTo>
                  <a:lnTo>
                    <a:pt x="0" y="0"/>
                  </a:lnTo>
                  <a:cubicBezTo>
                    <a:pt x="0" y="0"/>
                    <a:pt x="515" y="0"/>
                    <a:pt x="1150" y="0"/>
                  </a:cubicBez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16" name="Free-form: Shape 323">
              <a:extLst>
                <a:ext uri="{FF2B5EF4-FFF2-40B4-BE49-F238E27FC236}">
                  <a16:creationId xmlns:a16="http://schemas.microsoft.com/office/drawing/2014/main" id="{F5FFFB2A-05D3-7033-80FA-C85CE7675225}"/>
                </a:ext>
              </a:extLst>
            </p:cNvPr>
            <p:cNvSpPr/>
            <p:nvPr/>
          </p:nvSpPr>
          <p:spPr>
            <a:xfrm>
              <a:off x="11726003" y="3399647"/>
              <a:ext cx="18723" cy="219389"/>
            </a:xfrm>
            <a:custGeom>
              <a:avLst/>
              <a:gdLst>
                <a:gd name="connsiteX0" fmla="*/ 17574 w 18723"/>
                <a:gd name="connsiteY0" fmla="*/ 0 h 219389"/>
                <a:gd name="connsiteX1" fmla="*/ 18724 w 18723"/>
                <a:gd name="connsiteY1" fmla="*/ 0 h 219389"/>
                <a:gd name="connsiteX2" fmla="*/ 18724 w 18723"/>
                <a:gd name="connsiteY2" fmla="*/ 219390 h 219389"/>
                <a:gd name="connsiteX3" fmla="*/ 17574 w 18723"/>
                <a:gd name="connsiteY3" fmla="*/ 219390 h 219389"/>
                <a:gd name="connsiteX4" fmla="*/ 1150 w 18723"/>
                <a:gd name="connsiteY4" fmla="*/ 219390 h 219389"/>
                <a:gd name="connsiteX5" fmla="*/ 0 w 18723"/>
                <a:gd name="connsiteY5" fmla="*/ 219390 h 219389"/>
                <a:gd name="connsiteX6" fmla="*/ 0 w 18723"/>
                <a:gd name="connsiteY6" fmla="*/ 0 h 219389"/>
                <a:gd name="connsiteX7" fmla="*/ 1150 w 18723"/>
                <a:gd name="connsiteY7" fmla="*/ 0 h 2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23" h="219389">
                  <a:moveTo>
                    <a:pt x="17574" y="0"/>
                  </a:moveTo>
                  <a:cubicBezTo>
                    <a:pt x="18209" y="0"/>
                    <a:pt x="18724" y="0"/>
                    <a:pt x="18724" y="0"/>
                  </a:cubicBezTo>
                  <a:lnTo>
                    <a:pt x="18724" y="219390"/>
                  </a:lnTo>
                  <a:cubicBezTo>
                    <a:pt x="18724" y="219390"/>
                    <a:pt x="18209" y="219390"/>
                    <a:pt x="17574" y="219390"/>
                  </a:cubicBezTo>
                  <a:lnTo>
                    <a:pt x="1150" y="219390"/>
                  </a:lnTo>
                  <a:cubicBezTo>
                    <a:pt x="515" y="219390"/>
                    <a:pt x="0" y="219390"/>
                    <a:pt x="0" y="219390"/>
                  </a:cubicBezTo>
                  <a:lnTo>
                    <a:pt x="0" y="0"/>
                  </a:lnTo>
                  <a:cubicBezTo>
                    <a:pt x="0" y="0"/>
                    <a:pt x="515" y="0"/>
                    <a:pt x="1150" y="0"/>
                  </a:cubicBez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17" name="Free-form: Shape 324">
              <a:extLst>
                <a:ext uri="{FF2B5EF4-FFF2-40B4-BE49-F238E27FC236}">
                  <a16:creationId xmlns:a16="http://schemas.microsoft.com/office/drawing/2014/main" id="{C50DA784-908C-7D53-4F9C-BE1BAEC6DB5F}"/>
                </a:ext>
              </a:extLst>
            </p:cNvPr>
            <p:cNvSpPr/>
            <p:nvPr/>
          </p:nvSpPr>
          <p:spPr>
            <a:xfrm>
              <a:off x="11784850" y="3399647"/>
              <a:ext cx="18723" cy="219389"/>
            </a:xfrm>
            <a:custGeom>
              <a:avLst/>
              <a:gdLst>
                <a:gd name="connsiteX0" fmla="*/ 17574 w 18723"/>
                <a:gd name="connsiteY0" fmla="*/ 0 h 219389"/>
                <a:gd name="connsiteX1" fmla="*/ 18724 w 18723"/>
                <a:gd name="connsiteY1" fmla="*/ 0 h 219389"/>
                <a:gd name="connsiteX2" fmla="*/ 18724 w 18723"/>
                <a:gd name="connsiteY2" fmla="*/ 219390 h 219389"/>
                <a:gd name="connsiteX3" fmla="*/ 17574 w 18723"/>
                <a:gd name="connsiteY3" fmla="*/ 219390 h 219389"/>
                <a:gd name="connsiteX4" fmla="*/ 1150 w 18723"/>
                <a:gd name="connsiteY4" fmla="*/ 219390 h 219389"/>
                <a:gd name="connsiteX5" fmla="*/ 0 w 18723"/>
                <a:gd name="connsiteY5" fmla="*/ 219390 h 219389"/>
                <a:gd name="connsiteX6" fmla="*/ 0 w 18723"/>
                <a:gd name="connsiteY6" fmla="*/ 0 h 219389"/>
                <a:gd name="connsiteX7" fmla="*/ 1150 w 18723"/>
                <a:gd name="connsiteY7" fmla="*/ 0 h 2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23" h="219389">
                  <a:moveTo>
                    <a:pt x="17574" y="0"/>
                  </a:moveTo>
                  <a:cubicBezTo>
                    <a:pt x="18209" y="0"/>
                    <a:pt x="18724" y="0"/>
                    <a:pt x="18724" y="0"/>
                  </a:cubicBezTo>
                  <a:lnTo>
                    <a:pt x="18724" y="219390"/>
                  </a:lnTo>
                  <a:cubicBezTo>
                    <a:pt x="18724" y="219390"/>
                    <a:pt x="18209" y="219390"/>
                    <a:pt x="17574" y="219390"/>
                  </a:cubicBezTo>
                  <a:lnTo>
                    <a:pt x="1150" y="219390"/>
                  </a:lnTo>
                  <a:cubicBezTo>
                    <a:pt x="515" y="219390"/>
                    <a:pt x="0" y="219390"/>
                    <a:pt x="0" y="219390"/>
                  </a:cubicBezTo>
                  <a:lnTo>
                    <a:pt x="0" y="0"/>
                  </a:lnTo>
                  <a:cubicBezTo>
                    <a:pt x="0" y="0"/>
                    <a:pt x="515" y="0"/>
                    <a:pt x="1150" y="0"/>
                  </a:cubicBez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18" name="Free-form: Shape 325">
              <a:extLst>
                <a:ext uri="{FF2B5EF4-FFF2-40B4-BE49-F238E27FC236}">
                  <a16:creationId xmlns:a16="http://schemas.microsoft.com/office/drawing/2014/main" id="{F719F2EA-DC11-7CBF-8288-1FBC3BE487DD}"/>
                </a:ext>
              </a:extLst>
            </p:cNvPr>
            <p:cNvSpPr/>
            <p:nvPr/>
          </p:nvSpPr>
          <p:spPr>
            <a:xfrm>
              <a:off x="11354309" y="3636449"/>
              <a:ext cx="467881" cy="18777"/>
            </a:xfrm>
            <a:custGeom>
              <a:avLst/>
              <a:gdLst>
                <a:gd name="connsiteX0" fmla="*/ 458573 w 467881"/>
                <a:gd name="connsiteY0" fmla="*/ 0 h 18777"/>
                <a:gd name="connsiteX1" fmla="*/ 467882 w 467881"/>
                <a:gd name="connsiteY1" fmla="*/ 0 h 18777"/>
                <a:gd name="connsiteX2" fmla="*/ 467882 w 467881"/>
                <a:gd name="connsiteY2" fmla="*/ 18777 h 18777"/>
                <a:gd name="connsiteX3" fmla="*/ 458573 w 467881"/>
                <a:gd name="connsiteY3" fmla="*/ 18777 h 18777"/>
                <a:gd name="connsiteX4" fmla="*/ 9308 w 467881"/>
                <a:gd name="connsiteY4" fmla="*/ 18777 h 18777"/>
                <a:gd name="connsiteX5" fmla="*/ 0 w 467881"/>
                <a:gd name="connsiteY5" fmla="*/ 18777 h 18777"/>
                <a:gd name="connsiteX6" fmla="*/ 0 w 467881"/>
                <a:gd name="connsiteY6" fmla="*/ 0 h 18777"/>
                <a:gd name="connsiteX7" fmla="*/ 9308 w 467881"/>
                <a:gd name="connsiteY7" fmla="*/ 0 h 18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7881" h="18777">
                  <a:moveTo>
                    <a:pt x="458573" y="0"/>
                  </a:moveTo>
                  <a:cubicBezTo>
                    <a:pt x="463714" y="0"/>
                    <a:pt x="467882" y="0"/>
                    <a:pt x="467882" y="0"/>
                  </a:cubicBezTo>
                  <a:lnTo>
                    <a:pt x="467882" y="18777"/>
                  </a:lnTo>
                  <a:cubicBezTo>
                    <a:pt x="467882" y="18777"/>
                    <a:pt x="463714" y="18777"/>
                    <a:pt x="458573" y="18777"/>
                  </a:cubicBezTo>
                  <a:lnTo>
                    <a:pt x="9308" y="18777"/>
                  </a:lnTo>
                  <a:cubicBezTo>
                    <a:pt x="4168" y="18777"/>
                    <a:pt x="0" y="18777"/>
                    <a:pt x="0" y="18777"/>
                  </a:cubicBezTo>
                  <a:lnTo>
                    <a:pt x="0" y="0"/>
                  </a:lnTo>
                  <a:cubicBezTo>
                    <a:pt x="0" y="0"/>
                    <a:pt x="4168" y="0"/>
                    <a:pt x="9308" y="0"/>
                  </a:cubicBez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19" name="Free-form: Shape 326">
              <a:extLst>
                <a:ext uri="{FF2B5EF4-FFF2-40B4-BE49-F238E27FC236}">
                  <a16:creationId xmlns:a16="http://schemas.microsoft.com/office/drawing/2014/main" id="{9E2E4A2C-D34C-8C44-531C-84C5095387CF}"/>
                </a:ext>
              </a:extLst>
            </p:cNvPr>
            <p:cNvSpPr/>
            <p:nvPr/>
          </p:nvSpPr>
          <p:spPr>
            <a:xfrm>
              <a:off x="11322184" y="3676572"/>
              <a:ext cx="532131" cy="18509"/>
            </a:xfrm>
            <a:custGeom>
              <a:avLst/>
              <a:gdLst>
                <a:gd name="connsiteX0" fmla="*/ 522983 w 532131"/>
                <a:gd name="connsiteY0" fmla="*/ 0 h 18509"/>
                <a:gd name="connsiteX1" fmla="*/ 532131 w 532131"/>
                <a:gd name="connsiteY1" fmla="*/ 0 h 18509"/>
                <a:gd name="connsiteX2" fmla="*/ 532131 w 532131"/>
                <a:gd name="connsiteY2" fmla="*/ 18510 h 18509"/>
                <a:gd name="connsiteX3" fmla="*/ 522983 w 532131"/>
                <a:gd name="connsiteY3" fmla="*/ 18510 h 18509"/>
                <a:gd name="connsiteX4" fmla="*/ 9148 w 532131"/>
                <a:gd name="connsiteY4" fmla="*/ 18510 h 18509"/>
                <a:gd name="connsiteX5" fmla="*/ 0 w 532131"/>
                <a:gd name="connsiteY5" fmla="*/ 18510 h 18509"/>
                <a:gd name="connsiteX6" fmla="*/ 0 w 532131"/>
                <a:gd name="connsiteY6" fmla="*/ 0 h 18509"/>
                <a:gd name="connsiteX7" fmla="*/ 9148 w 532131"/>
                <a:gd name="connsiteY7" fmla="*/ 0 h 18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2131" h="18509">
                  <a:moveTo>
                    <a:pt x="522983" y="0"/>
                  </a:moveTo>
                  <a:cubicBezTo>
                    <a:pt x="528036" y="0"/>
                    <a:pt x="532131" y="0"/>
                    <a:pt x="532131" y="0"/>
                  </a:cubicBezTo>
                  <a:lnTo>
                    <a:pt x="532131" y="18510"/>
                  </a:lnTo>
                  <a:cubicBezTo>
                    <a:pt x="532131" y="18510"/>
                    <a:pt x="528036" y="18510"/>
                    <a:pt x="522983" y="18510"/>
                  </a:cubicBezTo>
                  <a:lnTo>
                    <a:pt x="9148" y="18510"/>
                  </a:lnTo>
                  <a:cubicBezTo>
                    <a:pt x="4096" y="18510"/>
                    <a:pt x="0" y="18510"/>
                    <a:pt x="0" y="18510"/>
                  </a:cubicBezTo>
                  <a:lnTo>
                    <a:pt x="0" y="0"/>
                  </a:lnTo>
                  <a:cubicBezTo>
                    <a:pt x="0" y="0"/>
                    <a:pt x="4096" y="0"/>
                    <a:pt x="9148" y="0"/>
                  </a:cubicBez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20" name="Free-form: Shape 327">
              <a:extLst>
                <a:ext uri="{FF2B5EF4-FFF2-40B4-BE49-F238E27FC236}">
                  <a16:creationId xmlns:a16="http://schemas.microsoft.com/office/drawing/2014/main" id="{E900C31D-B254-10F1-48AE-AE8CCA1F4C0F}"/>
                </a:ext>
              </a:extLst>
            </p:cNvPr>
            <p:cNvSpPr/>
            <p:nvPr/>
          </p:nvSpPr>
          <p:spPr>
            <a:xfrm>
              <a:off x="11292681" y="3716748"/>
              <a:ext cx="591138" cy="18643"/>
            </a:xfrm>
            <a:custGeom>
              <a:avLst/>
              <a:gdLst>
                <a:gd name="connsiteX0" fmla="*/ 591138 w 591138"/>
                <a:gd name="connsiteY0" fmla="*/ 7222 h 18643"/>
                <a:gd name="connsiteX1" fmla="*/ 591138 w 591138"/>
                <a:gd name="connsiteY1" fmla="*/ 11261 h 18643"/>
                <a:gd name="connsiteX2" fmla="*/ 583916 w 591138"/>
                <a:gd name="connsiteY2" fmla="*/ 18644 h 18643"/>
                <a:gd name="connsiteX3" fmla="*/ 7516 w 591138"/>
                <a:gd name="connsiteY3" fmla="*/ 18644 h 18643"/>
                <a:gd name="connsiteX4" fmla="*/ 0 w 591138"/>
                <a:gd name="connsiteY4" fmla="*/ 11288 h 18643"/>
                <a:gd name="connsiteX5" fmla="*/ 0 w 591138"/>
                <a:gd name="connsiteY5" fmla="*/ 7356 h 18643"/>
                <a:gd name="connsiteX6" fmla="*/ 7516 w 591138"/>
                <a:gd name="connsiteY6" fmla="*/ 0 h 18643"/>
                <a:gd name="connsiteX7" fmla="*/ 583702 w 591138"/>
                <a:gd name="connsiteY7" fmla="*/ 0 h 18643"/>
                <a:gd name="connsiteX8" fmla="*/ 591138 w 591138"/>
                <a:gd name="connsiteY8" fmla="*/ 7222 h 1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1138" h="18643">
                  <a:moveTo>
                    <a:pt x="591138" y="7222"/>
                  </a:moveTo>
                  <a:lnTo>
                    <a:pt x="591138" y="11261"/>
                  </a:lnTo>
                  <a:cubicBezTo>
                    <a:pt x="589979" y="14827"/>
                    <a:pt x="587572" y="17288"/>
                    <a:pt x="583916" y="18644"/>
                  </a:cubicBezTo>
                  <a:lnTo>
                    <a:pt x="7516" y="18644"/>
                  </a:lnTo>
                  <a:cubicBezTo>
                    <a:pt x="3825" y="17431"/>
                    <a:pt x="1320" y="14979"/>
                    <a:pt x="0" y="11288"/>
                  </a:cubicBezTo>
                  <a:lnTo>
                    <a:pt x="0" y="7356"/>
                  </a:lnTo>
                  <a:cubicBezTo>
                    <a:pt x="1748" y="2452"/>
                    <a:pt x="4253" y="0"/>
                    <a:pt x="7516" y="0"/>
                  </a:cubicBezTo>
                  <a:cubicBezTo>
                    <a:pt x="199569" y="0"/>
                    <a:pt x="391631" y="0"/>
                    <a:pt x="583702" y="0"/>
                  </a:cubicBezTo>
                  <a:cubicBezTo>
                    <a:pt x="586912" y="0"/>
                    <a:pt x="589390" y="2407"/>
                    <a:pt x="591138" y="7222"/>
                  </a:cubicBez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121" name="Smart_sensor" descr="{&quot;Key&quot;:&quot;POWER_USER_SHAPE_ICON&quot;,&quot;Value&quot;:&quot;POWER_USER_SHAPE_ICON_STYLE_1&quot;}"/>
          <p:cNvGrpSpPr>
            <a:grpSpLocks noChangeAspect="1"/>
          </p:cNvGrpSpPr>
          <p:nvPr>
            <p:custDataLst>
              <p:tags r:id="rId9"/>
            </p:custDataLst>
          </p:nvPr>
        </p:nvGrpSpPr>
        <p:grpSpPr>
          <a:xfrm>
            <a:off x="5197338" y="5388304"/>
            <a:ext cx="395130" cy="513097"/>
            <a:chOff x="2035534" y="6616354"/>
            <a:chExt cx="542925" cy="982981"/>
          </a:xfrm>
          <a:solidFill>
            <a:srgbClr val="0054C5"/>
          </a:solidFill>
        </p:grpSpPr>
        <p:sp>
          <p:nvSpPr>
            <p:cNvPr id="122" name="Chip2"/>
            <p:cNvSpPr>
              <a:spLocks noChangeAspect="1"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035534" y="7056410"/>
              <a:ext cx="542925" cy="542925"/>
            </a:xfrm>
            <a:custGeom>
              <a:avLst/>
              <a:gdLst>
                <a:gd name="T0" fmla="*/ 320 w 478"/>
                <a:gd name="T1" fmla="*/ 162 h 478"/>
                <a:gd name="T2" fmla="*/ 157 w 478"/>
                <a:gd name="T3" fmla="*/ 162 h 478"/>
                <a:gd name="T4" fmla="*/ 157 w 478"/>
                <a:gd name="T5" fmla="*/ 320 h 478"/>
                <a:gd name="T6" fmla="*/ 320 w 478"/>
                <a:gd name="T7" fmla="*/ 320 h 478"/>
                <a:gd name="T8" fmla="*/ 320 w 478"/>
                <a:gd name="T9" fmla="*/ 162 h 478"/>
                <a:gd name="T10" fmla="*/ 264 w 478"/>
                <a:gd name="T11" fmla="*/ 269 h 478"/>
                <a:gd name="T12" fmla="*/ 213 w 478"/>
                <a:gd name="T13" fmla="*/ 269 h 478"/>
                <a:gd name="T14" fmla="*/ 213 w 478"/>
                <a:gd name="T15" fmla="*/ 213 h 478"/>
                <a:gd name="T16" fmla="*/ 264 w 478"/>
                <a:gd name="T17" fmla="*/ 213 h 478"/>
                <a:gd name="T18" fmla="*/ 264 w 478"/>
                <a:gd name="T19" fmla="*/ 269 h 478"/>
                <a:gd name="T20" fmla="*/ 477 w 478"/>
                <a:gd name="T21" fmla="*/ 213 h 478"/>
                <a:gd name="T22" fmla="*/ 477 w 478"/>
                <a:gd name="T23" fmla="*/ 162 h 478"/>
                <a:gd name="T24" fmla="*/ 427 w 478"/>
                <a:gd name="T25" fmla="*/ 162 h 478"/>
                <a:gd name="T26" fmla="*/ 427 w 478"/>
                <a:gd name="T27" fmla="*/ 107 h 478"/>
                <a:gd name="T28" fmla="*/ 371 w 478"/>
                <a:gd name="T29" fmla="*/ 56 h 478"/>
                <a:gd name="T30" fmla="*/ 320 w 478"/>
                <a:gd name="T31" fmla="*/ 56 h 478"/>
                <a:gd name="T32" fmla="*/ 320 w 478"/>
                <a:gd name="T33" fmla="*/ 0 h 478"/>
                <a:gd name="T34" fmla="*/ 264 w 478"/>
                <a:gd name="T35" fmla="*/ 0 h 478"/>
                <a:gd name="T36" fmla="*/ 264 w 478"/>
                <a:gd name="T37" fmla="*/ 56 h 478"/>
                <a:gd name="T38" fmla="*/ 213 w 478"/>
                <a:gd name="T39" fmla="*/ 56 h 478"/>
                <a:gd name="T40" fmla="*/ 213 w 478"/>
                <a:gd name="T41" fmla="*/ 0 h 478"/>
                <a:gd name="T42" fmla="*/ 157 w 478"/>
                <a:gd name="T43" fmla="*/ 0 h 478"/>
                <a:gd name="T44" fmla="*/ 157 w 478"/>
                <a:gd name="T45" fmla="*/ 56 h 478"/>
                <a:gd name="T46" fmla="*/ 107 w 478"/>
                <a:gd name="T47" fmla="*/ 56 h 478"/>
                <a:gd name="T48" fmla="*/ 51 w 478"/>
                <a:gd name="T49" fmla="*/ 107 h 478"/>
                <a:gd name="T50" fmla="*/ 51 w 478"/>
                <a:gd name="T51" fmla="*/ 162 h 478"/>
                <a:gd name="T52" fmla="*/ 0 w 478"/>
                <a:gd name="T53" fmla="*/ 162 h 478"/>
                <a:gd name="T54" fmla="*/ 0 w 478"/>
                <a:gd name="T55" fmla="*/ 213 h 478"/>
                <a:gd name="T56" fmla="*/ 51 w 478"/>
                <a:gd name="T57" fmla="*/ 213 h 478"/>
                <a:gd name="T58" fmla="*/ 51 w 478"/>
                <a:gd name="T59" fmla="*/ 269 h 478"/>
                <a:gd name="T60" fmla="*/ 0 w 478"/>
                <a:gd name="T61" fmla="*/ 269 h 478"/>
                <a:gd name="T62" fmla="*/ 0 w 478"/>
                <a:gd name="T63" fmla="*/ 320 h 478"/>
                <a:gd name="T64" fmla="*/ 51 w 478"/>
                <a:gd name="T65" fmla="*/ 320 h 478"/>
                <a:gd name="T66" fmla="*/ 51 w 478"/>
                <a:gd name="T67" fmla="*/ 376 h 478"/>
                <a:gd name="T68" fmla="*/ 107 w 478"/>
                <a:gd name="T69" fmla="*/ 427 h 478"/>
                <a:gd name="T70" fmla="*/ 157 w 478"/>
                <a:gd name="T71" fmla="*/ 427 h 478"/>
                <a:gd name="T72" fmla="*/ 157 w 478"/>
                <a:gd name="T73" fmla="*/ 477 h 478"/>
                <a:gd name="T74" fmla="*/ 213 w 478"/>
                <a:gd name="T75" fmla="*/ 477 h 478"/>
                <a:gd name="T76" fmla="*/ 213 w 478"/>
                <a:gd name="T77" fmla="*/ 427 h 478"/>
                <a:gd name="T78" fmla="*/ 264 w 478"/>
                <a:gd name="T79" fmla="*/ 427 h 478"/>
                <a:gd name="T80" fmla="*/ 264 w 478"/>
                <a:gd name="T81" fmla="*/ 477 h 478"/>
                <a:gd name="T82" fmla="*/ 320 w 478"/>
                <a:gd name="T83" fmla="*/ 477 h 478"/>
                <a:gd name="T84" fmla="*/ 320 w 478"/>
                <a:gd name="T85" fmla="*/ 427 h 478"/>
                <a:gd name="T86" fmla="*/ 371 w 478"/>
                <a:gd name="T87" fmla="*/ 427 h 478"/>
                <a:gd name="T88" fmla="*/ 427 w 478"/>
                <a:gd name="T89" fmla="*/ 376 h 478"/>
                <a:gd name="T90" fmla="*/ 427 w 478"/>
                <a:gd name="T91" fmla="*/ 320 h 478"/>
                <a:gd name="T92" fmla="*/ 477 w 478"/>
                <a:gd name="T93" fmla="*/ 320 h 478"/>
                <a:gd name="T94" fmla="*/ 477 w 478"/>
                <a:gd name="T95" fmla="*/ 269 h 478"/>
                <a:gd name="T96" fmla="*/ 427 w 478"/>
                <a:gd name="T97" fmla="*/ 269 h 478"/>
                <a:gd name="T98" fmla="*/ 427 w 478"/>
                <a:gd name="T99" fmla="*/ 213 h 478"/>
                <a:gd name="T100" fmla="*/ 477 w 478"/>
                <a:gd name="T101" fmla="*/ 213 h 478"/>
                <a:gd name="T102" fmla="*/ 371 w 478"/>
                <a:gd name="T103" fmla="*/ 376 h 478"/>
                <a:gd name="T104" fmla="*/ 107 w 478"/>
                <a:gd name="T105" fmla="*/ 376 h 478"/>
                <a:gd name="T106" fmla="*/ 107 w 478"/>
                <a:gd name="T107" fmla="*/ 107 h 478"/>
                <a:gd name="T108" fmla="*/ 371 w 478"/>
                <a:gd name="T109" fmla="*/ 107 h 478"/>
                <a:gd name="T110" fmla="*/ 371 w 478"/>
                <a:gd name="T111" fmla="*/ 376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8" h="478">
                  <a:moveTo>
                    <a:pt x="320" y="162"/>
                  </a:moveTo>
                  <a:lnTo>
                    <a:pt x="157" y="162"/>
                  </a:lnTo>
                  <a:lnTo>
                    <a:pt x="157" y="320"/>
                  </a:lnTo>
                  <a:lnTo>
                    <a:pt x="320" y="320"/>
                  </a:lnTo>
                  <a:lnTo>
                    <a:pt x="320" y="162"/>
                  </a:lnTo>
                  <a:close/>
                  <a:moveTo>
                    <a:pt x="264" y="269"/>
                  </a:moveTo>
                  <a:lnTo>
                    <a:pt x="213" y="269"/>
                  </a:lnTo>
                  <a:lnTo>
                    <a:pt x="213" y="213"/>
                  </a:lnTo>
                  <a:lnTo>
                    <a:pt x="264" y="213"/>
                  </a:lnTo>
                  <a:lnTo>
                    <a:pt x="264" y="269"/>
                  </a:lnTo>
                  <a:close/>
                  <a:moveTo>
                    <a:pt x="477" y="213"/>
                  </a:moveTo>
                  <a:lnTo>
                    <a:pt x="477" y="162"/>
                  </a:lnTo>
                  <a:lnTo>
                    <a:pt x="427" y="162"/>
                  </a:lnTo>
                  <a:lnTo>
                    <a:pt x="427" y="107"/>
                  </a:lnTo>
                  <a:cubicBezTo>
                    <a:pt x="427" y="81"/>
                    <a:pt x="401" y="56"/>
                    <a:pt x="371" y="56"/>
                  </a:cubicBezTo>
                  <a:lnTo>
                    <a:pt x="320" y="56"/>
                  </a:lnTo>
                  <a:lnTo>
                    <a:pt x="320" y="0"/>
                  </a:lnTo>
                  <a:lnTo>
                    <a:pt x="264" y="0"/>
                  </a:lnTo>
                  <a:lnTo>
                    <a:pt x="264" y="56"/>
                  </a:lnTo>
                  <a:lnTo>
                    <a:pt x="213" y="56"/>
                  </a:lnTo>
                  <a:lnTo>
                    <a:pt x="213" y="0"/>
                  </a:lnTo>
                  <a:lnTo>
                    <a:pt x="157" y="0"/>
                  </a:lnTo>
                  <a:lnTo>
                    <a:pt x="157" y="56"/>
                  </a:lnTo>
                  <a:lnTo>
                    <a:pt x="107" y="56"/>
                  </a:lnTo>
                  <a:cubicBezTo>
                    <a:pt x="76" y="56"/>
                    <a:pt x="51" y="81"/>
                    <a:pt x="51" y="107"/>
                  </a:cubicBezTo>
                  <a:lnTo>
                    <a:pt x="51" y="162"/>
                  </a:lnTo>
                  <a:lnTo>
                    <a:pt x="0" y="162"/>
                  </a:lnTo>
                  <a:lnTo>
                    <a:pt x="0" y="213"/>
                  </a:lnTo>
                  <a:lnTo>
                    <a:pt x="51" y="213"/>
                  </a:lnTo>
                  <a:lnTo>
                    <a:pt x="51" y="269"/>
                  </a:lnTo>
                  <a:lnTo>
                    <a:pt x="0" y="269"/>
                  </a:lnTo>
                  <a:lnTo>
                    <a:pt x="0" y="320"/>
                  </a:lnTo>
                  <a:lnTo>
                    <a:pt x="51" y="320"/>
                  </a:lnTo>
                  <a:lnTo>
                    <a:pt x="51" y="376"/>
                  </a:lnTo>
                  <a:cubicBezTo>
                    <a:pt x="51" y="401"/>
                    <a:pt x="76" y="427"/>
                    <a:pt x="107" y="427"/>
                  </a:cubicBezTo>
                  <a:lnTo>
                    <a:pt x="157" y="427"/>
                  </a:lnTo>
                  <a:lnTo>
                    <a:pt x="157" y="477"/>
                  </a:lnTo>
                  <a:lnTo>
                    <a:pt x="213" y="477"/>
                  </a:lnTo>
                  <a:lnTo>
                    <a:pt x="213" y="427"/>
                  </a:lnTo>
                  <a:lnTo>
                    <a:pt x="264" y="427"/>
                  </a:lnTo>
                  <a:lnTo>
                    <a:pt x="264" y="477"/>
                  </a:lnTo>
                  <a:lnTo>
                    <a:pt x="320" y="477"/>
                  </a:lnTo>
                  <a:lnTo>
                    <a:pt x="320" y="427"/>
                  </a:lnTo>
                  <a:lnTo>
                    <a:pt x="371" y="427"/>
                  </a:lnTo>
                  <a:cubicBezTo>
                    <a:pt x="401" y="427"/>
                    <a:pt x="427" y="401"/>
                    <a:pt x="427" y="376"/>
                  </a:cubicBezTo>
                  <a:lnTo>
                    <a:pt x="427" y="320"/>
                  </a:lnTo>
                  <a:lnTo>
                    <a:pt x="477" y="320"/>
                  </a:lnTo>
                  <a:lnTo>
                    <a:pt x="477" y="269"/>
                  </a:lnTo>
                  <a:lnTo>
                    <a:pt x="427" y="269"/>
                  </a:lnTo>
                  <a:lnTo>
                    <a:pt x="427" y="213"/>
                  </a:lnTo>
                  <a:lnTo>
                    <a:pt x="477" y="213"/>
                  </a:lnTo>
                  <a:close/>
                  <a:moveTo>
                    <a:pt x="371" y="376"/>
                  </a:moveTo>
                  <a:lnTo>
                    <a:pt x="107" y="376"/>
                  </a:lnTo>
                  <a:lnTo>
                    <a:pt x="107" y="107"/>
                  </a:lnTo>
                  <a:lnTo>
                    <a:pt x="371" y="107"/>
                  </a:lnTo>
                  <a:lnTo>
                    <a:pt x="371" y="376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609630">
                <a:defRPr/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grpSp>
          <p:nvGrpSpPr>
            <p:cNvPr id="123" name="Wifi3"/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 bwMode="auto">
            <a:xfrm>
              <a:off x="2070216" y="6616354"/>
              <a:ext cx="473560" cy="321805"/>
              <a:chOff x="2405" y="2885"/>
              <a:chExt cx="880" cy="598"/>
            </a:xfrm>
            <a:grpFill/>
          </p:grpSpPr>
          <p:sp>
            <p:nvSpPr>
              <p:cNvPr id="124" name="Freeform 14"/>
              <p:cNvSpPr>
                <a:spLocks/>
              </p:cNvSpPr>
              <p:nvPr/>
            </p:nvSpPr>
            <p:spPr bwMode="auto">
              <a:xfrm>
                <a:off x="2405" y="2885"/>
                <a:ext cx="880" cy="274"/>
              </a:xfrm>
              <a:custGeom>
                <a:avLst/>
                <a:gdLst>
                  <a:gd name="T0" fmla="*/ 21642 w 23246"/>
                  <a:gd name="T1" fmla="*/ 7075 h 7218"/>
                  <a:gd name="T2" fmla="*/ 20609 w 23246"/>
                  <a:gd name="T3" fmla="*/ 6647 h 7218"/>
                  <a:gd name="T4" fmla="*/ 11623 w 23246"/>
                  <a:gd name="T5" fmla="*/ 2922 h 7218"/>
                  <a:gd name="T6" fmla="*/ 2636 w 23246"/>
                  <a:gd name="T7" fmla="*/ 6647 h 7218"/>
                  <a:gd name="T8" fmla="*/ 571 w 23246"/>
                  <a:gd name="T9" fmla="*/ 6647 h 7218"/>
                  <a:gd name="T10" fmla="*/ 571 w 23246"/>
                  <a:gd name="T11" fmla="*/ 4581 h 7218"/>
                  <a:gd name="T12" fmla="*/ 5743 w 23246"/>
                  <a:gd name="T13" fmla="*/ 1146 h 7218"/>
                  <a:gd name="T14" fmla="*/ 11623 w 23246"/>
                  <a:gd name="T15" fmla="*/ 0 h 7218"/>
                  <a:gd name="T16" fmla="*/ 17503 w 23246"/>
                  <a:gd name="T17" fmla="*/ 1146 h 7218"/>
                  <a:gd name="T18" fmla="*/ 22675 w 23246"/>
                  <a:gd name="T19" fmla="*/ 4581 h 7218"/>
                  <a:gd name="T20" fmla="*/ 22675 w 23246"/>
                  <a:gd name="T21" fmla="*/ 6647 h 7218"/>
                  <a:gd name="T22" fmla="*/ 21642 w 23246"/>
                  <a:gd name="T23" fmla="*/ 7075 h 7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246" h="7218">
                    <a:moveTo>
                      <a:pt x="21642" y="7075"/>
                    </a:moveTo>
                    <a:cubicBezTo>
                      <a:pt x="21268" y="7075"/>
                      <a:pt x="20894" y="6932"/>
                      <a:pt x="20609" y="6647"/>
                    </a:cubicBezTo>
                    <a:cubicBezTo>
                      <a:pt x="18207" y="4245"/>
                      <a:pt x="15015" y="2922"/>
                      <a:pt x="11623" y="2922"/>
                    </a:cubicBezTo>
                    <a:cubicBezTo>
                      <a:pt x="8230" y="2922"/>
                      <a:pt x="5039" y="4245"/>
                      <a:pt x="2636" y="6647"/>
                    </a:cubicBezTo>
                    <a:cubicBezTo>
                      <a:pt x="2066" y="7218"/>
                      <a:pt x="1141" y="7218"/>
                      <a:pt x="571" y="6647"/>
                    </a:cubicBezTo>
                    <a:cubicBezTo>
                      <a:pt x="0" y="6077"/>
                      <a:pt x="0" y="5152"/>
                      <a:pt x="571" y="4581"/>
                    </a:cubicBezTo>
                    <a:cubicBezTo>
                      <a:pt x="2063" y="3089"/>
                      <a:pt x="3803" y="1933"/>
                      <a:pt x="5743" y="1146"/>
                    </a:cubicBezTo>
                    <a:cubicBezTo>
                      <a:pt x="7616" y="385"/>
                      <a:pt x="9594" y="0"/>
                      <a:pt x="11623" y="0"/>
                    </a:cubicBezTo>
                    <a:cubicBezTo>
                      <a:pt x="13652" y="0"/>
                      <a:pt x="15630" y="385"/>
                      <a:pt x="17503" y="1146"/>
                    </a:cubicBezTo>
                    <a:cubicBezTo>
                      <a:pt x="19442" y="1933"/>
                      <a:pt x="21182" y="3089"/>
                      <a:pt x="22675" y="4581"/>
                    </a:cubicBezTo>
                    <a:cubicBezTo>
                      <a:pt x="23246" y="5152"/>
                      <a:pt x="23246" y="6077"/>
                      <a:pt x="22675" y="6647"/>
                    </a:cubicBezTo>
                    <a:cubicBezTo>
                      <a:pt x="22390" y="6932"/>
                      <a:pt x="22016" y="7075"/>
                      <a:pt x="21642" y="7075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defTabSz="609630">
                  <a:defRPr/>
                </a:pP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5" name="Freeform 15"/>
              <p:cNvSpPr>
                <a:spLocks/>
              </p:cNvSpPr>
              <p:nvPr/>
            </p:nvSpPr>
            <p:spPr bwMode="auto">
              <a:xfrm>
                <a:off x="2519" y="3098"/>
                <a:ext cx="653" cy="227"/>
              </a:xfrm>
              <a:custGeom>
                <a:avLst/>
                <a:gdLst>
                  <a:gd name="T0" fmla="*/ 15630 w 17234"/>
                  <a:gd name="T1" fmla="*/ 5829 h 5971"/>
                  <a:gd name="T2" fmla="*/ 14597 w 17234"/>
                  <a:gd name="T3" fmla="*/ 5401 h 5971"/>
                  <a:gd name="T4" fmla="*/ 8617 w 17234"/>
                  <a:gd name="T5" fmla="*/ 2921 h 5971"/>
                  <a:gd name="T6" fmla="*/ 2636 w 17234"/>
                  <a:gd name="T7" fmla="*/ 5401 h 5971"/>
                  <a:gd name="T8" fmla="*/ 570 w 17234"/>
                  <a:gd name="T9" fmla="*/ 5401 h 5971"/>
                  <a:gd name="T10" fmla="*/ 570 w 17234"/>
                  <a:gd name="T11" fmla="*/ 3335 h 5971"/>
                  <a:gd name="T12" fmla="*/ 8617 w 17234"/>
                  <a:gd name="T13" fmla="*/ 0 h 5971"/>
                  <a:gd name="T14" fmla="*/ 16663 w 17234"/>
                  <a:gd name="T15" fmla="*/ 3335 h 5971"/>
                  <a:gd name="T16" fmla="*/ 16663 w 17234"/>
                  <a:gd name="T17" fmla="*/ 5401 h 5971"/>
                  <a:gd name="T18" fmla="*/ 15630 w 17234"/>
                  <a:gd name="T19" fmla="*/ 5829 h 5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234" h="5971">
                    <a:moveTo>
                      <a:pt x="15630" y="5829"/>
                    </a:moveTo>
                    <a:cubicBezTo>
                      <a:pt x="15256" y="5829"/>
                      <a:pt x="14883" y="5686"/>
                      <a:pt x="14597" y="5401"/>
                    </a:cubicBezTo>
                    <a:cubicBezTo>
                      <a:pt x="12998" y="3802"/>
                      <a:pt x="10874" y="2921"/>
                      <a:pt x="8617" y="2921"/>
                    </a:cubicBezTo>
                    <a:cubicBezTo>
                      <a:pt x="6359" y="2921"/>
                      <a:pt x="4235" y="3802"/>
                      <a:pt x="2636" y="5401"/>
                    </a:cubicBezTo>
                    <a:cubicBezTo>
                      <a:pt x="2066" y="5971"/>
                      <a:pt x="1141" y="5971"/>
                      <a:pt x="570" y="5401"/>
                    </a:cubicBezTo>
                    <a:cubicBezTo>
                      <a:pt x="0" y="4830"/>
                      <a:pt x="0" y="3905"/>
                      <a:pt x="570" y="3335"/>
                    </a:cubicBezTo>
                    <a:cubicBezTo>
                      <a:pt x="2721" y="1184"/>
                      <a:pt x="5579" y="0"/>
                      <a:pt x="8617" y="0"/>
                    </a:cubicBezTo>
                    <a:cubicBezTo>
                      <a:pt x="11655" y="0"/>
                      <a:pt x="14512" y="1184"/>
                      <a:pt x="16663" y="3335"/>
                    </a:cubicBezTo>
                    <a:cubicBezTo>
                      <a:pt x="17234" y="3905"/>
                      <a:pt x="17234" y="4830"/>
                      <a:pt x="16663" y="5401"/>
                    </a:cubicBezTo>
                    <a:cubicBezTo>
                      <a:pt x="16378" y="5686"/>
                      <a:pt x="16004" y="5829"/>
                      <a:pt x="15630" y="5829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defTabSz="609630">
                  <a:defRPr/>
                </a:pP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6" name="Freeform 16"/>
              <p:cNvSpPr>
                <a:spLocks/>
              </p:cNvSpPr>
              <p:nvPr/>
            </p:nvSpPr>
            <p:spPr bwMode="auto">
              <a:xfrm>
                <a:off x="2671" y="3319"/>
                <a:ext cx="349" cy="164"/>
              </a:xfrm>
              <a:custGeom>
                <a:avLst/>
                <a:gdLst>
                  <a:gd name="T0" fmla="*/ 7615 w 9218"/>
                  <a:gd name="T1" fmla="*/ 4167 h 4310"/>
                  <a:gd name="T2" fmla="*/ 6582 w 9218"/>
                  <a:gd name="T3" fmla="*/ 3740 h 4310"/>
                  <a:gd name="T4" fmla="*/ 2636 w 9218"/>
                  <a:gd name="T5" fmla="*/ 3740 h 4310"/>
                  <a:gd name="T6" fmla="*/ 570 w 9218"/>
                  <a:gd name="T7" fmla="*/ 3740 h 4310"/>
                  <a:gd name="T8" fmla="*/ 570 w 9218"/>
                  <a:gd name="T9" fmla="*/ 1674 h 4310"/>
                  <a:gd name="T10" fmla="*/ 4609 w 9218"/>
                  <a:gd name="T11" fmla="*/ 0 h 4310"/>
                  <a:gd name="T12" fmla="*/ 8648 w 9218"/>
                  <a:gd name="T13" fmla="*/ 1674 h 4310"/>
                  <a:gd name="T14" fmla="*/ 8648 w 9218"/>
                  <a:gd name="T15" fmla="*/ 3740 h 4310"/>
                  <a:gd name="T16" fmla="*/ 7615 w 9218"/>
                  <a:gd name="T17" fmla="*/ 4167 h 4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18" h="4310">
                    <a:moveTo>
                      <a:pt x="7615" y="4167"/>
                    </a:moveTo>
                    <a:cubicBezTo>
                      <a:pt x="7241" y="4167"/>
                      <a:pt x="6867" y="4025"/>
                      <a:pt x="6582" y="3740"/>
                    </a:cubicBezTo>
                    <a:cubicBezTo>
                      <a:pt x="5494" y="2652"/>
                      <a:pt x="3724" y="2652"/>
                      <a:pt x="2636" y="3740"/>
                    </a:cubicBezTo>
                    <a:cubicBezTo>
                      <a:pt x="2065" y="4310"/>
                      <a:pt x="1141" y="4310"/>
                      <a:pt x="570" y="3740"/>
                    </a:cubicBezTo>
                    <a:cubicBezTo>
                      <a:pt x="0" y="3169"/>
                      <a:pt x="0" y="2244"/>
                      <a:pt x="570" y="1674"/>
                    </a:cubicBezTo>
                    <a:cubicBezTo>
                      <a:pt x="1650" y="594"/>
                      <a:pt x="3084" y="0"/>
                      <a:pt x="4609" y="0"/>
                    </a:cubicBezTo>
                    <a:cubicBezTo>
                      <a:pt x="6134" y="0"/>
                      <a:pt x="7568" y="594"/>
                      <a:pt x="8648" y="1674"/>
                    </a:cubicBezTo>
                    <a:cubicBezTo>
                      <a:pt x="9218" y="2244"/>
                      <a:pt x="9218" y="3169"/>
                      <a:pt x="8648" y="3740"/>
                    </a:cubicBezTo>
                    <a:cubicBezTo>
                      <a:pt x="8362" y="4025"/>
                      <a:pt x="7988" y="4167"/>
                      <a:pt x="7615" y="416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defTabSz="609630">
                  <a:defRPr/>
                </a:pP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27" name="School" descr="{&quot;Key&quot;:&quot;POWER_USER_SHAPE_ICON&quot;,&quot;Value&quot;:&quot;POWER_USER_SHAPE_ICON_STYLE_1&quot;}"/>
          <p:cNvGrpSpPr>
            <a:grpSpLocks noChangeAspect="1"/>
          </p:cNvGrpSpPr>
          <p:nvPr>
            <p:custDataLst>
              <p:tags r:id="rId10"/>
            </p:custDataLst>
          </p:nvPr>
        </p:nvGrpSpPr>
        <p:grpSpPr bwMode="auto">
          <a:xfrm>
            <a:off x="5145568" y="4699000"/>
            <a:ext cx="506921" cy="508000"/>
            <a:chOff x="8" y="8"/>
            <a:chExt cx="470" cy="471"/>
          </a:xfrm>
          <a:solidFill>
            <a:srgbClr val="0054C5"/>
          </a:solidFill>
        </p:grpSpPr>
        <p:sp>
          <p:nvSpPr>
            <p:cNvPr id="128" name="School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8" y="8"/>
              <a:ext cx="470" cy="157"/>
            </a:xfrm>
            <a:custGeom>
              <a:avLst/>
              <a:gdLst>
                <a:gd name="T0" fmla="*/ 1198 w 1250"/>
                <a:gd name="T1" fmla="*/ 416 h 416"/>
                <a:gd name="T2" fmla="*/ 625 w 1250"/>
                <a:gd name="T3" fmla="*/ 131 h 416"/>
                <a:gd name="T4" fmla="*/ 52 w 1250"/>
                <a:gd name="T5" fmla="*/ 416 h 416"/>
                <a:gd name="T6" fmla="*/ 0 w 1250"/>
                <a:gd name="T7" fmla="*/ 311 h 416"/>
                <a:gd name="T8" fmla="*/ 624 w 1250"/>
                <a:gd name="T9" fmla="*/ 1 h 416"/>
                <a:gd name="T10" fmla="*/ 624 w 1250"/>
                <a:gd name="T11" fmla="*/ 0 h 416"/>
                <a:gd name="T12" fmla="*/ 625 w 1250"/>
                <a:gd name="T13" fmla="*/ 0 h 416"/>
                <a:gd name="T14" fmla="*/ 626 w 1250"/>
                <a:gd name="T15" fmla="*/ 0 h 416"/>
                <a:gd name="T16" fmla="*/ 626 w 1250"/>
                <a:gd name="T17" fmla="*/ 1 h 416"/>
                <a:gd name="T18" fmla="*/ 1250 w 1250"/>
                <a:gd name="T19" fmla="*/ 311 h 416"/>
                <a:gd name="T20" fmla="*/ 1198 w 1250"/>
                <a:gd name="T21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0" h="416">
                  <a:moveTo>
                    <a:pt x="1198" y="416"/>
                  </a:moveTo>
                  <a:lnTo>
                    <a:pt x="625" y="131"/>
                  </a:lnTo>
                  <a:lnTo>
                    <a:pt x="52" y="416"/>
                  </a:lnTo>
                  <a:lnTo>
                    <a:pt x="0" y="311"/>
                  </a:lnTo>
                  <a:lnTo>
                    <a:pt x="624" y="1"/>
                  </a:lnTo>
                  <a:lnTo>
                    <a:pt x="624" y="0"/>
                  </a:lnTo>
                  <a:lnTo>
                    <a:pt x="625" y="0"/>
                  </a:lnTo>
                  <a:lnTo>
                    <a:pt x="626" y="0"/>
                  </a:lnTo>
                  <a:lnTo>
                    <a:pt x="626" y="1"/>
                  </a:lnTo>
                  <a:lnTo>
                    <a:pt x="1250" y="311"/>
                  </a:lnTo>
                  <a:lnTo>
                    <a:pt x="1198" y="41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29" name="School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39" y="160"/>
              <a:ext cx="407" cy="319"/>
            </a:xfrm>
            <a:custGeom>
              <a:avLst/>
              <a:gdLst>
                <a:gd name="T0" fmla="*/ 547 w 1084"/>
                <a:gd name="T1" fmla="*/ 160 h 845"/>
                <a:gd name="T2" fmla="*/ 0 w 1084"/>
                <a:gd name="T3" fmla="*/ 127 h 845"/>
                <a:gd name="T4" fmla="*/ 0 w 1084"/>
                <a:gd name="T5" fmla="*/ 218 h 845"/>
                <a:gd name="T6" fmla="*/ 0 w 1084"/>
                <a:gd name="T7" fmla="*/ 823 h 845"/>
                <a:gd name="T8" fmla="*/ 446 w 1084"/>
                <a:gd name="T9" fmla="*/ 823 h 845"/>
                <a:gd name="T10" fmla="*/ 541 w 1084"/>
                <a:gd name="T11" fmla="*/ 845 h 845"/>
                <a:gd name="T12" fmla="*/ 635 w 1084"/>
                <a:gd name="T13" fmla="*/ 823 h 845"/>
                <a:gd name="T14" fmla="*/ 1084 w 1084"/>
                <a:gd name="T15" fmla="*/ 823 h 845"/>
                <a:gd name="T16" fmla="*/ 1084 w 1084"/>
                <a:gd name="T17" fmla="*/ 218 h 845"/>
                <a:gd name="T18" fmla="*/ 1084 w 1084"/>
                <a:gd name="T19" fmla="*/ 127 h 845"/>
                <a:gd name="T20" fmla="*/ 547 w 1084"/>
                <a:gd name="T21" fmla="*/ 160 h 845"/>
                <a:gd name="T22" fmla="*/ 507 w 1084"/>
                <a:gd name="T23" fmla="*/ 779 h 845"/>
                <a:gd name="T24" fmla="*/ 56 w 1084"/>
                <a:gd name="T25" fmla="*/ 768 h 845"/>
                <a:gd name="T26" fmla="*/ 56 w 1084"/>
                <a:gd name="T27" fmla="*/ 178 h 845"/>
                <a:gd name="T28" fmla="*/ 240 w 1084"/>
                <a:gd name="T29" fmla="*/ 134 h 845"/>
                <a:gd name="T30" fmla="*/ 507 w 1084"/>
                <a:gd name="T31" fmla="*/ 273 h 845"/>
                <a:gd name="T32" fmla="*/ 507 w 1084"/>
                <a:gd name="T33" fmla="*/ 779 h 845"/>
                <a:gd name="T34" fmla="*/ 1031 w 1084"/>
                <a:gd name="T35" fmla="*/ 768 h 845"/>
                <a:gd name="T36" fmla="*/ 580 w 1084"/>
                <a:gd name="T37" fmla="*/ 779 h 845"/>
                <a:gd name="T38" fmla="*/ 580 w 1084"/>
                <a:gd name="T39" fmla="*/ 273 h 845"/>
                <a:gd name="T40" fmla="*/ 848 w 1084"/>
                <a:gd name="T41" fmla="*/ 134 h 845"/>
                <a:gd name="T42" fmla="*/ 1031 w 1084"/>
                <a:gd name="T43" fmla="*/ 178 h 845"/>
                <a:gd name="T44" fmla="*/ 1031 w 1084"/>
                <a:gd name="T45" fmla="*/ 768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84" h="845">
                  <a:moveTo>
                    <a:pt x="547" y="160"/>
                  </a:moveTo>
                  <a:cubicBezTo>
                    <a:pt x="510" y="125"/>
                    <a:pt x="295" y="0"/>
                    <a:pt x="0" y="127"/>
                  </a:cubicBezTo>
                  <a:lnTo>
                    <a:pt x="0" y="218"/>
                  </a:lnTo>
                  <a:lnTo>
                    <a:pt x="0" y="823"/>
                  </a:lnTo>
                  <a:lnTo>
                    <a:pt x="446" y="823"/>
                  </a:lnTo>
                  <a:cubicBezTo>
                    <a:pt x="462" y="836"/>
                    <a:pt x="498" y="845"/>
                    <a:pt x="541" y="845"/>
                  </a:cubicBezTo>
                  <a:cubicBezTo>
                    <a:pt x="583" y="845"/>
                    <a:pt x="620" y="836"/>
                    <a:pt x="635" y="823"/>
                  </a:cubicBezTo>
                  <a:lnTo>
                    <a:pt x="1084" y="823"/>
                  </a:lnTo>
                  <a:lnTo>
                    <a:pt x="1084" y="218"/>
                  </a:lnTo>
                  <a:lnTo>
                    <a:pt x="1084" y="127"/>
                  </a:lnTo>
                  <a:cubicBezTo>
                    <a:pt x="801" y="2"/>
                    <a:pt x="576" y="134"/>
                    <a:pt x="547" y="160"/>
                  </a:cubicBezTo>
                  <a:close/>
                  <a:moveTo>
                    <a:pt x="507" y="779"/>
                  </a:moveTo>
                  <a:cubicBezTo>
                    <a:pt x="507" y="755"/>
                    <a:pt x="298" y="616"/>
                    <a:pt x="56" y="768"/>
                  </a:cubicBezTo>
                  <a:lnTo>
                    <a:pt x="56" y="178"/>
                  </a:lnTo>
                  <a:cubicBezTo>
                    <a:pt x="104" y="151"/>
                    <a:pt x="168" y="134"/>
                    <a:pt x="240" y="134"/>
                  </a:cubicBezTo>
                  <a:cubicBezTo>
                    <a:pt x="388" y="134"/>
                    <a:pt x="507" y="182"/>
                    <a:pt x="507" y="273"/>
                  </a:cubicBezTo>
                  <a:lnTo>
                    <a:pt x="507" y="779"/>
                  </a:lnTo>
                  <a:close/>
                  <a:moveTo>
                    <a:pt x="1031" y="768"/>
                  </a:moveTo>
                  <a:cubicBezTo>
                    <a:pt x="789" y="616"/>
                    <a:pt x="580" y="755"/>
                    <a:pt x="580" y="779"/>
                  </a:cubicBezTo>
                  <a:lnTo>
                    <a:pt x="580" y="273"/>
                  </a:lnTo>
                  <a:cubicBezTo>
                    <a:pt x="580" y="182"/>
                    <a:pt x="700" y="134"/>
                    <a:pt x="848" y="134"/>
                  </a:cubicBezTo>
                  <a:cubicBezTo>
                    <a:pt x="919" y="134"/>
                    <a:pt x="983" y="151"/>
                    <a:pt x="1031" y="178"/>
                  </a:cubicBezTo>
                  <a:lnTo>
                    <a:pt x="1031" y="76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0" name="Metin kutusu 129"/>
          <p:cNvSpPr txBox="1"/>
          <p:nvPr/>
        </p:nvSpPr>
        <p:spPr bwMode="auto">
          <a:xfrm>
            <a:off x="336094" y="1075765"/>
            <a:ext cx="46991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sz="2800" dirty="0" smtClean="0">
                <a:solidFill>
                  <a:schemeClr val="bg1"/>
                </a:solidFill>
                <a:latin typeface="Arial Nova Cond"/>
                <a:cs typeface="Helvetica"/>
              </a:rPr>
              <a:t>Aydın Genel Görünümü</a:t>
            </a:r>
            <a:endParaRPr lang="tr-TR" sz="2800" dirty="0">
              <a:solidFill>
                <a:schemeClr val="bg1"/>
              </a:solidFill>
              <a:latin typeface="Arial Nova Cond"/>
              <a:cs typeface="Helvetica"/>
            </a:endParaRPr>
          </a:p>
        </p:txBody>
      </p:sp>
      <p:pic>
        <p:nvPicPr>
          <p:cNvPr id="4098" name="Picture 2" descr="Görsel üretildi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1894" y="2421755"/>
            <a:ext cx="2995200" cy="299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448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Başlık 1"/>
          <p:cNvSpPr txBox="1"/>
          <p:nvPr/>
        </p:nvSpPr>
        <p:spPr bwMode="auto">
          <a:xfrm>
            <a:off x="298939" y="1947704"/>
            <a:ext cx="8361484" cy="443183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tr-TR" sz="2400" dirty="0">
                <a:solidFill>
                  <a:schemeClr val="bg1"/>
                </a:solidFill>
                <a:latin typeface="Arial Nova Cond"/>
                <a:cs typeface="Helvetica"/>
              </a:rPr>
              <a:t>Aydın; İzmir limanına yakınlığı, demiryolu ve karayolu bağlantılarıyla, Ege Bölgesi'nin önemli ulaşım yolları üzerinde yer almaktadır.</a:t>
            </a:r>
          </a:p>
          <a:p>
            <a: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tr-TR" sz="2400" dirty="0">
                <a:solidFill>
                  <a:schemeClr val="bg1"/>
                </a:solidFill>
                <a:latin typeface="Arial Nova Cond"/>
                <a:cs typeface="Helvetica"/>
              </a:rPr>
              <a:t>İl, Türkiye süt üretiminin yaklaşık %2,5-3'ünü karşılayarak süt ürünleri üretimi için önemli bir tedarik merkezi konumuna gelmiştir.</a:t>
            </a:r>
          </a:p>
          <a:p>
            <a: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tr-TR" sz="2400" dirty="0">
                <a:solidFill>
                  <a:schemeClr val="bg1"/>
                </a:solidFill>
                <a:latin typeface="Arial Nova Cond"/>
                <a:cs typeface="Helvetica"/>
              </a:rPr>
              <a:t>İncir kestane ve zeytin üretiminde ilk sırlarda yer alan il tarıma dayalı sanayi konusunda da büyük potansiyele sahiptir.</a:t>
            </a:r>
          </a:p>
          <a:p>
            <a: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tr-TR" sz="2400" dirty="0">
                <a:solidFill>
                  <a:schemeClr val="bg1"/>
                </a:solidFill>
                <a:latin typeface="Arial Nova Cond"/>
                <a:cs typeface="Helvetica"/>
              </a:rPr>
              <a:t>Kuşadası ve Didim gibi dünyaca bilenen turizm </a:t>
            </a:r>
            <a:r>
              <a:rPr lang="tr-TR" sz="2400" dirty="0" err="1">
                <a:solidFill>
                  <a:schemeClr val="bg1"/>
                </a:solidFill>
                <a:latin typeface="Arial Nova Cond"/>
                <a:cs typeface="Helvetica"/>
              </a:rPr>
              <a:t>lokasyonlarına</a:t>
            </a:r>
            <a:r>
              <a:rPr lang="tr-TR" sz="2400" dirty="0">
                <a:solidFill>
                  <a:schemeClr val="bg1"/>
                </a:solidFill>
                <a:latin typeface="Arial Nova Cond"/>
                <a:cs typeface="Helvetica"/>
              </a:rPr>
              <a:t> sahiptir</a:t>
            </a:r>
            <a:r>
              <a:rPr lang="tr-TR" sz="2400" dirty="0" smtClean="0">
                <a:solidFill>
                  <a:schemeClr val="bg1"/>
                </a:solidFill>
                <a:latin typeface="Arial Nova Cond"/>
                <a:cs typeface="Helvetica"/>
              </a:rPr>
              <a:t>.</a:t>
            </a:r>
            <a:endParaRPr lang="tr-TR" sz="2800" dirty="0">
              <a:solidFill>
                <a:schemeClr val="bg1"/>
              </a:solidFill>
              <a:latin typeface="Arial Nova Cond"/>
              <a:cs typeface="Helvetica"/>
            </a:endParaRPr>
          </a:p>
          <a:p>
            <a:pPr marL="457200" indent="-457200" algn="l">
              <a:lnSpc>
                <a:spcPct val="100000"/>
              </a:lnSpc>
              <a:buFont typeface="Wingdings" panose="05000000000000000000" pitchFamily="2" charset="2"/>
              <a:buChar char="Ø"/>
              <a:defRPr/>
            </a:pPr>
            <a:endParaRPr lang="tr-TR" sz="2800" dirty="0">
              <a:solidFill>
                <a:schemeClr val="bg1"/>
              </a:solidFill>
              <a:latin typeface="Arial Nova Cond"/>
              <a:cs typeface="Helvetica"/>
            </a:endParaRPr>
          </a:p>
        </p:txBody>
      </p:sp>
      <p:sp>
        <p:nvSpPr>
          <p:cNvPr id="7" name="Metin kutusu 6"/>
          <p:cNvSpPr txBox="1"/>
          <p:nvPr/>
        </p:nvSpPr>
        <p:spPr bwMode="auto">
          <a:xfrm>
            <a:off x="4075609" y="334229"/>
            <a:ext cx="5279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sz="3600" dirty="0" smtClean="0">
                <a:solidFill>
                  <a:schemeClr val="bg1"/>
                </a:solidFill>
                <a:latin typeface="Arial Nova Cond"/>
                <a:cs typeface="Helvetica"/>
              </a:rPr>
              <a:t>Aydın Yatırım Ortamı </a:t>
            </a:r>
            <a:endParaRPr lang="tr-TR" sz="3600" dirty="0">
              <a:solidFill>
                <a:schemeClr val="bg1"/>
              </a:solidFill>
              <a:latin typeface="Arial Nova Cond"/>
              <a:cs typeface="Helvetica"/>
            </a:endParaRPr>
          </a:p>
        </p:txBody>
      </p:sp>
      <p:sp>
        <p:nvSpPr>
          <p:cNvPr id="5" name="Metin kutusu 4"/>
          <p:cNvSpPr txBox="1"/>
          <p:nvPr/>
        </p:nvSpPr>
        <p:spPr bwMode="auto">
          <a:xfrm>
            <a:off x="571226" y="1202521"/>
            <a:ext cx="38306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sz="2800" dirty="0" smtClean="0">
                <a:solidFill>
                  <a:schemeClr val="bg1"/>
                </a:solidFill>
                <a:latin typeface="Arial Nova Cond"/>
                <a:cs typeface="Helvetica"/>
              </a:rPr>
              <a:t>Öne Çıkan Özellikler</a:t>
            </a:r>
            <a:endParaRPr lang="tr-TR" sz="2800" dirty="0">
              <a:solidFill>
                <a:schemeClr val="bg1"/>
              </a:solidFill>
              <a:latin typeface="Arial Nova Cond"/>
              <a:cs typeface="Helvetica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331" y="1464131"/>
            <a:ext cx="2862688" cy="460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489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4198681" y="312632"/>
            <a:ext cx="45802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800" b="1" dirty="0" smtClean="0">
                <a:solidFill>
                  <a:srgbClr val="BEECFE"/>
                </a:solidFill>
                <a:latin typeface="DM Sans Bold"/>
              </a:rPr>
              <a:t>DENİZLİ YATIRIM ORTAMI</a:t>
            </a:r>
            <a:endParaRPr lang="tr-TR" sz="2800" b="1" dirty="0">
              <a:solidFill>
                <a:srgbClr val="BEECFE"/>
              </a:solidFill>
              <a:latin typeface="DM Sans Bold"/>
            </a:endParaRPr>
          </a:p>
        </p:txBody>
      </p:sp>
      <p:sp>
        <p:nvSpPr>
          <p:cNvPr id="142" name="Başlık 1"/>
          <p:cNvSpPr txBox="1"/>
          <p:nvPr/>
        </p:nvSpPr>
        <p:spPr bwMode="auto">
          <a:xfrm>
            <a:off x="479553" y="1947703"/>
            <a:ext cx="6628539" cy="46162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defRPr/>
            </a:pPr>
            <a:endParaRPr lang="tr-TR" sz="2800" dirty="0">
              <a:solidFill>
                <a:schemeClr val="bg1"/>
              </a:solidFill>
              <a:latin typeface="Arial Nova Cond"/>
              <a:cs typeface="Helvetica"/>
            </a:endParaRPr>
          </a:p>
        </p:txBody>
      </p:sp>
      <p:graphicFrame>
        <p:nvGraphicFramePr>
          <p:cNvPr id="143" name="Tablo 1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032916"/>
              </p:ext>
            </p:extLst>
          </p:nvPr>
        </p:nvGraphicFramePr>
        <p:xfrm>
          <a:off x="996244" y="5155139"/>
          <a:ext cx="3834566" cy="104253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40743">
                  <a:extLst>
                    <a:ext uri="{9D8B030D-6E8A-4147-A177-3AD203B41FA5}">
                      <a16:colId xmlns:a16="http://schemas.microsoft.com/office/drawing/2014/main" val="3706016302"/>
                    </a:ext>
                  </a:extLst>
                </a:gridCol>
                <a:gridCol w="1063414">
                  <a:extLst>
                    <a:ext uri="{9D8B030D-6E8A-4147-A177-3AD203B41FA5}">
                      <a16:colId xmlns:a16="http://schemas.microsoft.com/office/drawing/2014/main" val="2162457389"/>
                    </a:ext>
                  </a:extLst>
                </a:gridCol>
                <a:gridCol w="1630409">
                  <a:extLst>
                    <a:ext uri="{9D8B030D-6E8A-4147-A177-3AD203B41FA5}">
                      <a16:colId xmlns:a16="http://schemas.microsoft.com/office/drawing/2014/main" val="616196932"/>
                    </a:ext>
                  </a:extLst>
                </a:gridCol>
              </a:tblGrid>
              <a:tr h="210079">
                <a:tc>
                  <a:txBody>
                    <a:bodyPr/>
                    <a:lstStyle/>
                    <a:p>
                      <a:pPr marL="72000" algn="l" fontAlgn="ctr"/>
                      <a:endParaRPr lang="tr-TR" sz="1300" b="0" i="0" u="none" strike="noStrike" dirty="0"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b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endParaRPr lang="tr-TR" sz="1300" b="0" i="0" u="none" strike="noStrike" dirty="0"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endParaRPr lang="tr-TR" sz="1200" b="0" kern="1200" dirty="0">
                        <a:solidFill>
                          <a:srgbClr val="FF0000"/>
                        </a:solidFill>
                        <a:latin typeface="Poppins ExtraLight" panose="00000300000000000000" pitchFamily="2" charset="-94"/>
                        <a:ea typeface="+mn-ea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b">
                    <a:lnL>
                      <a:noFill/>
                    </a:lnL>
                    <a:lnR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795035"/>
                  </a:ext>
                </a:extLst>
              </a:tr>
              <a:tr h="412952">
                <a:tc gridSpan="2">
                  <a:txBody>
                    <a:bodyPr/>
                    <a:lstStyle/>
                    <a:p>
                      <a:pPr marL="720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2025 </a:t>
                      </a:r>
                      <a:r>
                        <a:rPr lang="tr-TR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Yılı </a:t>
                      </a:r>
                    </a:p>
                    <a:p>
                      <a:pPr marL="720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Toplam İhracatı</a:t>
                      </a:r>
                    </a:p>
                  </a:txBody>
                  <a:tcPr marL="6552" marR="6552" marT="6552" marB="0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4.677.703.663 $</a:t>
                      </a:r>
                    </a:p>
                  </a:txBody>
                  <a:tcPr marL="6552" marR="6552" marT="6552" marB="0">
                    <a:lnL>
                      <a:noFill/>
                    </a:lnL>
                    <a:lnR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75889527"/>
                  </a:ext>
                </a:extLst>
              </a:tr>
              <a:tr h="209752">
                <a:tc gridSpan="2">
                  <a:txBody>
                    <a:bodyPr/>
                    <a:lstStyle/>
                    <a:p>
                      <a:pPr marL="720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300" b="0" i="0" u="none" strike="noStrike" dirty="0"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endParaRPr lang="tr-TR" sz="1200" b="0" u="none" strike="noStrike" kern="1200" dirty="0">
                        <a:solidFill>
                          <a:srgbClr val="FF0000"/>
                        </a:solidFill>
                        <a:effectLst/>
                        <a:latin typeface="Poppins ExtraLight" panose="00000300000000000000" pitchFamily="2" charset="-94"/>
                        <a:ea typeface="+mn-ea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>
                      <a:noFill/>
                    </a:lnL>
                    <a:lnR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212557"/>
                  </a:ext>
                </a:extLst>
              </a:tr>
              <a:tr h="209752">
                <a:tc gridSpan="2">
                  <a:txBody>
                    <a:bodyPr/>
                    <a:lstStyle/>
                    <a:p>
                      <a:pPr marL="720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300" b="0" i="0" u="none" strike="noStrike" dirty="0"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endParaRPr lang="tr-TR" sz="1200" b="0" u="none" strike="noStrike" kern="1200" dirty="0">
                        <a:solidFill>
                          <a:srgbClr val="FF0000"/>
                        </a:solidFill>
                        <a:effectLst/>
                        <a:latin typeface="Poppins ExtraLight" panose="00000300000000000000" pitchFamily="2" charset="-94"/>
                        <a:ea typeface="+mn-ea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>
                      <a:noFill/>
                    </a:lnL>
                    <a:lnR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8909997"/>
                  </a:ext>
                </a:extLst>
              </a:tr>
            </a:tbl>
          </a:graphicData>
        </a:graphic>
      </p:graphicFrame>
      <p:graphicFrame>
        <p:nvGraphicFramePr>
          <p:cNvPr id="144" name="Tablo 1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6946965"/>
              </p:ext>
            </p:extLst>
          </p:nvPr>
        </p:nvGraphicFramePr>
        <p:xfrm>
          <a:off x="996243" y="3136793"/>
          <a:ext cx="3378816" cy="70728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81485">
                  <a:extLst>
                    <a:ext uri="{9D8B030D-6E8A-4147-A177-3AD203B41FA5}">
                      <a16:colId xmlns:a16="http://schemas.microsoft.com/office/drawing/2014/main" val="3706016302"/>
                    </a:ext>
                  </a:extLst>
                </a:gridCol>
                <a:gridCol w="1097331">
                  <a:extLst>
                    <a:ext uri="{9D8B030D-6E8A-4147-A177-3AD203B41FA5}">
                      <a16:colId xmlns:a16="http://schemas.microsoft.com/office/drawing/2014/main" val="2997596078"/>
                    </a:ext>
                  </a:extLst>
                </a:gridCol>
              </a:tblGrid>
              <a:tr h="353641"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tr-TR" sz="13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Poppins ExtraLight" panose="00000300000000000000" pitchFamily="2" charset="-94"/>
                        </a:rPr>
                        <a:t>OSB </a:t>
                      </a:r>
                      <a:r>
                        <a:rPr lang="tr-TR" sz="1300" b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Poppins ExtraLight" panose="00000300000000000000" pitchFamily="2" charset="-94"/>
                        </a:rPr>
                        <a:t>Sayısı (Aktif)</a:t>
                      </a:r>
                      <a:endParaRPr lang="tr-TR" sz="1300" b="0" u="none" strike="noStrike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b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552" marR="6552" marT="655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795035"/>
                  </a:ext>
                </a:extLst>
              </a:tr>
              <a:tr h="353641"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tr-TR" sz="13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Poppins ExtraLight" panose="00000300000000000000" pitchFamily="2" charset="-94"/>
                        </a:rPr>
                        <a:t>Çalışan Sayısı</a:t>
                      </a:r>
                    </a:p>
                  </a:txBody>
                  <a:tcPr marL="6552" marR="6552" marT="6552" marB="0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32.500</a:t>
                      </a:r>
                      <a:endParaRPr lang="tr-TR" sz="16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552" marR="6552" marT="655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4425216"/>
                  </a:ext>
                </a:extLst>
              </a:tr>
            </a:tbl>
          </a:graphicData>
        </a:graphic>
      </p:graphicFrame>
      <p:graphicFrame>
        <p:nvGraphicFramePr>
          <p:cNvPr id="145" name="Tablo 1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423519"/>
              </p:ext>
            </p:extLst>
          </p:nvPr>
        </p:nvGraphicFramePr>
        <p:xfrm>
          <a:off x="994028" y="4139919"/>
          <a:ext cx="3368298" cy="78506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185672">
                  <a:extLst>
                    <a:ext uri="{9D8B030D-6E8A-4147-A177-3AD203B41FA5}">
                      <a16:colId xmlns:a16="http://schemas.microsoft.com/office/drawing/2014/main" val="3706016302"/>
                    </a:ext>
                  </a:extLst>
                </a:gridCol>
                <a:gridCol w="1182626">
                  <a:extLst>
                    <a:ext uri="{9D8B030D-6E8A-4147-A177-3AD203B41FA5}">
                      <a16:colId xmlns:a16="http://schemas.microsoft.com/office/drawing/2014/main" val="616196932"/>
                    </a:ext>
                  </a:extLst>
                </a:gridCol>
              </a:tblGrid>
              <a:tr h="284277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3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İş</a:t>
                      </a:r>
                      <a:r>
                        <a:rPr lang="tr-TR" sz="1300" b="0" u="none" strike="noStrike" baseline="0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 Gücüne Katılma Oranı</a:t>
                      </a:r>
                      <a:endParaRPr lang="tr-TR" sz="13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b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tr-TR" sz="8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% </a:t>
                      </a:r>
                      <a:r>
                        <a:rPr lang="tr-TR" sz="16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57,4</a:t>
                      </a:r>
                      <a:endParaRPr lang="tr-TR" sz="16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552" marR="6552" marT="6552" marB="0" anchor="b">
                    <a:lnL>
                      <a:noFill/>
                    </a:lnL>
                    <a:lnR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795035"/>
                  </a:ext>
                </a:extLst>
              </a:tr>
              <a:tr h="25039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3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İstihdam Oranı</a:t>
                      </a:r>
                      <a:endParaRPr lang="tr-TR" sz="13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tr-TR" sz="8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% </a:t>
                      </a:r>
                      <a:r>
                        <a:rPr lang="tr-TR" sz="16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53,6</a:t>
                      </a:r>
                      <a:endParaRPr lang="tr-TR" sz="16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552" marR="6552" marT="6552" marB="0" anchor="ctr">
                    <a:lnL>
                      <a:noFill/>
                    </a:lnL>
                    <a:lnR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75889527"/>
                  </a:ext>
                </a:extLst>
              </a:tr>
              <a:tr h="25039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3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İşsizlik Oranı</a:t>
                      </a:r>
                      <a:endParaRPr lang="tr-TR" sz="13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8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% </a:t>
                      </a:r>
                      <a:r>
                        <a:rPr lang="tr-TR" sz="16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6,6</a:t>
                      </a:r>
                      <a:endParaRPr lang="tr-TR" sz="16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552" marR="6552" marT="6552" marB="0">
                    <a:lnL>
                      <a:noFill/>
                    </a:lnL>
                    <a:lnR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212557"/>
                  </a:ext>
                </a:extLst>
              </a:tr>
            </a:tbl>
          </a:graphicData>
        </a:graphic>
      </p:graphicFrame>
      <p:graphicFrame>
        <p:nvGraphicFramePr>
          <p:cNvPr id="146" name="Tablo 1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1093748"/>
              </p:ext>
            </p:extLst>
          </p:nvPr>
        </p:nvGraphicFramePr>
        <p:xfrm>
          <a:off x="996244" y="2610704"/>
          <a:ext cx="3374046" cy="40452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76715">
                  <a:extLst>
                    <a:ext uri="{9D8B030D-6E8A-4147-A177-3AD203B41FA5}">
                      <a16:colId xmlns:a16="http://schemas.microsoft.com/office/drawing/2014/main" val="3706016302"/>
                    </a:ext>
                  </a:extLst>
                </a:gridCol>
                <a:gridCol w="1097331">
                  <a:extLst>
                    <a:ext uri="{9D8B030D-6E8A-4147-A177-3AD203B41FA5}">
                      <a16:colId xmlns:a16="http://schemas.microsoft.com/office/drawing/2014/main" val="81682797"/>
                    </a:ext>
                  </a:extLst>
                </a:gridCol>
              </a:tblGrid>
              <a:tr h="404525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3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Nüfus</a:t>
                      </a:r>
                      <a:endParaRPr lang="tr-TR" sz="13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6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1.060.975</a:t>
                      </a:r>
                      <a:endParaRPr lang="tr-TR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795035"/>
                  </a:ext>
                </a:extLst>
              </a:tr>
            </a:tbl>
          </a:graphicData>
        </a:graphic>
      </p:graphicFrame>
      <p:graphicFrame>
        <p:nvGraphicFramePr>
          <p:cNvPr id="147" name="Tablo 1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666509"/>
              </p:ext>
            </p:extLst>
          </p:nvPr>
        </p:nvGraphicFramePr>
        <p:xfrm>
          <a:off x="996244" y="1992939"/>
          <a:ext cx="3374046" cy="49620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76715">
                  <a:extLst>
                    <a:ext uri="{9D8B030D-6E8A-4147-A177-3AD203B41FA5}">
                      <a16:colId xmlns:a16="http://schemas.microsoft.com/office/drawing/2014/main" val="3706016302"/>
                    </a:ext>
                  </a:extLst>
                </a:gridCol>
                <a:gridCol w="1097331">
                  <a:extLst>
                    <a:ext uri="{9D8B030D-6E8A-4147-A177-3AD203B41FA5}">
                      <a16:colId xmlns:a16="http://schemas.microsoft.com/office/drawing/2014/main" val="81682797"/>
                    </a:ext>
                  </a:extLst>
                </a:gridCol>
              </a:tblGrid>
              <a:tr h="49620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3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İlçe Sayısı</a:t>
                      </a:r>
                      <a:endParaRPr lang="tr-TR" sz="13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6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19</a:t>
                      </a:r>
                      <a:endParaRPr lang="tr-TR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795035"/>
                  </a:ext>
                </a:extLst>
              </a:tr>
            </a:tbl>
          </a:graphicData>
        </a:graphic>
      </p:graphicFrame>
      <p:grpSp>
        <p:nvGrpSpPr>
          <p:cNvPr id="148" name="Map3" descr="{&quot;Key&quot;:&quot;POWER_USER_SHAPE_ICON&quot;,&quot;Value&quot;:&quot;POWER_USER_SHAPE_ICON_STYLE_1&quot;}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67582" y="1967503"/>
            <a:ext cx="444376" cy="508000"/>
            <a:chOff x="5716589" y="5786439"/>
            <a:chExt cx="709613" cy="811212"/>
          </a:xfrm>
          <a:solidFill>
            <a:srgbClr val="0054C5"/>
          </a:solidFill>
        </p:grpSpPr>
        <p:sp>
          <p:nvSpPr>
            <p:cNvPr id="149" name="Freeform 20"/>
            <p:cNvSpPr>
              <a:spLocks noEditPoints="1"/>
            </p:cNvSpPr>
            <p:nvPr/>
          </p:nvSpPr>
          <p:spPr bwMode="auto">
            <a:xfrm>
              <a:off x="5716589" y="6280151"/>
              <a:ext cx="709613" cy="317500"/>
            </a:xfrm>
            <a:custGeom>
              <a:avLst/>
              <a:gdLst>
                <a:gd name="T0" fmla="*/ 24 w 1024"/>
                <a:gd name="T1" fmla="*/ 330 h 459"/>
                <a:gd name="T2" fmla="*/ 537 w 1024"/>
                <a:gd name="T3" fmla="*/ 442 h 459"/>
                <a:gd name="T4" fmla="*/ 997 w 1024"/>
                <a:gd name="T5" fmla="*/ 254 h 459"/>
                <a:gd name="T6" fmla="*/ 848 w 1024"/>
                <a:gd name="T7" fmla="*/ 141 h 459"/>
                <a:gd name="T8" fmla="*/ 846 w 1024"/>
                <a:gd name="T9" fmla="*/ 138 h 459"/>
                <a:gd name="T10" fmla="*/ 828 w 1024"/>
                <a:gd name="T11" fmla="*/ 102 h 459"/>
                <a:gd name="T12" fmla="*/ 797 w 1024"/>
                <a:gd name="T13" fmla="*/ 39 h 459"/>
                <a:gd name="T14" fmla="*/ 564 w 1024"/>
                <a:gd name="T15" fmla="*/ 135 h 459"/>
                <a:gd name="T16" fmla="*/ 555 w 1024"/>
                <a:gd name="T17" fmla="*/ 134 h 459"/>
                <a:gd name="T18" fmla="*/ 483 w 1024"/>
                <a:gd name="T19" fmla="*/ 85 h 459"/>
                <a:gd name="T20" fmla="*/ 384 w 1024"/>
                <a:gd name="T21" fmla="*/ 18 h 459"/>
                <a:gd name="T22" fmla="*/ 181 w 1024"/>
                <a:gd name="T23" fmla="*/ 122 h 459"/>
                <a:gd name="T24" fmla="*/ 125 w 1024"/>
                <a:gd name="T25" fmla="*/ 197 h 459"/>
                <a:gd name="T26" fmla="*/ 24 w 1024"/>
                <a:gd name="T27" fmla="*/ 330 h 459"/>
                <a:gd name="T28" fmla="*/ 538 w 1024"/>
                <a:gd name="T29" fmla="*/ 459 h 459"/>
                <a:gd name="T30" fmla="*/ 536 w 1024"/>
                <a:gd name="T31" fmla="*/ 459 h 459"/>
                <a:gd name="T32" fmla="*/ 7 w 1024"/>
                <a:gd name="T33" fmla="*/ 342 h 459"/>
                <a:gd name="T34" fmla="*/ 1 w 1024"/>
                <a:gd name="T35" fmla="*/ 337 h 459"/>
                <a:gd name="T36" fmla="*/ 2 w 1024"/>
                <a:gd name="T37" fmla="*/ 329 h 459"/>
                <a:gd name="T38" fmla="*/ 110 w 1024"/>
                <a:gd name="T39" fmla="*/ 188 h 459"/>
                <a:gd name="T40" fmla="*/ 167 w 1024"/>
                <a:gd name="T41" fmla="*/ 112 h 459"/>
                <a:gd name="T42" fmla="*/ 169 w 1024"/>
                <a:gd name="T43" fmla="*/ 110 h 459"/>
                <a:gd name="T44" fmla="*/ 380 w 1024"/>
                <a:gd name="T45" fmla="*/ 1 h 459"/>
                <a:gd name="T46" fmla="*/ 388 w 1024"/>
                <a:gd name="T47" fmla="*/ 1 h 459"/>
                <a:gd name="T48" fmla="*/ 494 w 1024"/>
                <a:gd name="T49" fmla="*/ 71 h 459"/>
                <a:gd name="T50" fmla="*/ 561 w 1024"/>
                <a:gd name="T51" fmla="*/ 118 h 459"/>
                <a:gd name="T52" fmla="*/ 798 w 1024"/>
                <a:gd name="T53" fmla="*/ 20 h 459"/>
                <a:gd name="T54" fmla="*/ 805 w 1024"/>
                <a:gd name="T55" fmla="*/ 20 h 459"/>
                <a:gd name="T56" fmla="*/ 810 w 1024"/>
                <a:gd name="T57" fmla="*/ 25 h 459"/>
                <a:gd name="T58" fmla="*/ 844 w 1024"/>
                <a:gd name="T59" fmla="*/ 95 h 459"/>
                <a:gd name="T60" fmla="*/ 862 w 1024"/>
                <a:gd name="T61" fmla="*/ 130 h 459"/>
                <a:gd name="T62" fmla="*/ 1020 w 1024"/>
                <a:gd name="T63" fmla="*/ 249 h 459"/>
                <a:gd name="T64" fmla="*/ 1024 w 1024"/>
                <a:gd name="T65" fmla="*/ 257 h 459"/>
                <a:gd name="T66" fmla="*/ 1018 w 1024"/>
                <a:gd name="T67" fmla="*/ 263 h 459"/>
                <a:gd name="T68" fmla="*/ 541 w 1024"/>
                <a:gd name="T69" fmla="*/ 459 h 459"/>
                <a:gd name="T70" fmla="*/ 538 w 1024"/>
                <a:gd name="T71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24" h="459">
                  <a:moveTo>
                    <a:pt x="24" y="330"/>
                  </a:moveTo>
                  <a:cubicBezTo>
                    <a:pt x="120" y="355"/>
                    <a:pt x="479" y="431"/>
                    <a:pt x="537" y="442"/>
                  </a:cubicBezTo>
                  <a:cubicBezTo>
                    <a:pt x="588" y="424"/>
                    <a:pt x="924" y="284"/>
                    <a:pt x="997" y="254"/>
                  </a:cubicBezTo>
                  <a:cubicBezTo>
                    <a:pt x="960" y="227"/>
                    <a:pt x="868" y="158"/>
                    <a:pt x="848" y="141"/>
                  </a:cubicBezTo>
                  <a:cubicBezTo>
                    <a:pt x="847" y="140"/>
                    <a:pt x="847" y="139"/>
                    <a:pt x="846" y="138"/>
                  </a:cubicBezTo>
                  <a:cubicBezTo>
                    <a:pt x="842" y="131"/>
                    <a:pt x="836" y="117"/>
                    <a:pt x="828" y="102"/>
                  </a:cubicBezTo>
                  <a:cubicBezTo>
                    <a:pt x="818" y="82"/>
                    <a:pt x="806" y="58"/>
                    <a:pt x="797" y="39"/>
                  </a:cubicBezTo>
                  <a:cubicBezTo>
                    <a:pt x="748" y="60"/>
                    <a:pt x="598" y="122"/>
                    <a:pt x="564" y="135"/>
                  </a:cubicBezTo>
                  <a:cubicBezTo>
                    <a:pt x="561" y="136"/>
                    <a:pt x="558" y="136"/>
                    <a:pt x="555" y="134"/>
                  </a:cubicBezTo>
                  <a:cubicBezTo>
                    <a:pt x="541" y="126"/>
                    <a:pt x="513" y="106"/>
                    <a:pt x="483" y="85"/>
                  </a:cubicBezTo>
                  <a:cubicBezTo>
                    <a:pt x="445" y="58"/>
                    <a:pt x="403" y="29"/>
                    <a:pt x="384" y="18"/>
                  </a:cubicBezTo>
                  <a:cubicBezTo>
                    <a:pt x="341" y="38"/>
                    <a:pt x="218" y="99"/>
                    <a:pt x="181" y="122"/>
                  </a:cubicBezTo>
                  <a:cubicBezTo>
                    <a:pt x="166" y="142"/>
                    <a:pt x="146" y="169"/>
                    <a:pt x="125" y="197"/>
                  </a:cubicBezTo>
                  <a:cubicBezTo>
                    <a:pt x="90" y="244"/>
                    <a:pt x="51" y="296"/>
                    <a:pt x="24" y="330"/>
                  </a:cubicBezTo>
                  <a:close/>
                  <a:moveTo>
                    <a:pt x="538" y="459"/>
                  </a:moveTo>
                  <a:cubicBezTo>
                    <a:pt x="537" y="459"/>
                    <a:pt x="537" y="459"/>
                    <a:pt x="536" y="459"/>
                  </a:cubicBezTo>
                  <a:cubicBezTo>
                    <a:pt x="484" y="449"/>
                    <a:pt x="80" y="364"/>
                    <a:pt x="7" y="342"/>
                  </a:cubicBezTo>
                  <a:cubicBezTo>
                    <a:pt x="4" y="342"/>
                    <a:pt x="2" y="340"/>
                    <a:pt x="1" y="337"/>
                  </a:cubicBezTo>
                  <a:cubicBezTo>
                    <a:pt x="0" y="334"/>
                    <a:pt x="0" y="332"/>
                    <a:pt x="2" y="329"/>
                  </a:cubicBezTo>
                  <a:cubicBezTo>
                    <a:pt x="29" y="297"/>
                    <a:pt x="72" y="239"/>
                    <a:pt x="110" y="188"/>
                  </a:cubicBezTo>
                  <a:cubicBezTo>
                    <a:pt x="131" y="159"/>
                    <a:pt x="152" y="131"/>
                    <a:pt x="167" y="112"/>
                  </a:cubicBezTo>
                  <a:cubicBezTo>
                    <a:pt x="168" y="111"/>
                    <a:pt x="168" y="110"/>
                    <a:pt x="169" y="110"/>
                  </a:cubicBezTo>
                  <a:cubicBezTo>
                    <a:pt x="207" y="85"/>
                    <a:pt x="340" y="19"/>
                    <a:pt x="380" y="1"/>
                  </a:cubicBezTo>
                  <a:cubicBezTo>
                    <a:pt x="383" y="0"/>
                    <a:pt x="386" y="0"/>
                    <a:pt x="388" y="1"/>
                  </a:cubicBezTo>
                  <a:cubicBezTo>
                    <a:pt x="406" y="10"/>
                    <a:pt x="450" y="41"/>
                    <a:pt x="494" y="71"/>
                  </a:cubicBezTo>
                  <a:cubicBezTo>
                    <a:pt x="521" y="91"/>
                    <a:pt x="547" y="109"/>
                    <a:pt x="561" y="118"/>
                  </a:cubicBezTo>
                  <a:cubicBezTo>
                    <a:pt x="605" y="100"/>
                    <a:pt x="763" y="35"/>
                    <a:pt x="798" y="20"/>
                  </a:cubicBezTo>
                  <a:cubicBezTo>
                    <a:pt x="800" y="19"/>
                    <a:pt x="803" y="19"/>
                    <a:pt x="805" y="20"/>
                  </a:cubicBezTo>
                  <a:cubicBezTo>
                    <a:pt x="808" y="21"/>
                    <a:pt x="810" y="23"/>
                    <a:pt x="810" y="25"/>
                  </a:cubicBezTo>
                  <a:cubicBezTo>
                    <a:pt x="819" y="45"/>
                    <a:pt x="833" y="72"/>
                    <a:pt x="844" y="95"/>
                  </a:cubicBezTo>
                  <a:cubicBezTo>
                    <a:pt x="852" y="109"/>
                    <a:pt x="858" y="122"/>
                    <a:pt x="862" y="130"/>
                  </a:cubicBezTo>
                  <a:cubicBezTo>
                    <a:pt x="888" y="151"/>
                    <a:pt x="999" y="234"/>
                    <a:pt x="1020" y="249"/>
                  </a:cubicBezTo>
                  <a:cubicBezTo>
                    <a:pt x="1023" y="251"/>
                    <a:pt x="1024" y="254"/>
                    <a:pt x="1024" y="257"/>
                  </a:cubicBezTo>
                  <a:cubicBezTo>
                    <a:pt x="1023" y="260"/>
                    <a:pt x="1021" y="262"/>
                    <a:pt x="1018" y="263"/>
                  </a:cubicBezTo>
                  <a:cubicBezTo>
                    <a:pt x="1001" y="271"/>
                    <a:pt x="587" y="443"/>
                    <a:pt x="541" y="459"/>
                  </a:cubicBezTo>
                  <a:cubicBezTo>
                    <a:pt x="540" y="459"/>
                    <a:pt x="539" y="459"/>
                    <a:pt x="538" y="45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150" name="Freeform 21"/>
            <p:cNvSpPr>
              <a:spLocks/>
            </p:cNvSpPr>
            <p:nvPr/>
          </p:nvSpPr>
          <p:spPr bwMode="auto">
            <a:xfrm>
              <a:off x="5972177" y="6451601"/>
              <a:ext cx="109538" cy="106363"/>
            </a:xfrm>
            <a:custGeom>
              <a:avLst/>
              <a:gdLst>
                <a:gd name="T0" fmla="*/ 158 w 160"/>
                <a:gd name="T1" fmla="*/ 27 h 154"/>
                <a:gd name="T2" fmla="*/ 81 w 160"/>
                <a:gd name="T3" fmla="*/ 0 h 154"/>
                <a:gd name="T4" fmla="*/ 0 w 160"/>
                <a:gd name="T5" fmla="*/ 121 h 154"/>
                <a:gd name="T6" fmla="*/ 160 w 160"/>
                <a:gd name="T7" fmla="*/ 154 h 154"/>
                <a:gd name="T8" fmla="*/ 158 w 160"/>
                <a:gd name="T9" fmla="*/ 27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54">
                  <a:moveTo>
                    <a:pt x="158" y="27"/>
                  </a:moveTo>
                  <a:cubicBezTo>
                    <a:pt x="137" y="20"/>
                    <a:pt x="110" y="11"/>
                    <a:pt x="81" y="0"/>
                  </a:cubicBezTo>
                  <a:cubicBezTo>
                    <a:pt x="52" y="44"/>
                    <a:pt x="23" y="87"/>
                    <a:pt x="0" y="121"/>
                  </a:cubicBezTo>
                  <a:cubicBezTo>
                    <a:pt x="67" y="135"/>
                    <a:pt x="127" y="147"/>
                    <a:pt x="160" y="154"/>
                  </a:cubicBezTo>
                  <a:cubicBezTo>
                    <a:pt x="158" y="110"/>
                    <a:pt x="158" y="55"/>
                    <a:pt x="158" y="2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151" name="Freeform 22"/>
            <p:cNvSpPr>
              <a:spLocks/>
            </p:cNvSpPr>
            <p:nvPr/>
          </p:nvSpPr>
          <p:spPr bwMode="auto">
            <a:xfrm>
              <a:off x="6178552" y="6326189"/>
              <a:ext cx="103188" cy="80963"/>
            </a:xfrm>
            <a:custGeom>
              <a:avLst/>
              <a:gdLst>
                <a:gd name="T0" fmla="*/ 39 w 151"/>
                <a:gd name="T1" fmla="*/ 116 h 116"/>
                <a:gd name="T2" fmla="*/ 151 w 151"/>
                <a:gd name="T3" fmla="*/ 71 h 116"/>
                <a:gd name="T4" fmla="*/ 119 w 151"/>
                <a:gd name="T5" fmla="*/ 0 h 116"/>
                <a:gd name="T6" fmla="*/ 7 w 151"/>
                <a:gd name="T7" fmla="*/ 46 h 116"/>
                <a:gd name="T8" fmla="*/ 0 w 151"/>
                <a:gd name="T9" fmla="*/ 87 h 116"/>
                <a:gd name="T10" fmla="*/ 39 w 151"/>
                <a:gd name="T11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116">
                  <a:moveTo>
                    <a:pt x="39" y="116"/>
                  </a:moveTo>
                  <a:cubicBezTo>
                    <a:pt x="78" y="100"/>
                    <a:pt x="118" y="84"/>
                    <a:pt x="151" y="71"/>
                  </a:cubicBezTo>
                  <a:cubicBezTo>
                    <a:pt x="141" y="48"/>
                    <a:pt x="124" y="11"/>
                    <a:pt x="119" y="0"/>
                  </a:cubicBezTo>
                  <a:cubicBezTo>
                    <a:pt x="93" y="11"/>
                    <a:pt x="50" y="29"/>
                    <a:pt x="7" y="46"/>
                  </a:cubicBezTo>
                  <a:cubicBezTo>
                    <a:pt x="5" y="62"/>
                    <a:pt x="2" y="77"/>
                    <a:pt x="0" y="87"/>
                  </a:cubicBezTo>
                  <a:cubicBezTo>
                    <a:pt x="9" y="96"/>
                    <a:pt x="23" y="105"/>
                    <a:pt x="39" y="11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152" name="Freeform 23"/>
            <p:cNvSpPr>
              <a:spLocks/>
            </p:cNvSpPr>
            <p:nvPr/>
          </p:nvSpPr>
          <p:spPr bwMode="auto">
            <a:xfrm>
              <a:off x="5913439" y="6421439"/>
              <a:ext cx="95250" cy="109538"/>
            </a:xfrm>
            <a:custGeom>
              <a:avLst/>
              <a:gdLst>
                <a:gd name="T0" fmla="*/ 46 w 137"/>
                <a:gd name="T1" fmla="*/ 0 h 158"/>
                <a:gd name="T2" fmla="*/ 0 w 137"/>
                <a:gd name="T3" fmla="*/ 148 h 158"/>
                <a:gd name="T4" fmla="*/ 49 w 137"/>
                <a:gd name="T5" fmla="*/ 158 h 158"/>
                <a:gd name="T6" fmla="*/ 137 w 137"/>
                <a:gd name="T7" fmla="*/ 34 h 158"/>
                <a:gd name="T8" fmla="*/ 46 w 137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58">
                  <a:moveTo>
                    <a:pt x="46" y="0"/>
                  </a:moveTo>
                  <a:cubicBezTo>
                    <a:pt x="32" y="45"/>
                    <a:pt x="15" y="98"/>
                    <a:pt x="0" y="148"/>
                  </a:cubicBezTo>
                  <a:cubicBezTo>
                    <a:pt x="16" y="151"/>
                    <a:pt x="33" y="154"/>
                    <a:pt x="49" y="158"/>
                  </a:cubicBezTo>
                  <a:cubicBezTo>
                    <a:pt x="74" y="123"/>
                    <a:pt x="107" y="77"/>
                    <a:pt x="137" y="34"/>
                  </a:cubicBezTo>
                  <a:cubicBezTo>
                    <a:pt x="108" y="23"/>
                    <a:pt x="77" y="12"/>
                    <a:pt x="46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153" name="Freeform 24"/>
            <p:cNvSpPr>
              <a:spLocks/>
            </p:cNvSpPr>
            <p:nvPr/>
          </p:nvSpPr>
          <p:spPr bwMode="auto">
            <a:xfrm>
              <a:off x="5776914" y="6384926"/>
              <a:ext cx="147638" cy="133350"/>
            </a:xfrm>
            <a:custGeom>
              <a:avLst/>
              <a:gdLst>
                <a:gd name="T0" fmla="*/ 108 w 215"/>
                <a:gd name="T1" fmla="*/ 0 h 193"/>
                <a:gd name="T2" fmla="*/ 0 w 215"/>
                <a:gd name="T3" fmla="*/ 156 h 193"/>
                <a:gd name="T4" fmla="*/ 163 w 215"/>
                <a:gd name="T5" fmla="*/ 193 h 193"/>
                <a:gd name="T6" fmla="*/ 215 w 215"/>
                <a:gd name="T7" fmla="*/ 41 h 193"/>
                <a:gd name="T8" fmla="*/ 108 w 215"/>
                <a:gd name="T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193">
                  <a:moveTo>
                    <a:pt x="108" y="0"/>
                  </a:moveTo>
                  <a:cubicBezTo>
                    <a:pt x="84" y="34"/>
                    <a:pt x="21" y="129"/>
                    <a:pt x="0" y="156"/>
                  </a:cubicBezTo>
                  <a:cubicBezTo>
                    <a:pt x="42" y="167"/>
                    <a:pt x="102" y="180"/>
                    <a:pt x="163" y="193"/>
                  </a:cubicBezTo>
                  <a:cubicBezTo>
                    <a:pt x="180" y="143"/>
                    <a:pt x="199" y="88"/>
                    <a:pt x="215" y="41"/>
                  </a:cubicBezTo>
                  <a:cubicBezTo>
                    <a:pt x="176" y="26"/>
                    <a:pt x="139" y="12"/>
                    <a:pt x="10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154" name="Freeform 25"/>
            <p:cNvSpPr>
              <a:spLocks/>
            </p:cNvSpPr>
            <p:nvPr/>
          </p:nvSpPr>
          <p:spPr bwMode="auto">
            <a:xfrm>
              <a:off x="6040439" y="6365876"/>
              <a:ext cx="141288" cy="85725"/>
            </a:xfrm>
            <a:custGeom>
              <a:avLst/>
              <a:gdLst>
                <a:gd name="T0" fmla="*/ 70 w 204"/>
                <a:gd name="T1" fmla="*/ 122 h 122"/>
                <a:gd name="T2" fmla="*/ 204 w 204"/>
                <a:gd name="T3" fmla="*/ 71 h 122"/>
                <a:gd name="T4" fmla="*/ 165 w 204"/>
                <a:gd name="T5" fmla="*/ 41 h 122"/>
                <a:gd name="T6" fmla="*/ 174 w 204"/>
                <a:gd name="T7" fmla="*/ 0 h 122"/>
                <a:gd name="T8" fmla="*/ 89 w 204"/>
                <a:gd name="T9" fmla="*/ 34 h 122"/>
                <a:gd name="T10" fmla="*/ 56 w 204"/>
                <a:gd name="T11" fmla="*/ 12 h 122"/>
                <a:gd name="T12" fmla="*/ 0 w 204"/>
                <a:gd name="T13" fmla="*/ 95 h 122"/>
                <a:gd name="T14" fmla="*/ 70 w 204"/>
                <a:gd name="T15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122">
                  <a:moveTo>
                    <a:pt x="70" y="122"/>
                  </a:moveTo>
                  <a:cubicBezTo>
                    <a:pt x="98" y="112"/>
                    <a:pt x="149" y="92"/>
                    <a:pt x="204" y="71"/>
                  </a:cubicBezTo>
                  <a:cubicBezTo>
                    <a:pt x="188" y="59"/>
                    <a:pt x="174" y="49"/>
                    <a:pt x="165" y="41"/>
                  </a:cubicBezTo>
                  <a:cubicBezTo>
                    <a:pt x="168" y="31"/>
                    <a:pt x="171" y="17"/>
                    <a:pt x="174" y="0"/>
                  </a:cubicBezTo>
                  <a:cubicBezTo>
                    <a:pt x="128" y="19"/>
                    <a:pt x="89" y="34"/>
                    <a:pt x="89" y="34"/>
                  </a:cubicBezTo>
                  <a:cubicBezTo>
                    <a:pt x="89" y="34"/>
                    <a:pt x="76" y="25"/>
                    <a:pt x="56" y="12"/>
                  </a:cubicBezTo>
                  <a:cubicBezTo>
                    <a:pt x="39" y="37"/>
                    <a:pt x="20" y="65"/>
                    <a:pt x="0" y="95"/>
                  </a:cubicBezTo>
                  <a:cubicBezTo>
                    <a:pt x="30" y="106"/>
                    <a:pt x="55" y="116"/>
                    <a:pt x="70" y="12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155" name="Freeform 26"/>
            <p:cNvSpPr>
              <a:spLocks/>
            </p:cNvSpPr>
            <p:nvPr/>
          </p:nvSpPr>
          <p:spPr bwMode="auto">
            <a:xfrm>
              <a:off x="5953127" y="6348414"/>
              <a:ext cx="111125" cy="76200"/>
            </a:xfrm>
            <a:custGeom>
              <a:avLst/>
              <a:gdLst>
                <a:gd name="T0" fmla="*/ 0 w 161"/>
                <a:gd name="T1" fmla="*/ 71 h 111"/>
                <a:gd name="T2" fmla="*/ 100 w 161"/>
                <a:gd name="T3" fmla="*/ 111 h 111"/>
                <a:gd name="T4" fmla="*/ 161 w 161"/>
                <a:gd name="T5" fmla="*/ 23 h 111"/>
                <a:gd name="T6" fmla="*/ 126 w 161"/>
                <a:gd name="T7" fmla="*/ 0 h 111"/>
                <a:gd name="T8" fmla="*/ 12 w 161"/>
                <a:gd name="T9" fmla="*/ 34 h 111"/>
                <a:gd name="T10" fmla="*/ 0 w 161"/>
                <a:gd name="T11" fmla="*/ 7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1" h="111">
                  <a:moveTo>
                    <a:pt x="0" y="71"/>
                  </a:moveTo>
                  <a:cubicBezTo>
                    <a:pt x="33" y="84"/>
                    <a:pt x="68" y="98"/>
                    <a:pt x="100" y="111"/>
                  </a:cubicBezTo>
                  <a:cubicBezTo>
                    <a:pt x="125" y="76"/>
                    <a:pt x="147" y="45"/>
                    <a:pt x="161" y="23"/>
                  </a:cubicBezTo>
                  <a:cubicBezTo>
                    <a:pt x="150" y="16"/>
                    <a:pt x="138" y="8"/>
                    <a:pt x="126" y="0"/>
                  </a:cubicBezTo>
                  <a:cubicBezTo>
                    <a:pt x="83" y="13"/>
                    <a:pt x="38" y="27"/>
                    <a:pt x="12" y="34"/>
                  </a:cubicBezTo>
                  <a:cubicBezTo>
                    <a:pt x="9" y="44"/>
                    <a:pt x="5" y="57"/>
                    <a:pt x="0" y="7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156" name="Freeform 27"/>
            <p:cNvSpPr>
              <a:spLocks/>
            </p:cNvSpPr>
            <p:nvPr/>
          </p:nvSpPr>
          <p:spPr bwMode="auto">
            <a:xfrm>
              <a:off x="6226177" y="6391276"/>
              <a:ext cx="138113" cy="79375"/>
            </a:xfrm>
            <a:custGeom>
              <a:avLst/>
              <a:gdLst>
                <a:gd name="T0" fmla="*/ 125 w 199"/>
                <a:gd name="T1" fmla="*/ 113 h 113"/>
                <a:gd name="T2" fmla="*/ 199 w 199"/>
                <a:gd name="T3" fmla="*/ 83 h 113"/>
                <a:gd name="T4" fmla="*/ 98 w 199"/>
                <a:gd name="T5" fmla="*/ 0 h 113"/>
                <a:gd name="T6" fmla="*/ 0 w 199"/>
                <a:gd name="T7" fmla="*/ 40 h 113"/>
                <a:gd name="T8" fmla="*/ 125 w 199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113">
                  <a:moveTo>
                    <a:pt x="125" y="113"/>
                  </a:moveTo>
                  <a:cubicBezTo>
                    <a:pt x="153" y="102"/>
                    <a:pt x="178" y="92"/>
                    <a:pt x="199" y="83"/>
                  </a:cubicBezTo>
                  <a:cubicBezTo>
                    <a:pt x="165" y="58"/>
                    <a:pt x="117" y="17"/>
                    <a:pt x="98" y="0"/>
                  </a:cubicBezTo>
                  <a:cubicBezTo>
                    <a:pt x="67" y="13"/>
                    <a:pt x="33" y="27"/>
                    <a:pt x="0" y="40"/>
                  </a:cubicBezTo>
                  <a:cubicBezTo>
                    <a:pt x="38" y="63"/>
                    <a:pt x="83" y="89"/>
                    <a:pt x="125" y="1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157" name="Freeform 28"/>
            <p:cNvSpPr>
              <a:spLocks/>
            </p:cNvSpPr>
            <p:nvPr/>
          </p:nvSpPr>
          <p:spPr bwMode="auto">
            <a:xfrm>
              <a:off x="6100764" y="6429376"/>
              <a:ext cx="185738" cy="123825"/>
            </a:xfrm>
            <a:custGeom>
              <a:avLst/>
              <a:gdLst>
                <a:gd name="T0" fmla="*/ 0 w 268"/>
                <a:gd name="T1" fmla="*/ 58 h 178"/>
                <a:gd name="T2" fmla="*/ 9 w 268"/>
                <a:gd name="T3" fmla="*/ 178 h 178"/>
                <a:gd name="T4" fmla="*/ 268 w 268"/>
                <a:gd name="T5" fmla="*/ 75 h 178"/>
                <a:gd name="T6" fmla="*/ 147 w 268"/>
                <a:gd name="T7" fmla="*/ 0 h 178"/>
                <a:gd name="T8" fmla="*/ 0 w 268"/>
                <a:gd name="T9" fmla="*/ 5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178">
                  <a:moveTo>
                    <a:pt x="0" y="58"/>
                  </a:moveTo>
                  <a:cubicBezTo>
                    <a:pt x="2" y="81"/>
                    <a:pt x="6" y="132"/>
                    <a:pt x="9" y="178"/>
                  </a:cubicBezTo>
                  <a:cubicBezTo>
                    <a:pt x="66" y="156"/>
                    <a:pt x="174" y="113"/>
                    <a:pt x="268" y="75"/>
                  </a:cubicBezTo>
                  <a:cubicBezTo>
                    <a:pt x="226" y="50"/>
                    <a:pt x="183" y="23"/>
                    <a:pt x="147" y="0"/>
                  </a:cubicBezTo>
                  <a:cubicBezTo>
                    <a:pt x="88" y="24"/>
                    <a:pt x="33" y="45"/>
                    <a:pt x="0" y="5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158" name="Freeform 29"/>
            <p:cNvSpPr>
              <a:spLocks/>
            </p:cNvSpPr>
            <p:nvPr/>
          </p:nvSpPr>
          <p:spPr bwMode="auto">
            <a:xfrm>
              <a:off x="5875339" y="6308726"/>
              <a:ext cx="147638" cy="80963"/>
            </a:xfrm>
            <a:custGeom>
              <a:avLst/>
              <a:gdLst>
                <a:gd name="T0" fmla="*/ 98 w 212"/>
                <a:gd name="T1" fmla="*/ 70 h 117"/>
                <a:gd name="T2" fmla="*/ 212 w 212"/>
                <a:gd name="T3" fmla="*/ 40 h 117"/>
                <a:gd name="T4" fmla="*/ 153 w 212"/>
                <a:gd name="T5" fmla="*/ 0 h 117"/>
                <a:gd name="T6" fmla="*/ 0 w 212"/>
                <a:gd name="T7" fmla="*/ 83 h 117"/>
                <a:gd name="T8" fmla="*/ 82 w 212"/>
                <a:gd name="T9" fmla="*/ 117 h 117"/>
                <a:gd name="T10" fmla="*/ 98 w 212"/>
                <a:gd name="T11" fmla="*/ 7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2" h="117">
                  <a:moveTo>
                    <a:pt x="98" y="70"/>
                  </a:moveTo>
                  <a:cubicBezTo>
                    <a:pt x="122" y="65"/>
                    <a:pt x="168" y="52"/>
                    <a:pt x="212" y="40"/>
                  </a:cubicBezTo>
                  <a:cubicBezTo>
                    <a:pt x="184" y="21"/>
                    <a:pt x="160" y="5"/>
                    <a:pt x="153" y="0"/>
                  </a:cubicBezTo>
                  <a:cubicBezTo>
                    <a:pt x="115" y="19"/>
                    <a:pt x="45" y="57"/>
                    <a:pt x="0" y="83"/>
                  </a:cubicBezTo>
                  <a:cubicBezTo>
                    <a:pt x="17" y="91"/>
                    <a:pt x="47" y="103"/>
                    <a:pt x="82" y="117"/>
                  </a:cubicBezTo>
                  <a:cubicBezTo>
                    <a:pt x="89" y="98"/>
                    <a:pt x="94" y="82"/>
                    <a:pt x="98" y="7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159" name="Freeform 30"/>
            <p:cNvSpPr>
              <a:spLocks noEditPoints="1"/>
            </p:cNvSpPr>
            <p:nvPr/>
          </p:nvSpPr>
          <p:spPr bwMode="auto">
            <a:xfrm>
              <a:off x="5922964" y="5786439"/>
              <a:ext cx="354013" cy="566738"/>
            </a:xfrm>
            <a:custGeom>
              <a:avLst/>
              <a:gdLst>
                <a:gd name="T0" fmla="*/ 294 w 513"/>
                <a:gd name="T1" fmla="*/ 441 h 818"/>
                <a:gd name="T2" fmla="*/ 125 w 513"/>
                <a:gd name="T3" fmla="*/ 272 h 818"/>
                <a:gd name="T4" fmla="*/ 237 w 513"/>
                <a:gd name="T5" fmla="*/ 159 h 818"/>
                <a:gd name="T6" fmla="*/ 406 w 513"/>
                <a:gd name="T7" fmla="*/ 328 h 818"/>
                <a:gd name="T8" fmla="*/ 294 w 513"/>
                <a:gd name="T9" fmla="*/ 441 h 818"/>
                <a:gd name="T10" fmla="*/ 162 w 513"/>
                <a:gd name="T11" fmla="*/ 74 h 818"/>
                <a:gd name="T12" fmla="*/ 20 w 513"/>
                <a:gd name="T13" fmla="*/ 271 h 818"/>
                <a:gd name="T14" fmla="*/ 266 w 513"/>
                <a:gd name="T15" fmla="*/ 818 h 818"/>
                <a:gd name="T16" fmla="*/ 513 w 513"/>
                <a:gd name="T17" fmla="*/ 300 h 818"/>
                <a:gd name="T18" fmla="*/ 162 w 513"/>
                <a:gd name="T19" fmla="*/ 74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3" h="818">
                  <a:moveTo>
                    <a:pt x="294" y="441"/>
                  </a:moveTo>
                  <a:cubicBezTo>
                    <a:pt x="193" y="460"/>
                    <a:pt x="106" y="373"/>
                    <a:pt x="125" y="272"/>
                  </a:cubicBezTo>
                  <a:cubicBezTo>
                    <a:pt x="136" y="215"/>
                    <a:pt x="181" y="170"/>
                    <a:pt x="237" y="159"/>
                  </a:cubicBezTo>
                  <a:cubicBezTo>
                    <a:pt x="339" y="140"/>
                    <a:pt x="426" y="227"/>
                    <a:pt x="406" y="328"/>
                  </a:cubicBezTo>
                  <a:cubicBezTo>
                    <a:pt x="396" y="385"/>
                    <a:pt x="350" y="430"/>
                    <a:pt x="294" y="441"/>
                  </a:cubicBezTo>
                  <a:close/>
                  <a:moveTo>
                    <a:pt x="162" y="74"/>
                  </a:moveTo>
                  <a:cubicBezTo>
                    <a:pt x="82" y="107"/>
                    <a:pt x="28" y="185"/>
                    <a:pt x="20" y="271"/>
                  </a:cubicBezTo>
                  <a:cubicBezTo>
                    <a:pt x="0" y="495"/>
                    <a:pt x="216" y="557"/>
                    <a:pt x="266" y="818"/>
                  </a:cubicBezTo>
                  <a:cubicBezTo>
                    <a:pt x="313" y="568"/>
                    <a:pt x="513" y="501"/>
                    <a:pt x="513" y="300"/>
                  </a:cubicBezTo>
                  <a:cubicBezTo>
                    <a:pt x="513" y="130"/>
                    <a:pt x="341" y="0"/>
                    <a:pt x="162" y="7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160" name="Family2" descr="{&quot;Key&quot;:&quot;POWER_USER_SHAPE_ICON&quot;,&quot;Value&quot;:&quot;POWER_USER_SHAPE_ICON_STYLE_1&quot;}"/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402094" y="2596641"/>
            <a:ext cx="508000" cy="420650"/>
            <a:chOff x="2327" y="1903"/>
            <a:chExt cx="3097" cy="2119"/>
          </a:xfrm>
          <a:solidFill>
            <a:srgbClr val="0054C5"/>
          </a:solidFill>
        </p:grpSpPr>
        <p:sp>
          <p:nvSpPr>
            <p:cNvPr id="161" name="Freeform 39"/>
            <p:cNvSpPr>
              <a:spLocks/>
            </p:cNvSpPr>
            <p:nvPr/>
          </p:nvSpPr>
          <p:spPr bwMode="auto">
            <a:xfrm>
              <a:off x="2955" y="2240"/>
              <a:ext cx="835" cy="1782"/>
            </a:xfrm>
            <a:custGeom>
              <a:avLst/>
              <a:gdLst>
                <a:gd name="T0" fmla="*/ 456 w 1995"/>
                <a:gd name="T1" fmla="*/ 0 h 4253"/>
                <a:gd name="T2" fmla="*/ 2 w 1995"/>
                <a:gd name="T3" fmla="*/ 353 h 4253"/>
                <a:gd name="T4" fmla="*/ 7 w 1995"/>
                <a:gd name="T5" fmla="*/ 1830 h 4253"/>
                <a:gd name="T6" fmla="*/ 309 w 1995"/>
                <a:gd name="T7" fmla="*/ 1823 h 4253"/>
                <a:gd name="T8" fmla="*/ 308 w 1995"/>
                <a:gd name="T9" fmla="*/ 772 h 4253"/>
                <a:gd name="T10" fmla="*/ 456 w 1995"/>
                <a:gd name="T11" fmla="*/ 782 h 4253"/>
                <a:gd name="T12" fmla="*/ 456 w 1995"/>
                <a:gd name="T13" fmla="*/ 4029 h 4253"/>
                <a:gd name="T14" fmla="*/ 948 w 1995"/>
                <a:gd name="T15" fmla="*/ 4029 h 4253"/>
                <a:gd name="T16" fmla="*/ 938 w 1995"/>
                <a:gd name="T17" fmla="*/ 2066 h 4253"/>
                <a:gd name="T18" fmla="*/ 1038 w 1995"/>
                <a:gd name="T19" fmla="*/ 2062 h 4253"/>
                <a:gd name="T20" fmla="*/ 1050 w 1995"/>
                <a:gd name="T21" fmla="*/ 4030 h 4253"/>
                <a:gd name="T22" fmla="*/ 1523 w 1995"/>
                <a:gd name="T23" fmla="*/ 4030 h 4253"/>
                <a:gd name="T24" fmla="*/ 1523 w 1995"/>
                <a:gd name="T25" fmla="*/ 772 h 4253"/>
                <a:gd name="T26" fmla="*/ 1689 w 1995"/>
                <a:gd name="T27" fmla="*/ 776 h 4253"/>
                <a:gd name="T28" fmla="*/ 1689 w 1995"/>
                <a:gd name="T29" fmla="*/ 1824 h 4253"/>
                <a:gd name="T30" fmla="*/ 1995 w 1995"/>
                <a:gd name="T31" fmla="*/ 1842 h 4253"/>
                <a:gd name="T32" fmla="*/ 1995 w 1995"/>
                <a:gd name="T33" fmla="*/ 353 h 4253"/>
                <a:gd name="T34" fmla="*/ 1522 w 1995"/>
                <a:gd name="T35" fmla="*/ 0 h 4253"/>
                <a:gd name="T36" fmla="*/ 456 w 1995"/>
                <a:gd name="T37" fmla="*/ 0 h 4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95" h="4253">
                  <a:moveTo>
                    <a:pt x="456" y="0"/>
                  </a:moveTo>
                  <a:cubicBezTo>
                    <a:pt x="120" y="13"/>
                    <a:pt x="16" y="157"/>
                    <a:pt x="2" y="353"/>
                  </a:cubicBezTo>
                  <a:cubicBezTo>
                    <a:pt x="2" y="353"/>
                    <a:pt x="0" y="1794"/>
                    <a:pt x="7" y="1830"/>
                  </a:cubicBezTo>
                  <a:cubicBezTo>
                    <a:pt x="37" y="2014"/>
                    <a:pt x="304" y="1966"/>
                    <a:pt x="309" y="1823"/>
                  </a:cubicBezTo>
                  <a:cubicBezTo>
                    <a:pt x="324" y="1395"/>
                    <a:pt x="308" y="772"/>
                    <a:pt x="308" y="772"/>
                  </a:cubicBezTo>
                  <a:cubicBezTo>
                    <a:pt x="365" y="658"/>
                    <a:pt x="456" y="702"/>
                    <a:pt x="456" y="782"/>
                  </a:cubicBezTo>
                  <a:lnTo>
                    <a:pt x="456" y="4029"/>
                  </a:lnTo>
                  <a:cubicBezTo>
                    <a:pt x="456" y="4253"/>
                    <a:pt x="941" y="4253"/>
                    <a:pt x="948" y="4029"/>
                  </a:cubicBezTo>
                  <a:lnTo>
                    <a:pt x="938" y="2066"/>
                  </a:lnTo>
                  <a:cubicBezTo>
                    <a:pt x="972" y="2014"/>
                    <a:pt x="1005" y="2018"/>
                    <a:pt x="1038" y="2062"/>
                  </a:cubicBezTo>
                  <a:lnTo>
                    <a:pt x="1050" y="4030"/>
                  </a:lnTo>
                  <a:cubicBezTo>
                    <a:pt x="1043" y="4253"/>
                    <a:pt x="1523" y="4253"/>
                    <a:pt x="1523" y="4030"/>
                  </a:cubicBezTo>
                  <a:lnTo>
                    <a:pt x="1523" y="772"/>
                  </a:lnTo>
                  <a:cubicBezTo>
                    <a:pt x="1578" y="680"/>
                    <a:pt x="1634" y="675"/>
                    <a:pt x="1689" y="776"/>
                  </a:cubicBezTo>
                  <a:lnTo>
                    <a:pt x="1689" y="1824"/>
                  </a:lnTo>
                  <a:cubicBezTo>
                    <a:pt x="1759" y="2062"/>
                    <a:pt x="1964" y="1950"/>
                    <a:pt x="1995" y="1842"/>
                  </a:cubicBezTo>
                  <a:lnTo>
                    <a:pt x="1995" y="353"/>
                  </a:lnTo>
                  <a:cubicBezTo>
                    <a:pt x="1967" y="52"/>
                    <a:pt x="1781" y="0"/>
                    <a:pt x="1522" y="0"/>
                  </a:cubicBezTo>
                  <a:lnTo>
                    <a:pt x="4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62" name="Freeform 40"/>
            <p:cNvSpPr>
              <a:spLocks/>
            </p:cNvSpPr>
            <p:nvPr/>
          </p:nvSpPr>
          <p:spPr bwMode="auto">
            <a:xfrm>
              <a:off x="3214" y="1903"/>
              <a:ext cx="322" cy="336"/>
            </a:xfrm>
            <a:custGeom>
              <a:avLst/>
              <a:gdLst>
                <a:gd name="T0" fmla="*/ 768 w 770"/>
                <a:gd name="T1" fmla="*/ 403 h 803"/>
                <a:gd name="T2" fmla="*/ 385 w 770"/>
                <a:gd name="T3" fmla="*/ 803 h 803"/>
                <a:gd name="T4" fmla="*/ 1 w 770"/>
                <a:gd name="T5" fmla="*/ 403 h 803"/>
                <a:gd name="T6" fmla="*/ 385 w 770"/>
                <a:gd name="T7" fmla="*/ 0 h 803"/>
                <a:gd name="T8" fmla="*/ 768 w 770"/>
                <a:gd name="T9" fmla="*/ 403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0" h="803">
                  <a:moveTo>
                    <a:pt x="768" y="403"/>
                  </a:moveTo>
                  <a:cubicBezTo>
                    <a:pt x="767" y="624"/>
                    <a:pt x="596" y="803"/>
                    <a:pt x="385" y="803"/>
                  </a:cubicBezTo>
                  <a:cubicBezTo>
                    <a:pt x="174" y="803"/>
                    <a:pt x="3" y="624"/>
                    <a:pt x="1" y="403"/>
                  </a:cubicBezTo>
                  <a:cubicBezTo>
                    <a:pt x="0" y="181"/>
                    <a:pt x="172" y="0"/>
                    <a:pt x="385" y="0"/>
                  </a:cubicBezTo>
                  <a:cubicBezTo>
                    <a:pt x="598" y="0"/>
                    <a:pt x="770" y="181"/>
                    <a:pt x="768" y="40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63" name="Freeform 41"/>
            <p:cNvSpPr>
              <a:spLocks/>
            </p:cNvSpPr>
            <p:nvPr/>
          </p:nvSpPr>
          <p:spPr bwMode="auto">
            <a:xfrm>
              <a:off x="2327" y="2893"/>
              <a:ext cx="505" cy="1120"/>
            </a:xfrm>
            <a:custGeom>
              <a:avLst/>
              <a:gdLst>
                <a:gd name="T0" fmla="*/ 276 w 1207"/>
                <a:gd name="T1" fmla="*/ 0 h 2674"/>
                <a:gd name="T2" fmla="*/ 1 w 1207"/>
                <a:gd name="T3" fmla="*/ 222 h 2674"/>
                <a:gd name="T4" fmla="*/ 4 w 1207"/>
                <a:gd name="T5" fmla="*/ 1151 h 2674"/>
                <a:gd name="T6" fmla="*/ 187 w 1207"/>
                <a:gd name="T7" fmla="*/ 1146 h 2674"/>
                <a:gd name="T8" fmla="*/ 186 w 1207"/>
                <a:gd name="T9" fmla="*/ 485 h 2674"/>
                <a:gd name="T10" fmla="*/ 276 w 1207"/>
                <a:gd name="T11" fmla="*/ 491 h 2674"/>
                <a:gd name="T12" fmla="*/ 276 w 1207"/>
                <a:gd name="T13" fmla="*/ 2534 h 2674"/>
                <a:gd name="T14" fmla="*/ 573 w 1207"/>
                <a:gd name="T15" fmla="*/ 2534 h 2674"/>
                <a:gd name="T16" fmla="*/ 568 w 1207"/>
                <a:gd name="T17" fmla="*/ 1299 h 2674"/>
                <a:gd name="T18" fmla="*/ 628 w 1207"/>
                <a:gd name="T19" fmla="*/ 1297 h 2674"/>
                <a:gd name="T20" fmla="*/ 635 w 1207"/>
                <a:gd name="T21" fmla="*/ 2534 h 2674"/>
                <a:gd name="T22" fmla="*/ 921 w 1207"/>
                <a:gd name="T23" fmla="*/ 2534 h 2674"/>
                <a:gd name="T24" fmla="*/ 921 w 1207"/>
                <a:gd name="T25" fmla="*/ 485 h 2674"/>
                <a:gd name="T26" fmla="*/ 1022 w 1207"/>
                <a:gd name="T27" fmla="*/ 487 h 2674"/>
                <a:gd name="T28" fmla="*/ 1022 w 1207"/>
                <a:gd name="T29" fmla="*/ 1147 h 2674"/>
                <a:gd name="T30" fmla="*/ 1207 w 1207"/>
                <a:gd name="T31" fmla="*/ 1158 h 2674"/>
                <a:gd name="T32" fmla="*/ 1207 w 1207"/>
                <a:gd name="T33" fmla="*/ 222 h 2674"/>
                <a:gd name="T34" fmla="*/ 921 w 1207"/>
                <a:gd name="T35" fmla="*/ 0 h 2674"/>
                <a:gd name="T36" fmla="*/ 276 w 1207"/>
                <a:gd name="T37" fmla="*/ 0 h 2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7" h="2674">
                  <a:moveTo>
                    <a:pt x="276" y="0"/>
                  </a:moveTo>
                  <a:cubicBezTo>
                    <a:pt x="73" y="8"/>
                    <a:pt x="10" y="99"/>
                    <a:pt x="1" y="222"/>
                  </a:cubicBezTo>
                  <a:cubicBezTo>
                    <a:pt x="1" y="222"/>
                    <a:pt x="0" y="1128"/>
                    <a:pt x="4" y="1151"/>
                  </a:cubicBezTo>
                  <a:cubicBezTo>
                    <a:pt x="22" y="1266"/>
                    <a:pt x="184" y="1236"/>
                    <a:pt x="187" y="1146"/>
                  </a:cubicBezTo>
                  <a:cubicBezTo>
                    <a:pt x="196" y="877"/>
                    <a:pt x="186" y="485"/>
                    <a:pt x="186" y="485"/>
                  </a:cubicBezTo>
                  <a:cubicBezTo>
                    <a:pt x="221" y="413"/>
                    <a:pt x="276" y="441"/>
                    <a:pt x="276" y="491"/>
                  </a:cubicBezTo>
                  <a:lnTo>
                    <a:pt x="276" y="2534"/>
                  </a:lnTo>
                  <a:cubicBezTo>
                    <a:pt x="276" y="2674"/>
                    <a:pt x="569" y="2674"/>
                    <a:pt x="573" y="2534"/>
                  </a:cubicBezTo>
                  <a:lnTo>
                    <a:pt x="568" y="1299"/>
                  </a:lnTo>
                  <a:cubicBezTo>
                    <a:pt x="588" y="1266"/>
                    <a:pt x="608" y="1268"/>
                    <a:pt x="628" y="1297"/>
                  </a:cubicBezTo>
                  <a:lnTo>
                    <a:pt x="635" y="2534"/>
                  </a:lnTo>
                  <a:cubicBezTo>
                    <a:pt x="631" y="2674"/>
                    <a:pt x="921" y="2674"/>
                    <a:pt x="921" y="2534"/>
                  </a:cubicBezTo>
                  <a:lnTo>
                    <a:pt x="921" y="485"/>
                  </a:lnTo>
                  <a:cubicBezTo>
                    <a:pt x="955" y="427"/>
                    <a:pt x="988" y="424"/>
                    <a:pt x="1022" y="487"/>
                  </a:cubicBezTo>
                  <a:lnTo>
                    <a:pt x="1022" y="1147"/>
                  </a:lnTo>
                  <a:cubicBezTo>
                    <a:pt x="1064" y="1296"/>
                    <a:pt x="1188" y="1226"/>
                    <a:pt x="1207" y="1158"/>
                  </a:cubicBezTo>
                  <a:lnTo>
                    <a:pt x="1207" y="222"/>
                  </a:lnTo>
                  <a:cubicBezTo>
                    <a:pt x="1190" y="32"/>
                    <a:pt x="1077" y="0"/>
                    <a:pt x="921" y="0"/>
                  </a:cubicBezTo>
                  <a:lnTo>
                    <a:pt x="2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64" name="Oval 42"/>
            <p:cNvSpPr>
              <a:spLocks noChangeArrowheads="1"/>
            </p:cNvSpPr>
            <p:nvPr/>
          </p:nvSpPr>
          <p:spPr bwMode="auto">
            <a:xfrm>
              <a:off x="2484" y="2681"/>
              <a:ext cx="194" cy="212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65" name="Freeform 43"/>
            <p:cNvSpPr>
              <a:spLocks/>
            </p:cNvSpPr>
            <p:nvPr/>
          </p:nvSpPr>
          <p:spPr bwMode="auto">
            <a:xfrm>
              <a:off x="4140" y="2194"/>
              <a:ext cx="322" cy="336"/>
            </a:xfrm>
            <a:custGeom>
              <a:avLst/>
              <a:gdLst>
                <a:gd name="T0" fmla="*/ 769 w 770"/>
                <a:gd name="T1" fmla="*/ 404 h 803"/>
                <a:gd name="T2" fmla="*/ 385 w 770"/>
                <a:gd name="T3" fmla="*/ 803 h 803"/>
                <a:gd name="T4" fmla="*/ 2 w 770"/>
                <a:gd name="T5" fmla="*/ 404 h 803"/>
                <a:gd name="T6" fmla="*/ 385 w 770"/>
                <a:gd name="T7" fmla="*/ 0 h 803"/>
                <a:gd name="T8" fmla="*/ 769 w 770"/>
                <a:gd name="T9" fmla="*/ 404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0" h="803">
                  <a:moveTo>
                    <a:pt x="769" y="404"/>
                  </a:moveTo>
                  <a:cubicBezTo>
                    <a:pt x="768" y="624"/>
                    <a:pt x="596" y="803"/>
                    <a:pt x="385" y="803"/>
                  </a:cubicBezTo>
                  <a:cubicBezTo>
                    <a:pt x="174" y="803"/>
                    <a:pt x="3" y="624"/>
                    <a:pt x="2" y="404"/>
                  </a:cubicBezTo>
                  <a:cubicBezTo>
                    <a:pt x="0" y="181"/>
                    <a:pt x="173" y="0"/>
                    <a:pt x="385" y="0"/>
                  </a:cubicBezTo>
                  <a:cubicBezTo>
                    <a:pt x="598" y="0"/>
                    <a:pt x="770" y="181"/>
                    <a:pt x="769" y="4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66" name="Freeform 44"/>
            <p:cNvSpPr>
              <a:spLocks/>
            </p:cNvSpPr>
            <p:nvPr/>
          </p:nvSpPr>
          <p:spPr bwMode="auto">
            <a:xfrm>
              <a:off x="3829" y="2529"/>
              <a:ext cx="968" cy="1486"/>
            </a:xfrm>
            <a:custGeom>
              <a:avLst/>
              <a:gdLst>
                <a:gd name="T0" fmla="*/ 696 w 2314"/>
                <a:gd name="T1" fmla="*/ 6 h 3548"/>
                <a:gd name="T2" fmla="*/ 375 w 2314"/>
                <a:gd name="T3" fmla="*/ 301 h 3548"/>
                <a:gd name="T4" fmla="*/ 67 w 2314"/>
                <a:gd name="T5" fmla="*/ 1409 h 3548"/>
                <a:gd name="T6" fmla="*/ 300 w 2314"/>
                <a:gd name="T7" fmla="*/ 1409 h 3548"/>
                <a:gd name="T8" fmla="*/ 591 w 2314"/>
                <a:gd name="T9" fmla="*/ 652 h 3548"/>
                <a:gd name="T10" fmla="*/ 696 w 2314"/>
                <a:gd name="T11" fmla="*/ 657 h 3548"/>
                <a:gd name="T12" fmla="*/ 300 w 2314"/>
                <a:gd name="T13" fmla="*/ 2020 h 3548"/>
                <a:gd name="T14" fmla="*/ 696 w 2314"/>
                <a:gd name="T15" fmla="*/ 2010 h 3548"/>
                <a:gd name="T16" fmla="*/ 696 w 2314"/>
                <a:gd name="T17" fmla="*/ 3362 h 3548"/>
                <a:gd name="T18" fmla="*/ 1128 w 2314"/>
                <a:gd name="T19" fmla="*/ 3362 h 3548"/>
                <a:gd name="T20" fmla="*/ 1120 w 2314"/>
                <a:gd name="T21" fmla="*/ 2008 h 3548"/>
                <a:gd name="T22" fmla="*/ 1207 w 2314"/>
                <a:gd name="T23" fmla="*/ 2008 h 3548"/>
                <a:gd name="T24" fmla="*/ 1217 w 2314"/>
                <a:gd name="T25" fmla="*/ 3362 h 3548"/>
                <a:gd name="T26" fmla="*/ 1633 w 2314"/>
                <a:gd name="T27" fmla="*/ 3362 h 3548"/>
                <a:gd name="T28" fmla="*/ 1621 w 2314"/>
                <a:gd name="T29" fmla="*/ 2020 h 3548"/>
                <a:gd name="T30" fmla="*/ 2061 w 2314"/>
                <a:gd name="T31" fmla="*/ 2020 h 3548"/>
                <a:gd name="T32" fmla="*/ 1633 w 2314"/>
                <a:gd name="T33" fmla="*/ 649 h 3548"/>
                <a:gd name="T34" fmla="*/ 1757 w 2314"/>
                <a:gd name="T35" fmla="*/ 652 h 3548"/>
                <a:gd name="T36" fmla="*/ 2022 w 2314"/>
                <a:gd name="T37" fmla="*/ 1409 h 3548"/>
                <a:gd name="T38" fmla="*/ 2263 w 2314"/>
                <a:gd name="T39" fmla="*/ 1409 h 3548"/>
                <a:gd name="T40" fmla="*/ 1957 w 2314"/>
                <a:gd name="T41" fmla="*/ 301 h 3548"/>
                <a:gd name="T42" fmla="*/ 1633 w 2314"/>
                <a:gd name="T43" fmla="*/ 6 h 3548"/>
                <a:gd name="T44" fmla="*/ 696 w 2314"/>
                <a:gd name="T45" fmla="*/ 6 h 3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14" h="3548">
                  <a:moveTo>
                    <a:pt x="696" y="6"/>
                  </a:moveTo>
                  <a:cubicBezTo>
                    <a:pt x="472" y="0"/>
                    <a:pt x="433" y="143"/>
                    <a:pt x="375" y="301"/>
                  </a:cubicBezTo>
                  <a:cubicBezTo>
                    <a:pt x="375" y="301"/>
                    <a:pt x="99" y="1350"/>
                    <a:pt x="67" y="1409"/>
                  </a:cubicBezTo>
                  <a:cubicBezTo>
                    <a:pt x="0" y="1532"/>
                    <a:pt x="209" y="1631"/>
                    <a:pt x="300" y="1409"/>
                  </a:cubicBezTo>
                  <a:cubicBezTo>
                    <a:pt x="442" y="1032"/>
                    <a:pt x="591" y="652"/>
                    <a:pt x="591" y="652"/>
                  </a:cubicBezTo>
                  <a:cubicBezTo>
                    <a:pt x="641" y="557"/>
                    <a:pt x="724" y="586"/>
                    <a:pt x="696" y="657"/>
                  </a:cubicBezTo>
                  <a:lnTo>
                    <a:pt x="300" y="2020"/>
                  </a:lnTo>
                  <a:lnTo>
                    <a:pt x="696" y="2010"/>
                  </a:lnTo>
                  <a:lnTo>
                    <a:pt x="696" y="3362"/>
                  </a:lnTo>
                  <a:cubicBezTo>
                    <a:pt x="696" y="3548"/>
                    <a:pt x="1122" y="3548"/>
                    <a:pt x="1128" y="3362"/>
                  </a:cubicBezTo>
                  <a:lnTo>
                    <a:pt x="1120" y="2008"/>
                  </a:lnTo>
                  <a:lnTo>
                    <a:pt x="1207" y="2008"/>
                  </a:lnTo>
                  <a:lnTo>
                    <a:pt x="1217" y="3362"/>
                  </a:lnTo>
                  <a:cubicBezTo>
                    <a:pt x="1212" y="3548"/>
                    <a:pt x="1633" y="3548"/>
                    <a:pt x="1633" y="3362"/>
                  </a:cubicBezTo>
                  <a:lnTo>
                    <a:pt x="1621" y="2020"/>
                  </a:lnTo>
                  <a:lnTo>
                    <a:pt x="2061" y="2020"/>
                  </a:lnTo>
                  <a:lnTo>
                    <a:pt x="1633" y="649"/>
                  </a:lnTo>
                  <a:cubicBezTo>
                    <a:pt x="1621" y="586"/>
                    <a:pt x="1708" y="568"/>
                    <a:pt x="1757" y="652"/>
                  </a:cubicBezTo>
                  <a:lnTo>
                    <a:pt x="2022" y="1409"/>
                  </a:lnTo>
                  <a:cubicBezTo>
                    <a:pt x="2087" y="1630"/>
                    <a:pt x="2314" y="1532"/>
                    <a:pt x="2263" y="1409"/>
                  </a:cubicBezTo>
                  <a:lnTo>
                    <a:pt x="1957" y="301"/>
                  </a:lnTo>
                  <a:cubicBezTo>
                    <a:pt x="1860" y="82"/>
                    <a:pt x="1860" y="6"/>
                    <a:pt x="1633" y="6"/>
                  </a:cubicBezTo>
                  <a:lnTo>
                    <a:pt x="696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67" name="Freeform 45"/>
            <p:cNvSpPr>
              <a:spLocks/>
            </p:cNvSpPr>
            <p:nvPr/>
          </p:nvSpPr>
          <p:spPr bwMode="auto">
            <a:xfrm>
              <a:off x="4802" y="3190"/>
              <a:ext cx="622" cy="819"/>
            </a:xfrm>
            <a:custGeom>
              <a:avLst/>
              <a:gdLst>
                <a:gd name="T0" fmla="*/ 447 w 1487"/>
                <a:gd name="T1" fmla="*/ 3 h 1956"/>
                <a:gd name="T2" fmla="*/ 241 w 1487"/>
                <a:gd name="T3" fmla="*/ 165 h 1956"/>
                <a:gd name="T4" fmla="*/ 43 w 1487"/>
                <a:gd name="T5" fmla="*/ 776 h 1956"/>
                <a:gd name="T6" fmla="*/ 192 w 1487"/>
                <a:gd name="T7" fmla="*/ 776 h 1956"/>
                <a:gd name="T8" fmla="*/ 380 w 1487"/>
                <a:gd name="T9" fmla="*/ 359 h 1956"/>
                <a:gd name="T10" fmla="*/ 447 w 1487"/>
                <a:gd name="T11" fmla="*/ 362 h 1956"/>
                <a:gd name="T12" fmla="*/ 193 w 1487"/>
                <a:gd name="T13" fmla="*/ 1113 h 1956"/>
                <a:gd name="T14" fmla="*/ 522 w 1487"/>
                <a:gd name="T15" fmla="*/ 1108 h 1956"/>
                <a:gd name="T16" fmla="*/ 522 w 1487"/>
                <a:gd name="T17" fmla="*/ 1853 h 1956"/>
                <a:gd name="T18" fmla="*/ 750 w 1487"/>
                <a:gd name="T19" fmla="*/ 1853 h 1956"/>
                <a:gd name="T20" fmla="*/ 744 w 1487"/>
                <a:gd name="T21" fmla="*/ 1105 h 1956"/>
                <a:gd name="T22" fmla="*/ 800 w 1487"/>
                <a:gd name="T23" fmla="*/ 1105 h 1956"/>
                <a:gd name="T24" fmla="*/ 807 w 1487"/>
                <a:gd name="T25" fmla="*/ 1853 h 1956"/>
                <a:gd name="T26" fmla="*/ 1024 w 1487"/>
                <a:gd name="T27" fmla="*/ 1853 h 1956"/>
                <a:gd name="T28" fmla="*/ 1017 w 1487"/>
                <a:gd name="T29" fmla="*/ 1113 h 1956"/>
                <a:gd name="T30" fmla="*/ 1324 w 1487"/>
                <a:gd name="T31" fmla="*/ 1113 h 1956"/>
                <a:gd name="T32" fmla="*/ 1049 w 1487"/>
                <a:gd name="T33" fmla="*/ 358 h 1956"/>
                <a:gd name="T34" fmla="*/ 1129 w 1487"/>
                <a:gd name="T35" fmla="*/ 359 h 1956"/>
                <a:gd name="T36" fmla="*/ 1299 w 1487"/>
                <a:gd name="T37" fmla="*/ 776 h 1956"/>
                <a:gd name="T38" fmla="*/ 1454 w 1487"/>
                <a:gd name="T39" fmla="*/ 776 h 1956"/>
                <a:gd name="T40" fmla="*/ 1258 w 1487"/>
                <a:gd name="T41" fmla="*/ 165 h 1956"/>
                <a:gd name="T42" fmla="*/ 1049 w 1487"/>
                <a:gd name="T43" fmla="*/ 3 h 1956"/>
                <a:gd name="T44" fmla="*/ 447 w 1487"/>
                <a:gd name="T45" fmla="*/ 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87" h="1956">
                  <a:moveTo>
                    <a:pt x="447" y="3"/>
                  </a:moveTo>
                  <a:cubicBezTo>
                    <a:pt x="304" y="0"/>
                    <a:pt x="278" y="78"/>
                    <a:pt x="241" y="165"/>
                  </a:cubicBezTo>
                  <a:cubicBezTo>
                    <a:pt x="241" y="165"/>
                    <a:pt x="63" y="744"/>
                    <a:pt x="43" y="776"/>
                  </a:cubicBezTo>
                  <a:cubicBezTo>
                    <a:pt x="0" y="844"/>
                    <a:pt x="134" y="899"/>
                    <a:pt x="192" y="776"/>
                  </a:cubicBezTo>
                  <a:cubicBezTo>
                    <a:pt x="284" y="568"/>
                    <a:pt x="380" y="359"/>
                    <a:pt x="380" y="359"/>
                  </a:cubicBezTo>
                  <a:cubicBezTo>
                    <a:pt x="412" y="307"/>
                    <a:pt x="465" y="323"/>
                    <a:pt x="447" y="362"/>
                  </a:cubicBezTo>
                  <a:lnTo>
                    <a:pt x="193" y="1113"/>
                  </a:lnTo>
                  <a:lnTo>
                    <a:pt x="522" y="1108"/>
                  </a:lnTo>
                  <a:lnTo>
                    <a:pt x="522" y="1853"/>
                  </a:lnTo>
                  <a:cubicBezTo>
                    <a:pt x="522" y="1956"/>
                    <a:pt x="746" y="1956"/>
                    <a:pt x="750" y="1853"/>
                  </a:cubicBezTo>
                  <a:lnTo>
                    <a:pt x="744" y="1105"/>
                  </a:lnTo>
                  <a:lnTo>
                    <a:pt x="800" y="1105"/>
                  </a:lnTo>
                  <a:lnTo>
                    <a:pt x="807" y="1853"/>
                  </a:lnTo>
                  <a:cubicBezTo>
                    <a:pt x="803" y="1956"/>
                    <a:pt x="1024" y="1956"/>
                    <a:pt x="1024" y="1853"/>
                  </a:cubicBezTo>
                  <a:lnTo>
                    <a:pt x="1017" y="1113"/>
                  </a:lnTo>
                  <a:lnTo>
                    <a:pt x="1324" y="1113"/>
                  </a:lnTo>
                  <a:lnTo>
                    <a:pt x="1049" y="358"/>
                  </a:lnTo>
                  <a:cubicBezTo>
                    <a:pt x="1042" y="323"/>
                    <a:pt x="1097" y="313"/>
                    <a:pt x="1129" y="359"/>
                  </a:cubicBezTo>
                  <a:lnTo>
                    <a:pt x="1299" y="776"/>
                  </a:lnTo>
                  <a:cubicBezTo>
                    <a:pt x="1341" y="899"/>
                    <a:pt x="1487" y="844"/>
                    <a:pt x="1454" y="776"/>
                  </a:cubicBezTo>
                  <a:lnTo>
                    <a:pt x="1258" y="165"/>
                  </a:lnTo>
                  <a:cubicBezTo>
                    <a:pt x="1195" y="45"/>
                    <a:pt x="1195" y="3"/>
                    <a:pt x="1049" y="3"/>
                  </a:cubicBezTo>
                  <a:lnTo>
                    <a:pt x="447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68" name="Freeform 46"/>
            <p:cNvSpPr>
              <a:spLocks/>
            </p:cNvSpPr>
            <p:nvPr/>
          </p:nvSpPr>
          <p:spPr bwMode="auto">
            <a:xfrm>
              <a:off x="5007" y="2986"/>
              <a:ext cx="207" cy="204"/>
            </a:xfrm>
            <a:custGeom>
              <a:avLst/>
              <a:gdLst>
                <a:gd name="T0" fmla="*/ 494 w 495"/>
                <a:gd name="T1" fmla="*/ 245 h 487"/>
                <a:gd name="T2" fmla="*/ 248 w 495"/>
                <a:gd name="T3" fmla="*/ 487 h 487"/>
                <a:gd name="T4" fmla="*/ 1 w 495"/>
                <a:gd name="T5" fmla="*/ 245 h 487"/>
                <a:gd name="T6" fmla="*/ 248 w 495"/>
                <a:gd name="T7" fmla="*/ 0 h 487"/>
                <a:gd name="T8" fmla="*/ 494 w 495"/>
                <a:gd name="T9" fmla="*/ 245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5" h="487">
                  <a:moveTo>
                    <a:pt x="494" y="245"/>
                  </a:moveTo>
                  <a:cubicBezTo>
                    <a:pt x="493" y="379"/>
                    <a:pt x="383" y="487"/>
                    <a:pt x="248" y="487"/>
                  </a:cubicBezTo>
                  <a:cubicBezTo>
                    <a:pt x="112" y="487"/>
                    <a:pt x="2" y="379"/>
                    <a:pt x="1" y="245"/>
                  </a:cubicBezTo>
                  <a:cubicBezTo>
                    <a:pt x="0" y="110"/>
                    <a:pt x="111" y="0"/>
                    <a:pt x="248" y="0"/>
                  </a:cubicBezTo>
                  <a:cubicBezTo>
                    <a:pt x="384" y="0"/>
                    <a:pt x="495" y="110"/>
                    <a:pt x="494" y="2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9" name="Factory" descr="{&quot;Key&quot;:&quot;POWER_USER_SHAPE_ICON&quot;,&quot;Value&quot;:&quot;POWER_USER_SHAPE_ICON_STYLE_1&quot;}"/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383102" y="3238911"/>
            <a:ext cx="517537" cy="462705"/>
            <a:chOff x="2740026" y="3043237"/>
            <a:chExt cx="854075" cy="763588"/>
          </a:xfrm>
          <a:solidFill>
            <a:srgbClr val="0054C5"/>
          </a:solidFill>
        </p:grpSpPr>
        <p:sp>
          <p:nvSpPr>
            <p:cNvPr id="170" name="Freeform 139"/>
            <p:cNvSpPr>
              <a:spLocks/>
            </p:cNvSpPr>
            <p:nvPr/>
          </p:nvSpPr>
          <p:spPr bwMode="auto">
            <a:xfrm>
              <a:off x="3148013" y="3400425"/>
              <a:ext cx="377825" cy="282575"/>
            </a:xfrm>
            <a:custGeom>
              <a:avLst/>
              <a:gdLst>
                <a:gd name="T0" fmla="*/ 461 w 495"/>
                <a:gd name="T1" fmla="*/ 332 h 370"/>
                <a:gd name="T2" fmla="*/ 461 w 495"/>
                <a:gd name="T3" fmla="*/ 19 h 370"/>
                <a:gd name="T4" fmla="*/ 443 w 495"/>
                <a:gd name="T5" fmla="*/ 0 h 370"/>
                <a:gd name="T6" fmla="*/ 249 w 495"/>
                <a:gd name="T7" fmla="*/ 0 h 370"/>
                <a:gd name="T8" fmla="*/ 251 w 495"/>
                <a:gd name="T9" fmla="*/ 38 h 370"/>
                <a:gd name="T10" fmla="*/ 424 w 495"/>
                <a:gd name="T11" fmla="*/ 38 h 370"/>
                <a:gd name="T12" fmla="*/ 424 w 495"/>
                <a:gd name="T13" fmla="*/ 332 h 370"/>
                <a:gd name="T14" fmla="*/ 227 w 495"/>
                <a:gd name="T15" fmla="*/ 332 h 370"/>
                <a:gd name="T16" fmla="*/ 213 w 495"/>
                <a:gd name="T17" fmla="*/ 93 h 370"/>
                <a:gd name="T18" fmla="*/ 130 w 495"/>
                <a:gd name="T19" fmla="*/ 93 h 370"/>
                <a:gd name="T20" fmla="*/ 144 w 495"/>
                <a:gd name="T21" fmla="*/ 332 h 370"/>
                <a:gd name="T22" fmla="*/ 103 w 495"/>
                <a:gd name="T23" fmla="*/ 332 h 370"/>
                <a:gd name="T24" fmla="*/ 85 w 495"/>
                <a:gd name="T25" fmla="*/ 52 h 370"/>
                <a:gd name="T26" fmla="*/ 0 w 495"/>
                <a:gd name="T27" fmla="*/ 52 h 370"/>
                <a:gd name="T28" fmla="*/ 9 w 495"/>
                <a:gd name="T29" fmla="*/ 136 h 370"/>
                <a:gd name="T30" fmla="*/ 9 w 495"/>
                <a:gd name="T31" fmla="*/ 370 h 370"/>
                <a:gd name="T32" fmla="*/ 495 w 495"/>
                <a:gd name="T33" fmla="*/ 370 h 370"/>
                <a:gd name="T34" fmla="*/ 495 w 495"/>
                <a:gd name="T35" fmla="*/ 332 h 370"/>
                <a:gd name="T36" fmla="*/ 461 w 495"/>
                <a:gd name="T37" fmla="*/ 332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5" h="370">
                  <a:moveTo>
                    <a:pt x="461" y="332"/>
                  </a:moveTo>
                  <a:lnTo>
                    <a:pt x="461" y="19"/>
                  </a:lnTo>
                  <a:cubicBezTo>
                    <a:pt x="461" y="9"/>
                    <a:pt x="453" y="0"/>
                    <a:pt x="443" y="0"/>
                  </a:cubicBezTo>
                  <a:lnTo>
                    <a:pt x="249" y="0"/>
                  </a:lnTo>
                  <a:lnTo>
                    <a:pt x="251" y="38"/>
                  </a:lnTo>
                  <a:lnTo>
                    <a:pt x="424" y="38"/>
                  </a:lnTo>
                  <a:lnTo>
                    <a:pt x="424" y="332"/>
                  </a:lnTo>
                  <a:lnTo>
                    <a:pt x="227" y="332"/>
                  </a:lnTo>
                  <a:lnTo>
                    <a:pt x="213" y="93"/>
                  </a:lnTo>
                  <a:lnTo>
                    <a:pt x="130" y="93"/>
                  </a:lnTo>
                  <a:lnTo>
                    <a:pt x="144" y="332"/>
                  </a:lnTo>
                  <a:lnTo>
                    <a:pt x="103" y="332"/>
                  </a:lnTo>
                  <a:lnTo>
                    <a:pt x="85" y="52"/>
                  </a:lnTo>
                  <a:lnTo>
                    <a:pt x="0" y="52"/>
                  </a:lnTo>
                  <a:cubicBezTo>
                    <a:pt x="6" y="77"/>
                    <a:pt x="9" y="105"/>
                    <a:pt x="9" y="136"/>
                  </a:cubicBezTo>
                  <a:lnTo>
                    <a:pt x="9" y="370"/>
                  </a:lnTo>
                  <a:lnTo>
                    <a:pt x="495" y="370"/>
                  </a:lnTo>
                  <a:lnTo>
                    <a:pt x="495" y="332"/>
                  </a:lnTo>
                  <a:lnTo>
                    <a:pt x="461" y="332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71" name="Freeform 140"/>
            <p:cNvSpPr>
              <a:spLocks/>
            </p:cNvSpPr>
            <p:nvPr/>
          </p:nvSpPr>
          <p:spPr bwMode="auto">
            <a:xfrm>
              <a:off x="3368676" y="3467100"/>
              <a:ext cx="60325" cy="58738"/>
            </a:xfrm>
            <a:custGeom>
              <a:avLst/>
              <a:gdLst>
                <a:gd name="T0" fmla="*/ 75 w 79"/>
                <a:gd name="T1" fmla="*/ 0 h 77"/>
                <a:gd name="T2" fmla="*/ 4 w 79"/>
                <a:gd name="T3" fmla="*/ 0 h 77"/>
                <a:gd name="T4" fmla="*/ 0 w 79"/>
                <a:gd name="T5" fmla="*/ 4 h 77"/>
                <a:gd name="T6" fmla="*/ 0 w 79"/>
                <a:gd name="T7" fmla="*/ 73 h 77"/>
                <a:gd name="T8" fmla="*/ 4 w 79"/>
                <a:gd name="T9" fmla="*/ 77 h 77"/>
                <a:gd name="T10" fmla="*/ 75 w 79"/>
                <a:gd name="T11" fmla="*/ 77 h 77"/>
                <a:gd name="T12" fmla="*/ 79 w 79"/>
                <a:gd name="T13" fmla="*/ 73 h 77"/>
                <a:gd name="T14" fmla="*/ 79 w 79"/>
                <a:gd name="T15" fmla="*/ 4 h 77"/>
                <a:gd name="T16" fmla="*/ 75 w 79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77">
                  <a:moveTo>
                    <a:pt x="75" y="0"/>
                  </a:moveTo>
                  <a:lnTo>
                    <a:pt x="4" y="0"/>
                  </a:lnTo>
                  <a:cubicBezTo>
                    <a:pt x="2" y="0"/>
                    <a:pt x="0" y="1"/>
                    <a:pt x="0" y="4"/>
                  </a:cubicBezTo>
                  <a:lnTo>
                    <a:pt x="0" y="73"/>
                  </a:lnTo>
                  <a:cubicBezTo>
                    <a:pt x="0" y="75"/>
                    <a:pt x="2" y="77"/>
                    <a:pt x="4" y="77"/>
                  </a:cubicBezTo>
                  <a:lnTo>
                    <a:pt x="75" y="77"/>
                  </a:lnTo>
                  <a:cubicBezTo>
                    <a:pt x="78" y="77"/>
                    <a:pt x="79" y="75"/>
                    <a:pt x="79" y="73"/>
                  </a:cubicBezTo>
                  <a:lnTo>
                    <a:pt x="79" y="4"/>
                  </a:lnTo>
                  <a:cubicBezTo>
                    <a:pt x="79" y="1"/>
                    <a:pt x="78" y="0"/>
                    <a:pt x="7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72" name="Freeform 141"/>
            <p:cNvSpPr>
              <a:spLocks/>
            </p:cNvSpPr>
            <p:nvPr/>
          </p:nvSpPr>
          <p:spPr bwMode="auto">
            <a:xfrm>
              <a:off x="3368676" y="3559175"/>
              <a:ext cx="60325" cy="60325"/>
            </a:xfrm>
            <a:custGeom>
              <a:avLst/>
              <a:gdLst>
                <a:gd name="T0" fmla="*/ 75 w 79"/>
                <a:gd name="T1" fmla="*/ 0 h 78"/>
                <a:gd name="T2" fmla="*/ 4 w 79"/>
                <a:gd name="T3" fmla="*/ 0 h 78"/>
                <a:gd name="T4" fmla="*/ 0 w 79"/>
                <a:gd name="T5" fmla="*/ 4 h 78"/>
                <a:gd name="T6" fmla="*/ 0 w 79"/>
                <a:gd name="T7" fmla="*/ 74 h 78"/>
                <a:gd name="T8" fmla="*/ 4 w 79"/>
                <a:gd name="T9" fmla="*/ 78 h 78"/>
                <a:gd name="T10" fmla="*/ 75 w 79"/>
                <a:gd name="T11" fmla="*/ 78 h 78"/>
                <a:gd name="T12" fmla="*/ 79 w 79"/>
                <a:gd name="T13" fmla="*/ 74 h 78"/>
                <a:gd name="T14" fmla="*/ 79 w 79"/>
                <a:gd name="T15" fmla="*/ 4 h 78"/>
                <a:gd name="T16" fmla="*/ 75 w 79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78">
                  <a:moveTo>
                    <a:pt x="75" y="0"/>
                  </a:moveTo>
                  <a:lnTo>
                    <a:pt x="4" y="0"/>
                  </a:lnTo>
                  <a:cubicBezTo>
                    <a:pt x="2" y="0"/>
                    <a:pt x="0" y="2"/>
                    <a:pt x="0" y="4"/>
                  </a:cubicBezTo>
                  <a:lnTo>
                    <a:pt x="0" y="74"/>
                  </a:lnTo>
                  <a:cubicBezTo>
                    <a:pt x="0" y="76"/>
                    <a:pt x="2" y="78"/>
                    <a:pt x="4" y="78"/>
                  </a:cubicBezTo>
                  <a:lnTo>
                    <a:pt x="75" y="78"/>
                  </a:lnTo>
                  <a:cubicBezTo>
                    <a:pt x="78" y="78"/>
                    <a:pt x="79" y="76"/>
                    <a:pt x="79" y="74"/>
                  </a:cubicBezTo>
                  <a:lnTo>
                    <a:pt x="79" y="4"/>
                  </a:lnTo>
                  <a:cubicBezTo>
                    <a:pt x="79" y="2"/>
                    <a:pt x="78" y="0"/>
                    <a:pt x="7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73" name="Freeform 142"/>
            <p:cNvSpPr>
              <a:spLocks/>
            </p:cNvSpPr>
            <p:nvPr/>
          </p:nvSpPr>
          <p:spPr bwMode="auto">
            <a:xfrm>
              <a:off x="3240088" y="3330575"/>
              <a:ext cx="79375" cy="90488"/>
            </a:xfrm>
            <a:custGeom>
              <a:avLst/>
              <a:gdLst>
                <a:gd name="T0" fmla="*/ 6 w 106"/>
                <a:gd name="T1" fmla="*/ 118 h 118"/>
                <a:gd name="T2" fmla="*/ 90 w 106"/>
                <a:gd name="T3" fmla="*/ 118 h 118"/>
                <a:gd name="T4" fmla="*/ 87 w 106"/>
                <a:gd name="T5" fmla="*/ 69 h 118"/>
                <a:gd name="T6" fmla="*/ 90 w 106"/>
                <a:gd name="T7" fmla="*/ 69 h 118"/>
                <a:gd name="T8" fmla="*/ 106 w 106"/>
                <a:gd name="T9" fmla="*/ 53 h 118"/>
                <a:gd name="T10" fmla="*/ 90 w 106"/>
                <a:gd name="T11" fmla="*/ 36 h 118"/>
                <a:gd name="T12" fmla="*/ 85 w 106"/>
                <a:gd name="T13" fmla="*/ 36 h 118"/>
                <a:gd name="T14" fmla="*/ 84 w 106"/>
                <a:gd name="T15" fmla="*/ 27 h 118"/>
                <a:gd name="T16" fmla="*/ 63 w 106"/>
                <a:gd name="T17" fmla="*/ 0 h 118"/>
                <a:gd name="T18" fmla="*/ 17 w 106"/>
                <a:gd name="T19" fmla="*/ 0 h 118"/>
                <a:gd name="T20" fmla="*/ 0 w 106"/>
                <a:gd name="T21" fmla="*/ 12 h 118"/>
                <a:gd name="T22" fmla="*/ 6 w 106"/>
                <a:gd name="T23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18">
                  <a:moveTo>
                    <a:pt x="6" y="118"/>
                  </a:moveTo>
                  <a:lnTo>
                    <a:pt x="90" y="118"/>
                  </a:lnTo>
                  <a:lnTo>
                    <a:pt x="87" y="69"/>
                  </a:lnTo>
                  <a:lnTo>
                    <a:pt x="90" y="69"/>
                  </a:lnTo>
                  <a:cubicBezTo>
                    <a:pt x="99" y="69"/>
                    <a:pt x="106" y="62"/>
                    <a:pt x="106" y="53"/>
                  </a:cubicBezTo>
                  <a:cubicBezTo>
                    <a:pt x="106" y="43"/>
                    <a:pt x="99" y="36"/>
                    <a:pt x="90" y="36"/>
                  </a:cubicBezTo>
                  <a:lnTo>
                    <a:pt x="85" y="36"/>
                  </a:lnTo>
                  <a:lnTo>
                    <a:pt x="84" y="27"/>
                  </a:lnTo>
                  <a:cubicBezTo>
                    <a:pt x="83" y="7"/>
                    <a:pt x="72" y="0"/>
                    <a:pt x="63" y="0"/>
                  </a:cubicBezTo>
                  <a:lnTo>
                    <a:pt x="17" y="0"/>
                  </a:lnTo>
                  <a:cubicBezTo>
                    <a:pt x="11" y="0"/>
                    <a:pt x="4" y="4"/>
                    <a:pt x="0" y="12"/>
                  </a:cubicBezTo>
                  <a:lnTo>
                    <a:pt x="6" y="118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74" name="Freeform 143"/>
            <p:cNvSpPr>
              <a:spLocks/>
            </p:cNvSpPr>
            <p:nvPr/>
          </p:nvSpPr>
          <p:spPr bwMode="auto">
            <a:xfrm>
              <a:off x="3108326" y="3265487"/>
              <a:ext cx="114300" cy="125413"/>
            </a:xfrm>
            <a:custGeom>
              <a:avLst/>
              <a:gdLst>
                <a:gd name="T0" fmla="*/ 134 w 150"/>
                <a:gd name="T1" fmla="*/ 46 h 164"/>
                <a:gd name="T2" fmla="*/ 128 w 150"/>
                <a:gd name="T3" fmla="*/ 46 h 164"/>
                <a:gd name="T4" fmla="*/ 127 w 150"/>
                <a:gd name="T5" fmla="*/ 33 h 164"/>
                <a:gd name="T6" fmla="*/ 103 w 150"/>
                <a:gd name="T7" fmla="*/ 0 h 164"/>
                <a:gd name="T8" fmla="*/ 48 w 150"/>
                <a:gd name="T9" fmla="*/ 0 h 164"/>
                <a:gd name="T10" fmla="*/ 23 w 150"/>
                <a:gd name="T11" fmla="*/ 32 h 164"/>
                <a:gd name="T12" fmla="*/ 22 w 150"/>
                <a:gd name="T13" fmla="*/ 46 h 164"/>
                <a:gd name="T14" fmla="*/ 16 w 150"/>
                <a:gd name="T15" fmla="*/ 46 h 164"/>
                <a:gd name="T16" fmla="*/ 0 w 150"/>
                <a:gd name="T17" fmla="*/ 63 h 164"/>
                <a:gd name="T18" fmla="*/ 16 w 150"/>
                <a:gd name="T19" fmla="*/ 79 h 164"/>
                <a:gd name="T20" fmla="*/ 20 w 150"/>
                <a:gd name="T21" fmla="*/ 79 h 164"/>
                <a:gd name="T22" fmla="*/ 16 w 150"/>
                <a:gd name="T23" fmla="*/ 149 h 164"/>
                <a:gd name="T24" fmla="*/ 26 w 150"/>
                <a:gd name="T25" fmla="*/ 164 h 164"/>
                <a:gd name="T26" fmla="*/ 135 w 150"/>
                <a:gd name="T27" fmla="*/ 164 h 164"/>
                <a:gd name="T28" fmla="*/ 130 w 150"/>
                <a:gd name="T29" fmla="*/ 79 h 164"/>
                <a:gd name="T30" fmla="*/ 134 w 150"/>
                <a:gd name="T31" fmla="*/ 79 h 164"/>
                <a:gd name="T32" fmla="*/ 150 w 150"/>
                <a:gd name="T33" fmla="*/ 63 h 164"/>
                <a:gd name="T34" fmla="*/ 134 w 150"/>
                <a:gd name="T35" fmla="*/ 4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0" h="164">
                  <a:moveTo>
                    <a:pt x="134" y="46"/>
                  </a:moveTo>
                  <a:lnTo>
                    <a:pt x="128" y="46"/>
                  </a:lnTo>
                  <a:lnTo>
                    <a:pt x="127" y="33"/>
                  </a:lnTo>
                  <a:cubicBezTo>
                    <a:pt x="126" y="9"/>
                    <a:pt x="113" y="0"/>
                    <a:pt x="103" y="0"/>
                  </a:cubicBezTo>
                  <a:lnTo>
                    <a:pt x="48" y="0"/>
                  </a:lnTo>
                  <a:cubicBezTo>
                    <a:pt x="37" y="0"/>
                    <a:pt x="24" y="9"/>
                    <a:pt x="23" y="32"/>
                  </a:cubicBezTo>
                  <a:lnTo>
                    <a:pt x="22" y="46"/>
                  </a:lnTo>
                  <a:lnTo>
                    <a:pt x="16" y="46"/>
                  </a:lnTo>
                  <a:cubicBezTo>
                    <a:pt x="7" y="46"/>
                    <a:pt x="0" y="54"/>
                    <a:pt x="0" y="63"/>
                  </a:cubicBezTo>
                  <a:cubicBezTo>
                    <a:pt x="0" y="72"/>
                    <a:pt x="7" y="79"/>
                    <a:pt x="16" y="79"/>
                  </a:cubicBezTo>
                  <a:lnTo>
                    <a:pt x="20" y="79"/>
                  </a:lnTo>
                  <a:lnTo>
                    <a:pt x="16" y="149"/>
                  </a:lnTo>
                  <a:cubicBezTo>
                    <a:pt x="20" y="154"/>
                    <a:pt x="23" y="159"/>
                    <a:pt x="26" y="164"/>
                  </a:cubicBezTo>
                  <a:lnTo>
                    <a:pt x="135" y="164"/>
                  </a:lnTo>
                  <a:lnTo>
                    <a:pt x="130" y="79"/>
                  </a:lnTo>
                  <a:lnTo>
                    <a:pt x="134" y="79"/>
                  </a:lnTo>
                  <a:cubicBezTo>
                    <a:pt x="143" y="79"/>
                    <a:pt x="150" y="72"/>
                    <a:pt x="150" y="63"/>
                  </a:cubicBezTo>
                  <a:cubicBezTo>
                    <a:pt x="150" y="54"/>
                    <a:pt x="143" y="46"/>
                    <a:pt x="134" y="4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75" name="Freeform 144"/>
            <p:cNvSpPr>
              <a:spLocks/>
            </p:cNvSpPr>
            <p:nvPr/>
          </p:nvSpPr>
          <p:spPr bwMode="auto">
            <a:xfrm>
              <a:off x="3262313" y="3125787"/>
              <a:ext cx="331788" cy="168275"/>
            </a:xfrm>
            <a:custGeom>
              <a:avLst/>
              <a:gdLst>
                <a:gd name="T0" fmla="*/ 346 w 437"/>
                <a:gd name="T1" fmla="*/ 37 h 220"/>
                <a:gd name="T2" fmla="*/ 400 w 437"/>
                <a:gd name="T3" fmla="*/ 94 h 220"/>
                <a:gd name="T4" fmla="*/ 346 w 437"/>
                <a:gd name="T5" fmla="*/ 151 h 220"/>
                <a:gd name="T6" fmla="*/ 98 w 437"/>
                <a:gd name="T7" fmla="*/ 151 h 220"/>
                <a:gd name="T8" fmla="*/ 40 w 437"/>
                <a:gd name="T9" fmla="*/ 165 h 220"/>
                <a:gd name="T10" fmla="*/ 45 w 437"/>
                <a:gd name="T11" fmla="*/ 141 h 220"/>
                <a:gd name="T12" fmla="*/ 6 w 437"/>
                <a:gd name="T13" fmla="*/ 141 h 220"/>
                <a:gd name="T14" fmla="*/ 0 w 437"/>
                <a:gd name="T15" fmla="*/ 201 h 220"/>
                <a:gd name="T16" fmla="*/ 11 w 437"/>
                <a:gd name="T17" fmla="*/ 218 h 220"/>
                <a:gd name="T18" fmla="*/ 18 w 437"/>
                <a:gd name="T19" fmla="*/ 220 h 220"/>
                <a:gd name="T20" fmla="*/ 32 w 437"/>
                <a:gd name="T21" fmla="*/ 214 h 220"/>
                <a:gd name="T22" fmla="*/ 98 w 437"/>
                <a:gd name="T23" fmla="*/ 189 h 220"/>
                <a:gd name="T24" fmla="*/ 346 w 437"/>
                <a:gd name="T25" fmla="*/ 189 h 220"/>
                <a:gd name="T26" fmla="*/ 437 w 437"/>
                <a:gd name="T27" fmla="*/ 94 h 220"/>
                <a:gd name="T28" fmla="*/ 346 w 437"/>
                <a:gd name="T29" fmla="*/ 0 h 220"/>
                <a:gd name="T30" fmla="*/ 332 w 437"/>
                <a:gd name="T31" fmla="*/ 1 h 220"/>
                <a:gd name="T32" fmla="*/ 328 w 437"/>
                <a:gd name="T33" fmla="*/ 40 h 220"/>
                <a:gd name="T34" fmla="*/ 346 w 437"/>
                <a:gd name="T35" fmla="*/ 37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7" h="220">
                  <a:moveTo>
                    <a:pt x="346" y="37"/>
                  </a:moveTo>
                  <a:cubicBezTo>
                    <a:pt x="376" y="37"/>
                    <a:pt x="400" y="63"/>
                    <a:pt x="400" y="94"/>
                  </a:cubicBezTo>
                  <a:cubicBezTo>
                    <a:pt x="400" y="126"/>
                    <a:pt x="376" y="151"/>
                    <a:pt x="346" y="151"/>
                  </a:cubicBezTo>
                  <a:lnTo>
                    <a:pt x="98" y="151"/>
                  </a:lnTo>
                  <a:cubicBezTo>
                    <a:pt x="75" y="151"/>
                    <a:pt x="55" y="158"/>
                    <a:pt x="40" y="165"/>
                  </a:cubicBezTo>
                  <a:cubicBezTo>
                    <a:pt x="41" y="156"/>
                    <a:pt x="43" y="148"/>
                    <a:pt x="45" y="141"/>
                  </a:cubicBezTo>
                  <a:lnTo>
                    <a:pt x="6" y="141"/>
                  </a:lnTo>
                  <a:cubicBezTo>
                    <a:pt x="2" y="159"/>
                    <a:pt x="0" y="179"/>
                    <a:pt x="0" y="201"/>
                  </a:cubicBezTo>
                  <a:cubicBezTo>
                    <a:pt x="0" y="209"/>
                    <a:pt x="4" y="215"/>
                    <a:pt x="11" y="218"/>
                  </a:cubicBezTo>
                  <a:cubicBezTo>
                    <a:pt x="14" y="219"/>
                    <a:pt x="16" y="220"/>
                    <a:pt x="18" y="220"/>
                  </a:cubicBezTo>
                  <a:cubicBezTo>
                    <a:pt x="23" y="220"/>
                    <a:pt x="28" y="218"/>
                    <a:pt x="32" y="214"/>
                  </a:cubicBezTo>
                  <a:cubicBezTo>
                    <a:pt x="32" y="214"/>
                    <a:pt x="58" y="189"/>
                    <a:pt x="98" y="189"/>
                  </a:cubicBezTo>
                  <a:lnTo>
                    <a:pt x="346" y="189"/>
                  </a:lnTo>
                  <a:cubicBezTo>
                    <a:pt x="396" y="189"/>
                    <a:pt x="437" y="146"/>
                    <a:pt x="437" y="94"/>
                  </a:cubicBezTo>
                  <a:cubicBezTo>
                    <a:pt x="437" y="42"/>
                    <a:pt x="396" y="0"/>
                    <a:pt x="346" y="0"/>
                  </a:cubicBezTo>
                  <a:cubicBezTo>
                    <a:pt x="341" y="0"/>
                    <a:pt x="336" y="0"/>
                    <a:pt x="332" y="1"/>
                  </a:cubicBezTo>
                  <a:cubicBezTo>
                    <a:pt x="334" y="11"/>
                    <a:pt x="330" y="30"/>
                    <a:pt x="328" y="40"/>
                  </a:cubicBezTo>
                  <a:cubicBezTo>
                    <a:pt x="328" y="40"/>
                    <a:pt x="337" y="37"/>
                    <a:pt x="346" y="3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76" name="Freeform 145"/>
            <p:cNvSpPr>
              <a:spLocks noEditPoints="1"/>
            </p:cNvSpPr>
            <p:nvPr/>
          </p:nvSpPr>
          <p:spPr bwMode="auto">
            <a:xfrm>
              <a:off x="3141663" y="3043237"/>
              <a:ext cx="349250" cy="190500"/>
            </a:xfrm>
            <a:custGeom>
              <a:avLst/>
              <a:gdLst>
                <a:gd name="T0" fmla="*/ 157 w 458"/>
                <a:gd name="T1" fmla="*/ 77 h 251"/>
                <a:gd name="T2" fmla="*/ 198 w 458"/>
                <a:gd name="T3" fmla="*/ 59 h 251"/>
                <a:gd name="T4" fmla="*/ 218 w 458"/>
                <a:gd name="T5" fmla="*/ 63 h 251"/>
                <a:gd name="T6" fmla="*/ 239 w 458"/>
                <a:gd name="T7" fmla="*/ 58 h 251"/>
                <a:gd name="T8" fmla="*/ 330 w 458"/>
                <a:gd name="T9" fmla="*/ 56 h 251"/>
                <a:gd name="T10" fmla="*/ 348 w 458"/>
                <a:gd name="T11" fmla="*/ 61 h 251"/>
                <a:gd name="T12" fmla="*/ 363 w 458"/>
                <a:gd name="T13" fmla="*/ 59 h 251"/>
                <a:gd name="T14" fmla="*/ 421 w 458"/>
                <a:gd name="T15" fmla="*/ 120 h 251"/>
                <a:gd name="T16" fmla="*/ 363 w 458"/>
                <a:gd name="T17" fmla="*/ 181 h 251"/>
                <a:gd name="T18" fmla="*/ 103 w 458"/>
                <a:gd name="T19" fmla="*/ 181 h 251"/>
                <a:gd name="T20" fmla="*/ 40 w 458"/>
                <a:gd name="T21" fmla="*/ 195 h 251"/>
                <a:gd name="T22" fmla="*/ 146 w 458"/>
                <a:gd name="T23" fmla="*/ 83 h 251"/>
                <a:gd name="T24" fmla="*/ 157 w 458"/>
                <a:gd name="T25" fmla="*/ 77 h 251"/>
                <a:gd name="T26" fmla="*/ 363 w 458"/>
                <a:gd name="T27" fmla="*/ 218 h 251"/>
                <a:gd name="T28" fmla="*/ 458 w 458"/>
                <a:gd name="T29" fmla="*/ 120 h 251"/>
                <a:gd name="T30" fmla="*/ 363 w 458"/>
                <a:gd name="T31" fmla="*/ 21 h 251"/>
                <a:gd name="T32" fmla="*/ 348 w 458"/>
                <a:gd name="T33" fmla="*/ 23 h 251"/>
                <a:gd name="T34" fmla="*/ 285 w 458"/>
                <a:gd name="T35" fmla="*/ 0 h 251"/>
                <a:gd name="T36" fmla="*/ 220 w 458"/>
                <a:gd name="T37" fmla="*/ 24 h 251"/>
                <a:gd name="T38" fmla="*/ 134 w 458"/>
                <a:gd name="T39" fmla="*/ 47 h 251"/>
                <a:gd name="T40" fmla="*/ 0 w 458"/>
                <a:gd name="T41" fmla="*/ 232 h 251"/>
                <a:gd name="T42" fmla="*/ 12 w 458"/>
                <a:gd name="T43" fmla="*/ 249 h 251"/>
                <a:gd name="T44" fmla="*/ 19 w 458"/>
                <a:gd name="T45" fmla="*/ 251 h 251"/>
                <a:gd name="T46" fmla="*/ 33 w 458"/>
                <a:gd name="T47" fmla="*/ 245 h 251"/>
                <a:gd name="T48" fmla="*/ 103 w 458"/>
                <a:gd name="T49" fmla="*/ 218 h 251"/>
                <a:gd name="T50" fmla="*/ 363 w 458"/>
                <a:gd name="T51" fmla="*/ 21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8" h="251">
                  <a:moveTo>
                    <a:pt x="157" y="77"/>
                  </a:moveTo>
                  <a:cubicBezTo>
                    <a:pt x="168" y="65"/>
                    <a:pt x="182" y="59"/>
                    <a:pt x="198" y="59"/>
                  </a:cubicBezTo>
                  <a:cubicBezTo>
                    <a:pt x="205" y="59"/>
                    <a:pt x="212" y="60"/>
                    <a:pt x="218" y="63"/>
                  </a:cubicBezTo>
                  <a:cubicBezTo>
                    <a:pt x="225" y="65"/>
                    <a:pt x="233" y="64"/>
                    <a:pt x="239" y="58"/>
                  </a:cubicBezTo>
                  <a:cubicBezTo>
                    <a:pt x="263" y="33"/>
                    <a:pt x="305" y="32"/>
                    <a:pt x="330" y="56"/>
                  </a:cubicBezTo>
                  <a:cubicBezTo>
                    <a:pt x="335" y="61"/>
                    <a:pt x="342" y="63"/>
                    <a:pt x="348" y="61"/>
                  </a:cubicBezTo>
                  <a:cubicBezTo>
                    <a:pt x="353" y="59"/>
                    <a:pt x="358" y="59"/>
                    <a:pt x="363" y="59"/>
                  </a:cubicBezTo>
                  <a:cubicBezTo>
                    <a:pt x="395" y="59"/>
                    <a:pt x="421" y="86"/>
                    <a:pt x="421" y="120"/>
                  </a:cubicBezTo>
                  <a:cubicBezTo>
                    <a:pt x="421" y="153"/>
                    <a:pt x="395" y="181"/>
                    <a:pt x="363" y="181"/>
                  </a:cubicBezTo>
                  <a:lnTo>
                    <a:pt x="103" y="181"/>
                  </a:lnTo>
                  <a:cubicBezTo>
                    <a:pt x="78" y="181"/>
                    <a:pt x="56" y="188"/>
                    <a:pt x="40" y="195"/>
                  </a:cubicBezTo>
                  <a:cubicBezTo>
                    <a:pt x="53" y="96"/>
                    <a:pt x="121" y="87"/>
                    <a:pt x="146" y="83"/>
                  </a:cubicBezTo>
                  <a:cubicBezTo>
                    <a:pt x="150" y="83"/>
                    <a:pt x="154" y="80"/>
                    <a:pt x="157" y="77"/>
                  </a:cubicBezTo>
                  <a:close/>
                  <a:moveTo>
                    <a:pt x="363" y="218"/>
                  </a:moveTo>
                  <a:cubicBezTo>
                    <a:pt x="416" y="218"/>
                    <a:pt x="458" y="174"/>
                    <a:pt x="458" y="120"/>
                  </a:cubicBezTo>
                  <a:cubicBezTo>
                    <a:pt x="458" y="65"/>
                    <a:pt x="416" y="21"/>
                    <a:pt x="363" y="21"/>
                  </a:cubicBezTo>
                  <a:cubicBezTo>
                    <a:pt x="358" y="21"/>
                    <a:pt x="353" y="22"/>
                    <a:pt x="348" y="23"/>
                  </a:cubicBezTo>
                  <a:cubicBezTo>
                    <a:pt x="330" y="8"/>
                    <a:pt x="308" y="0"/>
                    <a:pt x="285" y="0"/>
                  </a:cubicBezTo>
                  <a:cubicBezTo>
                    <a:pt x="261" y="0"/>
                    <a:pt x="239" y="9"/>
                    <a:pt x="220" y="24"/>
                  </a:cubicBezTo>
                  <a:cubicBezTo>
                    <a:pt x="191" y="17"/>
                    <a:pt x="157" y="25"/>
                    <a:pt x="134" y="47"/>
                  </a:cubicBezTo>
                  <a:cubicBezTo>
                    <a:pt x="24" y="65"/>
                    <a:pt x="0" y="157"/>
                    <a:pt x="0" y="232"/>
                  </a:cubicBezTo>
                  <a:cubicBezTo>
                    <a:pt x="0" y="240"/>
                    <a:pt x="5" y="247"/>
                    <a:pt x="12" y="249"/>
                  </a:cubicBezTo>
                  <a:cubicBezTo>
                    <a:pt x="14" y="250"/>
                    <a:pt x="17" y="251"/>
                    <a:pt x="19" y="251"/>
                  </a:cubicBezTo>
                  <a:cubicBezTo>
                    <a:pt x="24" y="251"/>
                    <a:pt x="29" y="249"/>
                    <a:pt x="33" y="245"/>
                  </a:cubicBezTo>
                  <a:cubicBezTo>
                    <a:pt x="33" y="245"/>
                    <a:pt x="60" y="218"/>
                    <a:pt x="103" y="218"/>
                  </a:cubicBezTo>
                  <a:lnTo>
                    <a:pt x="363" y="218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77" name="Freeform 146"/>
            <p:cNvSpPr>
              <a:spLocks/>
            </p:cNvSpPr>
            <p:nvPr/>
          </p:nvSpPr>
          <p:spPr bwMode="auto">
            <a:xfrm>
              <a:off x="2740026" y="3355975"/>
              <a:ext cx="384175" cy="450850"/>
            </a:xfrm>
            <a:custGeom>
              <a:avLst/>
              <a:gdLst>
                <a:gd name="T0" fmla="*/ 338 w 504"/>
                <a:gd name="T1" fmla="*/ 0 h 591"/>
                <a:gd name="T2" fmla="*/ 252 w 504"/>
                <a:gd name="T3" fmla="*/ 72 h 591"/>
                <a:gd name="T4" fmla="*/ 165 w 504"/>
                <a:gd name="T5" fmla="*/ 0 h 591"/>
                <a:gd name="T6" fmla="*/ 0 w 504"/>
                <a:gd name="T7" fmla="*/ 195 h 591"/>
                <a:gd name="T8" fmla="*/ 0 w 504"/>
                <a:gd name="T9" fmla="*/ 454 h 591"/>
                <a:gd name="T10" fmla="*/ 85 w 504"/>
                <a:gd name="T11" fmla="*/ 529 h 591"/>
                <a:gd name="T12" fmla="*/ 85 w 504"/>
                <a:gd name="T13" fmla="*/ 591 h 591"/>
                <a:gd name="T14" fmla="*/ 419 w 504"/>
                <a:gd name="T15" fmla="*/ 591 h 591"/>
                <a:gd name="T16" fmla="*/ 419 w 504"/>
                <a:gd name="T17" fmla="*/ 527 h 591"/>
                <a:gd name="T18" fmla="*/ 503 w 504"/>
                <a:gd name="T19" fmla="*/ 452 h 591"/>
                <a:gd name="T20" fmla="*/ 504 w 504"/>
                <a:gd name="T21" fmla="*/ 195 h 591"/>
                <a:gd name="T22" fmla="*/ 338 w 504"/>
                <a:gd name="T23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4" h="591">
                  <a:moveTo>
                    <a:pt x="338" y="0"/>
                  </a:moveTo>
                  <a:lnTo>
                    <a:pt x="252" y="72"/>
                  </a:lnTo>
                  <a:lnTo>
                    <a:pt x="165" y="0"/>
                  </a:lnTo>
                  <a:cubicBezTo>
                    <a:pt x="57" y="8"/>
                    <a:pt x="0" y="62"/>
                    <a:pt x="0" y="195"/>
                  </a:cubicBezTo>
                  <a:lnTo>
                    <a:pt x="0" y="454"/>
                  </a:lnTo>
                  <a:cubicBezTo>
                    <a:pt x="0" y="496"/>
                    <a:pt x="29" y="529"/>
                    <a:pt x="85" y="529"/>
                  </a:cubicBezTo>
                  <a:lnTo>
                    <a:pt x="85" y="591"/>
                  </a:lnTo>
                  <a:lnTo>
                    <a:pt x="419" y="591"/>
                  </a:lnTo>
                  <a:lnTo>
                    <a:pt x="419" y="527"/>
                  </a:lnTo>
                  <a:cubicBezTo>
                    <a:pt x="474" y="527"/>
                    <a:pt x="503" y="494"/>
                    <a:pt x="503" y="452"/>
                  </a:cubicBezTo>
                  <a:lnTo>
                    <a:pt x="504" y="195"/>
                  </a:lnTo>
                  <a:cubicBezTo>
                    <a:pt x="504" y="62"/>
                    <a:pt x="446" y="8"/>
                    <a:pt x="338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78" name="Freeform 147"/>
            <p:cNvSpPr>
              <a:spLocks noEditPoints="1"/>
            </p:cNvSpPr>
            <p:nvPr/>
          </p:nvSpPr>
          <p:spPr bwMode="auto">
            <a:xfrm>
              <a:off x="2800351" y="3052762"/>
              <a:ext cx="263525" cy="292100"/>
            </a:xfrm>
            <a:custGeom>
              <a:avLst/>
              <a:gdLst>
                <a:gd name="T0" fmla="*/ 288 w 347"/>
                <a:gd name="T1" fmla="*/ 146 h 385"/>
                <a:gd name="T2" fmla="*/ 288 w 347"/>
                <a:gd name="T3" fmla="*/ 169 h 385"/>
                <a:gd name="T4" fmla="*/ 288 w 347"/>
                <a:gd name="T5" fmla="*/ 169 h 385"/>
                <a:gd name="T6" fmla="*/ 174 w 347"/>
                <a:gd name="T7" fmla="*/ 162 h 385"/>
                <a:gd name="T8" fmla="*/ 174 w 347"/>
                <a:gd name="T9" fmla="*/ 162 h 385"/>
                <a:gd name="T10" fmla="*/ 59 w 347"/>
                <a:gd name="T11" fmla="*/ 169 h 385"/>
                <a:gd name="T12" fmla="*/ 59 w 347"/>
                <a:gd name="T13" fmla="*/ 169 h 385"/>
                <a:gd name="T14" fmla="*/ 59 w 347"/>
                <a:gd name="T15" fmla="*/ 146 h 385"/>
                <a:gd name="T16" fmla="*/ 107 w 347"/>
                <a:gd name="T17" fmla="*/ 58 h 385"/>
                <a:gd name="T18" fmla="*/ 96 w 347"/>
                <a:gd name="T19" fmla="*/ 140 h 385"/>
                <a:gd name="T20" fmla="*/ 129 w 347"/>
                <a:gd name="T21" fmla="*/ 138 h 385"/>
                <a:gd name="T22" fmla="*/ 137 w 347"/>
                <a:gd name="T23" fmla="*/ 36 h 385"/>
                <a:gd name="T24" fmla="*/ 211 w 347"/>
                <a:gd name="T25" fmla="*/ 36 h 385"/>
                <a:gd name="T26" fmla="*/ 218 w 347"/>
                <a:gd name="T27" fmla="*/ 138 h 385"/>
                <a:gd name="T28" fmla="*/ 252 w 347"/>
                <a:gd name="T29" fmla="*/ 140 h 385"/>
                <a:gd name="T30" fmla="*/ 240 w 347"/>
                <a:gd name="T31" fmla="*/ 58 h 385"/>
                <a:gd name="T32" fmla="*/ 288 w 347"/>
                <a:gd name="T33" fmla="*/ 146 h 385"/>
                <a:gd name="T34" fmla="*/ 347 w 347"/>
                <a:gd name="T35" fmla="*/ 196 h 385"/>
                <a:gd name="T36" fmla="*/ 320 w 347"/>
                <a:gd name="T37" fmla="*/ 176 h 385"/>
                <a:gd name="T38" fmla="*/ 320 w 347"/>
                <a:gd name="T39" fmla="*/ 146 h 385"/>
                <a:gd name="T40" fmla="*/ 244 w 347"/>
                <a:gd name="T41" fmla="*/ 23 h 385"/>
                <a:gd name="T42" fmla="*/ 213 w 347"/>
                <a:gd name="T43" fmla="*/ 0 h 385"/>
                <a:gd name="T44" fmla="*/ 134 w 347"/>
                <a:gd name="T45" fmla="*/ 0 h 385"/>
                <a:gd name="T46" fmla="*/ 104 w 347"/>
                <a:gd name="T47" fmla="*/ 23 h 385"/>
                <a:gd name="T48" fmla="*/ 27 w 347"/>
                <a:gd name="T49" fmla="*/ 146 h 385"/>
                <a:gd name="T50" fmla="*/ 27 w 347"/>
                <a:gd name="T51" fmla="*/ 176 h 385"/>
                <a:gd name="T52" fmla="*/ 0 w 347"/>
                <a:gd name="T53" fmla="*/ 196 h 385"/>
                <a:gd name="T54" fmla="*/ 40 w 347"/>
                <a:gd name="T55" fmla="*/ 220 h 385"/>
                <a:gd name="T56" fmla="*/ 37 w 347"/>
                <a:gd name="T57" fmla="*/ 247 h 385"/>
                <a:gd name="T58" fmla="*/ 174 w 347"/>
                <a:gd name="T59" fmla="*/ 385 h 385"/>
                <a:gd name="T60" fmla="*/ 311 w 347"/>
                <a:gd name="T61" fmla="*/ 247 h 385"/>
                <a:gd name="T62" fmla="*/ 308 w 347"/>
                <a:gd name="T63" fmla="*/ 219 h 385"/>
                <a:gd name="T64" fmla="*/ 347 w 347"/>
                <a:gd name="T65" fmla="*/ 19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47" h="385">
                  <a:moveTo>
                    <a:pt x="288" y="146"/>
                  </a:moveTo>
                  <a:lnTo>
                    <a:pt x="288" y="169"/>
                  </a:lnTo>
                  <a:cubicBezTo>
                    <a:pt x="288" y="169"/>
                    <a:pt x="288" y="169"/>
                    <a:pt x="288" y="169"/>
                  </a:cubicBezTo>
                  <a:cubicBezTo>
                    <a:pt x="260" y="164"/>
                    <a:pt x="223" y="162"/>
                    <a:pt x="174" y="162"/>
                  </a:cubicBezTo>
                  <a:lnTo>
                    <a:pt x="174" y="162"/>
                  </a:lnTo>
                  <a:cubicBezTo>
                    <a:pt x="125" y="162"/>
                    <a:pt x="87" y="164"/>
                    <a:pt x="59" y="169"/>
                  </a:cubicBezTo>
                  <a:lnTo>
                    <a:pt x="59" y="169"/>
                  </a:lnTo>
                  <a:lnTo>
                    <a:pt x="59" y="146"/>
                  </a:lnTo>
                  <a:cubicBezTo>
                    <a:pt x="59" y="109"/>
                    <a:pt x="78" y="77"/>
                    <a:pt x="107" y="58"/>
                  </a:cubicBezTo>
                  <a:cubicBezTo>
                    <a:pt x="108" y="78"/>
                    <a:pt x="107" y="110"/>
                    <a:pt x="96" y="140"/>
                  </a:cubicBezTo>
                  <a:cubicBezTo>
                    <a:pt x="105" y="139"/>
                    <a:pt x="117" y="138"/>
                    <a:pt x="129" y="138"/>
                  </a:cubicBezTo>
                  <a:cubicBezTo>
                    <a:pt x="142" y="93"/>
                    <a:pt x="138" y="50"/>
                    <a:pt x="137" y="36"/>
                  </a:cubicBezTo>
                  <a:lnTo>
                    <a:pt x="211" y="36"/>
                  </a:lnTo>
                  <a:cubicBezTo>
                    <a:pt x="209" y="50"/>
                    <a:pt x="206" y="93"/>
                    <a:pt x="218" y="138"/>
                  </a:cubicBezTo>
                  <a:cubicBezTo>
                    <a:pt x="231" y="138"/>
                    <a:pt x="242" y="139"/>
                    <a:pt x="252" y="140"/>
                  </a:cubicBezTo>
                  <a:cubicBezTo>
                    <a:pt x="241" y="110"/>
                    <a:pt x="240" y="78"/>
                    <a:pt x="240" y="58"/>
                  </a:cubicBezTo>
                  <a:cubicBezTo>
                    <a:pt x="274" y="79"/>
                    <a:pt x="288" y="114"/>
                    <a:pt x="288" y="146"/>
                  </a:cubicBezTo>
                  <a:close/>
                  <a:moveTo>
                    <a:pt x="347" y="196"/>
                  </a:moveTo>
                  <a:cubicBezTo>
                    <a:pt x="347" y="189"/>
                    <a:pt x="338" y="182"/>
                    <a:pt x="320" y="176"/>
                  </a:cubicBezTo>
                  <a:lnTo>
                    <a:pt x="320" y="146"/>
                  </a:lnTo>
                  <a:cubicBezTo>
                    <a:pt x="320" y="93"/>
                    <a:pt x="289" y="47"/>
                    <a:pt x="244" y="23"/>
                  </a:cubicBezTo>
                  <a:cubicBezTo>
                    <a:pt x="240" y="10"/>
                    <a:pt x="228" y="0"/>
                    <a:pt x="213" y="0"/>
                  </a:cubicBezTo>
                  <a:lnTo>
                    <a:pt x="134" y="0"/>
                  </a:lnTo>
                  <a:cubicBezTo>
                    <a:pt x="120" y="0"/>
                    <a:pt x="107" y="10"/>
                    <a:pt x="104" y="23"/>
                  </a:cubicBezTo>
                  <a:cubicBezTo>
                    <a:pt x="58" y="47"/>
                    <a:pt x="27" y="93"/>
                    <a:pt x="27" y="146"/>
                  </a:cubicBezTo>
                  <a:lnTo>
                    <a:pt x="27" y="176"/>
                  </a:lnTo>
                  <a:cubicBezTo>
                    <a:pt x="9" y="182"/>
                    <a:pt x="0" y="189"/>
                    <a:pt x="0" y="196"/>
                  </a:cubicBezTo>
                  <a:cubicBezTo>
                    <a:pt x="0" y="205"/>
                    <a:pt x="14" y="214"/>
                    <a:pt x="40" y="220"/>
                  </a:cubicBezTo>
                  <a:cubicBezTo>
                    <a:pt x="38" y="229"/>
                    <a:pt x="37" y="238"/>
                    <a:pt x="37" y="247"/>
                  </a:cubicBezTo>
                  <a:cubicBezTo>
                    <a:pt x="37" y="323"/>
                    <a:pt x="99" y="385"/>
                    <a:pt x="174" y="385"/>
                  </a:cubicBezTo>
                  <a:cubicBezTo>
                    <a:pt x="250" y="385"/>
                    <a:pt x="311" y="323"/>
                    <a:pt x="311" y="247"/>
                  </a:cubicBezTo>
                  <a:cubicBezTo>
                    <a:pt x="311" y="238"/>
                    <a:pt x="310" y="228"/>
                    <a:pt x="308" y="219"/>
                  </a:cubicBezTo>
                  <a:cubicBezTo>
                    <a:pt x="334" y="213"/>
                    <a:pt x="347" y="205"/>
                    <a:pt x="347" y="19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179" name="Wielding" descr="{&quot;Key&quot;:&quot;POWER_USER_SHAPE_ICON&quot;,&quot;Value&quot;:&quot;POWER_USER_SHAPE_ICON_STYLE_1&quot;}"/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329035" y="4447960"/>
            <a:ext cx="508000" cy="501403"/>
            <a:chOff x="5656263" y="5905500"/>
            <a:chExt cx="855663" cy="844550"/>
          </a:xfrm>
          <a:solidFill>
            <a:srgbClr val="0054C5"/>
          </a:solidFill>
        </p:grpSpPr>
        <p:sp>
          <p:nvSpPr>
            <p:cNvPr id="180" name="Freeform 188"/>
            <p:cNvSpPr>
              <a:spLocks/>
            </p:cNvSpPr>
            <p:nvPr/>
          </p:nvSpPr>
          <p:spPr bwMode="auto">
            <a:xfrm>
              <a:off x="6294438" y="6340475"/>
              <a:ext cx="139700" cy="68263"/>
            </a:xfrm>
            <a:custGeom>
              <a:avLst/>
              <a:gdLst>
                <a:gd name="T0" fmla="*/ 176 w 182"/>
                <a:gd name="T1" fmla="*/ 60 h 89"/>
                <a:gd name="T2" fmla="*/ 158 w 182"/>
                <a:gd name="T3" fmla="*/ 38 h 89"/>
                <a:gd name="T4" fmla="*/ 142 w 182"/>
                <a:gd name="T5" fmla="*/ 15 h 89"/>
                <a:gd name="T6" fmla="*/ 94 w 182"/>
                <a:gd name="T7" fmla="*/ 3 h 89"/>
                <a:gd name="T8" fmla="*/ 14 w 182"/>
                <a:gd name="T9" fmla="*/ 54 h 89"/>
                <a:gd name="T10" fmla="*/ 0 w 182"/>
                <a:gd name="T11" fmla="*/ 66 h 89"/>
                <a:gd name="T12" fmla="*/ 45 w 182"/>
                <a:gd name="T13" fmla="*/ 71 h 89"/>
                <a:gd name="T14" fmla="*/ 98 w 182"/>
                <a:gd name="T15" fmla="*/ 36 h 89"/>
                <a:gd name="T16" fmla="*/ 120 w 182"/>
                <a:gd name="T17" fmla="*/ 41 h 89"/>
                <a:gd name="T18" fmla="*/ 125 w 182"/>
                <a:gd name="T19" fmla="*/ 47 h 89"/>
                <a:gd name="T20" fmla="*/ 119 w 182"/>
                <a:gd name="T21" fmla="*/ 71 h 89"/>
                <a:gd name="T22" fmla="*/ 120 w 182"/>
                <a:gd name="T23" fmla="*/ 78 h 89"/>
                <a:gd name="T24" fmla="*/ 156 w 182"/>
                <a:gd name="T25" fmla="*/ 82 h 89"/>
                <a:gd name="T26" fmla="*/ 182 w 182"/>
                <a:gd name="T27" fmla="*/ 89 h 89"/>
                <a:gd name="T28" fmla="*/ 176 w 182"/>
                <a:gd name="T29" fmla="*/ 6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2" h="89">
                  <a:moveTo>
                    <a:pt x="176" y="60"/>
                  </a:moveTo>
                  <a:cubicBezTo>
                    <a:pt x="174" y="49"/>
                    <a:pt x="167" y="41"/>
                    <a:pt x="158" y="38"/>
                  </a:cubicBezTo>
                  <a:cubicBezTo>
                    <a:pt x="155" y="30"/>
                    <a:pt x="150" y="22"/>
                    <a:pt x="142" y="15"/>
                  </a:cubicBezTo>
                  <a:cubicBezTo>
                    <a:pt x="133" y="8"/>
                    <a:pt x="118" y="0"/>
                    <a:pt x="94" y="3"/>
                  </a:cubicBezTo>
                  <a:cubicBezTo>
                    <a:pt x="66" y="6"/>
                    <a:pt x="40" y="31"/>
                    <a:pt x="14" y="54"/>
                  </a:cubicBezTo>
                  <a:cubicBezTo>
                    <a:pt x="10" y="58"/>
                    <a:pt x="4" y="63"/>
                    <a:pt x="0" y="66"/>
                  </a:cubicBezTo>
                  <a:lnTo>
                    <a:pt x="45" y="71"/>
                  </a:lnTo>
                  <a:cubicBezTo>
                    <a:pt x="64" y="53"/>
                    <a:pt x="83" y="38"/>
                    <a:pt x="98" y="36"/>
                  </a:cubicBezTo>
                  <a:cubicBezTo>
                    <a:pt x="108" y="35"/>
                    <a:pt x="115" y="36"/>
                    <a:pt x="120" y="41"/>
                  </a:cubicBezTo>
                  <a:cubicBezTo>
                    <a:pt x="122" y="42"/>
                    <a:pt x="124" y="45"/>
                    <a:pt x="125" y="47"/>
                  </a:cubicBezTo>
                  <a:cubicBezTo>
                    <a:pt x="120" y="53"/>
                    <a:pt x="117" y="62"/>
                    <a:pt x="119" y="71"/>
                  </a:cubicBezTo>
                  <a:lnTo>
                    <a:pt x="120" y="78"/>
                  </a:lnTo>
                  <a:lnTo>
                    <a:pt x="156" y="82"/>
                  </a:lnTo>
                  <a:cubicBezTo>
                    <a:pt x="160" y="82"/>
                    <a:pt x="175" y="86"/>
                    <a:pt x="182" y="89"/>
                  </a:cubicBezTo>
                  <a:lnTo>
                    <a:pt x="176" y="6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81" name="Freeform 189"/>
            <p:cNvSpPr>
              <a:spLocks/>
            </p:cNvSpPr>
            <p:nvPr/>
          </p:nvSpPr>
          <p:spPr bwMode="auto">
            <a:xfrm>
              <a:off x="6107113" y="5905500"/>
              <a:ext cx="257175" cy="285750"/>
            </a:xfrm>
            <a:custGeom>
              <a:avLst/>
              <a:gdLst>
                <a:gd name="T0" fmla="*/ 265 w 337"/>
                <a:gd name="T1" fmla="*/ 221 h 375"/>
                <a:gd name="T2" fmla="*/ 267 w 337"/>
                <a:gd name="T3" fmla="*/ 211 h 375"/>
                <a:gd name="T4" fmla="*/ 262 w 337"/>
                <a:gd name="T5" fmla="*/ 99 h 375"/>
                <a:gd name="T6" fmla="*/ 188 w 337"/>
                <a:gd name="T7" fmla="*/ 36 h 375"/>
                <a:gd name="T8" fmla="*/ 153 w 337"/>
                <a:gd name="T9" fmla="*/ 30 h 375"/>
                <a:gd name="T10" fmla="*/ 29 w 337"/>
                <a:gd name="T11" fmla="*/ 122 h 375"/>
                <a:gd name="T12" fmla="*/ 15 w 337"/>
                <a:gd name="T13" fmla="*/ 140 h 375"/>
                <a:gd name="T14" fmla="*/ 0 w 337"/>
                <a:gd name="T15" fmla="*/ 114 h 375"/>
                <a:gd name="T16" fmla="*/ 153 w 337"/>
                <a:gd name="T17" fmla="*/ 0 h 375"/>
                <a:gd name="T18" fmla="*/ 197 w 337"/>
                <a:gd name="T19" fmla="*/ 7 h 375"/>
                <a:gd name="T20" fmla="*/ 295 w 337"/>
                <a:gd name="T21" fmla="*/ 221 h 375"/>
                <a:gd name="T22" fmla="*/ 303 w 337"/>
                <a:gd name="T23" fmla="*/ 225 h 375"/>
                <a:gd name="T24" fmla="*/ 310 w 337"/>
                <a:gd name="T25" fmla="*/ 228 h 375"/>
                <a:gd name="T26" fmla="*/ 335 w 337"/>
                <a:gd name="T27" fmla="*/ 245 h 375"/>
                <a:gd name="T28" fmla="*/ 337 w 337"/>
                <a:gd name="T29" fmla="*/ 252 h 375"/>
                <a:gd name="T30" fmla="*/ 331 w 337"/>
                <a:gd name="T31" fmla="*/ 269 h 375"/>
                <a:gd name="T32" fmla="*/ 323 w 337"/>
                <a:gd name="T33" fmla="*/ 274 h 375"/>
                <a:gd name="T34" fmla="*/ 318 w 337"/>
                <a:gd name="T35" fmla="*/ 274 h 375"/>
                <a:gd name="T36" fmla="*/ 265 w 337"/>
                <a:gd name="T37" fmla="*/ 257 h 375"/>
                <a:gd name="T38" fmla="*/ 129 w 337"/>
                <a:gd name="T39" fmla="*/ 375 h 375"/>
                <a:gd name="T40" fmla="*/ 83 w 337"/>
                <a:gd name="T41" fmla="*/ 367 h 375"/>
                <a:gd name="T42" fmla="*/ 71 w 337"/>
                <a:gd name="T43" fmla="*/ 336 h 375"/>
                <a:gd name="T44" fmla="*/ 40 w 337"/>
                <a:gd name="T45" fmla="*/ 314 h 375"/>
                <a:gd name="T46" fmla="*/ 19 w 337"/>
                <a:gd name="T47" fmla="*/ 147 h 375"/>
                <a:gd name="T48" fmla="*/ 261 w 337"/>
                <a:gd name="T49" fmla="*/ 224 h 375"/>
                <a:gd name="T50" fmla="*/ 265 w 337"/>
                <a:gd name="T51" fmla="*/ 22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37" h="375">
                  <a:moveTo>
                    <a:pt x="265" y="221"/>
                  </a:moveTo>
                  <a:cubicBezTo>
                    <a:pt x="265" y="218"/>
                    <a:pt x="266" y="215"/>
                    <a:pt x="267" y="211"/>
                  </a:cubicBezTo>
                  <a:cubicBezTo>
                    <a:pt x="280" y="172"/>
                    <a:pt x="279" y="132"/>
                    <a:pt x="262" y="99"/>
                  </a:cubicBezTo>
                  <a:cubicBezTo>
                    <a:pt x="247" y="68"/>
                    <a:pt x="221" y="46"/>
                    <a:pt x="188" y="36"/>
                  </a:cubicBezTo>
                  <a:cubicBezTo>
                    <a:pt x="177" y="32"/>
                    <a:pt x="165" y="30"/>
                    <a:pt x="153" y="30"/>
                  </a:cubicBezTo>
                  <a:cubicBezTo>
                    <a:pt x="92" y="30"/>
                    <a:pt x="42" y="77"/>
                    <a:pt x="29" y="122"/>
                  </a:cubicBezTo>
                  <a:cubicBezTo>
                    <a:pt x="27" y="130"/>
                    <a:pt x="22" y="137"/>
                    <a:pt x="15" y="140"/>
                  </a:cubicBezTo>
                  <a:lnTo>
                    <a:pt x="0" y="114"/>
                  </a:lnTo>
                  <a:cubicBezTo>
                    <a:pt x="17" y="53"/>
                    <a:pt x="81" y="0"/>
                    <a:pt x="153" y="0"/>
                  </a:cubicBezTo>
                  <a:cubicBezTo>
                    <a:pt x="167" y="0"/>
                    <a:pt x="182" y="2"/>
                    <a:pt x="197" y="7"/>
                  </a:cubicBezTo>
                  <a:cubicBezTo>
                    <a:pt x="281" y="34"/>
                    <a:pt x="329" y="124"/>
                    <a:pt x="295" y="221"/>
                  </a:cubicBezTo>
                  <a:lnTo>
                    <a:pt x="303" y="225"/>
                  </a:lnTo>
                  <a:cubicBezTo>
                    <a:pt x="305" y="225"/>
                    <a:pt x="309" y="227"/>
                    <a:pt x="310" y="228"/>
                  </a:cubicBezTo>
                  <a:lnTo>
                    <a:pt x="335" y="245"/>
                  </a:lnTo>
                  <a:cubicBezTo>
                    <a:pt x="337" y="247"/>
                    <a:pt x="337" y="250"/>
                    <a:pt x="337" y="252"/>
                  </a:cubicBezTo>
                  <a:lnTo>
                    <a:pt x="331" y="269"/>
                  </a:lnTo>
                  <a:cubicBezTo>
                    <a:pt x="330" y="272"/>
                    <a:pt x="327" y="274"/>
                    <a:pt x="323" y="274"/>
                  </a:cubicBezTo>
                  <a:cubicBezTo>
                    <a:pt x="322" y="274"/>
                    <a:pt x="320" y="274"/>
                    <a:pt x="318" y="274"/>
                  </a:cubicBezTo>
                  <a:lnTo>
                    <a:pt x="265" y="257"/>
                  </a:lnTo>
                  <a:cubicBezTo>
                    <a:pt x="256" y="324"/>
                    <a:pt x="198" y="375"/>
                    <a:pt x="129" y="375"/>
                  </a:cubicBezTo>
                  <a:cubicBezTo>
                    <a:pt x="113" y="375"/>
                    <a:pt x="97" y="373"/>
                    <a:pt x="83" y="367"/>
                  </a:cubicBezTo>
                  <a:cubicBezTo>
                    <a:pt x="83" y="356"/>
                    <a:pt x="79" y="345"/>
                    <a:pt x="71" y="336"/>
                  </a:cubicBezTo>
                  <a:cubicBezTo>
                    <a:pt x="64" y="328"/>
                    <a:pt x="52" y="321"/>
                    <a:pt x="40" y="314"/>
                  </a:cubicBezTo>
                  <a:cubicBezTo>
                    <a:pt x="51" y="266"/>
                    <a:pt x="46" y="194"/>
                    <a:pt x="19" y="147"/>
                  </a:cubicBezTo>
                  <a:lnTo>
                    <a:pt x="261" y="224"/>
                  </a:lnTo>
                  <a:cubicBezTo>
                    <a:pt x="263" y="224"/>
                    <a:pt x="265" y="221"/>
                    <a:pt x="265" y="22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82" name="Freeform 190"/>
            <p:cNvSpPr>
              <a:spLocks/>
            </p:cNvSpPr>
            <p:nvPr/>
          </p:nvSpPr>
          <p:spPr bwMode="auto">
            <a:xfrm>
              <a:off x="5986463" y="6211888"/>
              <a:ext cx="461963" cy="327025"/>
            </a:xfrm>
            <a:custGeom>
              <a:avLst/>
              <a:gdLst>
                <a:gd name="T0" fmla="*/ 207 w 607"/>
                <a:gd name="T1" fmla="*/ 327 h 430"/>
                <a:gd name="T2" fmla="*/ 144 w 607"/>
                <a:gd name="T3" fmla="*/ 200 h 430"/>
                <a:gd name="T4" fmla="*/ 184 w 607"/>
                <a:gd name="T5" fmla="*/ 189 h 430"/>
                <a:gd name="T6" fmla="*/ 253 w 607"/>
                <a:gd name="T7" fmla="*/ 332 h 430"/>
                <a:gd name="T8" fmla="*/ 282 w 607"/>
                <a:gd name="T9" fmla="*/ 349 h 430"/>
                <a:gd name="T10" fmla="*/ 312 w 607"/>
                <a:gd name="T11" fmla="*/ 394 h 430"/>
                <a:gd name="T12" fmla="*/ 330 w 607"/>
                <a:gd name="T13" fmla="*/ 397 h 430"/>
                <a:gd name="T14" fmla="*/ 542 w 607"/>
                <a:gd name="T15" fmla="*/ 397 h 430"/>
                <a:gd name="T16" fmla="*/ 567 w 607"/>
                <a:gd name="T17" fmla="*/ 393 h 430"/>
                <a:gd name="T18" fmla="*/ 571 w 607"/>
                <a:gd name="T19" fmla="*/ 415 h 430"/>
                <a:gd name="T20" fmla="*/ 591 w 607"/>
                <a:gd name="T21" fmla="*/ 428 h 430"/>
                <a:gd name="T22" fmla="*/ 604 w 607"/>
                <a:gd name="T23" fmla="*/ 409 h 430"/>
                <a:gd name="T24" fmla="*/ 597 w 607"/>
                <a:gd name="T25" fmla="*/ 373 h 430"/>
                <a:gd name="T26" fmla="*/ 607 w 607"/>
                <a:gd name="T27" fmla="*/ 340 h 430"/>
                <a:gd name="T28" fmla="*/ 558 w 607"/>
                <a:gd name="T29" fmla="*/ 284 h 430"/>
                <a:gd name="T30" fmla="*/ 385 w 607"/>
                <a:gd name="T31" fmla="*/ 266 h 430"/>
                <a:gd name="T32" fmla="*/ 311 w 607"/>
                <a:gd name="T33" fmla="*/ 92 h 430"/>
                <a:gd name="T34" fmla="*/ 235 w 607"/>
                <a:gd name="T35" fmla="*/ 0 h 430"/>
                <a:gd name="T36" fmla="*/ 184 w 607"/>
                <a:gd name="T37" fmla="*/ 39 h 430"/>
                <a:gd name="T38" fmla="*/ 165 w 607"/>
                <a:gd name="T39" fmla="*/ 36 h 430"/>
                <a:gd name="T40" fmla="*/ 143 w 607"/>
                <a:gd name="T41" fmla="*/ 29 h 430"/>
                <a:gd name="T42" fmla="*/ 10 w 607"/>
                <a:gd name="T43" fmla="*/ 152 h 430"/>
                <a:gd name="T44" fmla="*/ 0 w 607"/>
                <a:gd name="T45" fmla="*/ 210 h 430"/>
                <a:gd name="T46" fmla="*/ 16 w 607"/>
                <a:gd name="T47" fmla="*/ 244 h 430"/>
                <a:gd name="T48" fmla="*/ 83 w 607"/>
                <a:gd name="T49" fmla="*/ 401 h 430"/>
                <a:gd name="T50" fmla="*/ 207 w 607"/>
                <a:gd name="T51" fmla="*/ 32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07" h="430">
                  <a:moveTo>
                    <a:pt x="207" y="327"/>
                  </a:moveTo>
                  <a:lnTo>
                    <a:pt x="144" y="200"/>
                  </a:lnTo>
                  <a:lnTo>
                    <a:pt x="184" y="189"/>
                  </a:lnTo>
                  <a:cubicBezTo>
                    <a:pt x="203" y="229"/>
                    <a:pt x="232" y="289"/>
                    <a:pt x="253" y="332"/>
                  </a:cubicBezTo>
                  <a:cubicBezTo>
                    <a:pt x="265" y="336"/>
                    <a:pt x="275" y="343"/>
                    <a:pt x="282" y="349"/>
                  </a:cubicBezTo>
                  <a:cubicBezTo>
                    <a:pt x="298" y="363"/>
                    <a:pt x="307" y="380"/>
                    <a:pt x="312" y="394"/>
                  </a:cubicBezTo>
                  <a:cubicBezTo>
                    <a:pt x="318" y="396"/>
                    <a:pt x="324" y="397"/>
                    <a:pt x="330" y="397"/>
                  </a:cubicBezTo>
                  <a:lnTo>
                    <a:pt x="542" y="397"/>
                  </a:lnTo>
                  <a:cubicBezTo>
                    <a:pt x="551" y="397"/>
                    <a:pt x="560" y="395"/>
                    <a:pt x="567" y="393"/>
                  </a:cubicBezTo>
                  <a:lnTo>
                    <a:pt x="571" y="415"/>
                  </a:lnTo>
                  <a:cubicBezTo>
                    <a:pt x="573" y="424"/>
                    <a:pt x="582" y="430"/>
                    <a:pt x="591" y="428"/>
                  </a:cubicBezTo>
                  <a:cubicBezTo>
                    <a:pt x="600" y="427"/>
                    <a:pt x="605" y="417"/>
                    <a:pt x="604" y="409"/>
                  </a:cubicBezTo>
                  <a:lnTo>
                    <a:pt x="597" y="373"/>
                  </a:lnTo>
                  <a:cubicBezTo>
                    <a:pt x="603" y="364"/>
                    <a:pt x="607" y="353"/>
                    <a:pt x="607" y="340"/>
                  </a:cubicBezTo>
                  <a:cubicBezTo>
                    <a:pt x="607" y="310"/>
                    <a:pt x="591" y="289"/>
                    <a:pt x="558" y="284"/>
                  </a:cubicBezTo>
                  <a:lnTo>
                    <a:pt x="385" y="266"/>
                  </a:lnTo>
                  <a:lnTo>
                    <a:pt x="311" y="92"/>
                  </a:lnTo>
                  <a:cubicBezTo>
                    <a:pt x="293" y="46"/>
                    <a:pt x="266" y="17"/>
                    <a:pt x="235" y="0"/>
                  </a:cubicBezTo>
                  <a:cubicBezTo>
                    <a:pt x="227" y="28"/>
                    <a:pt x="204" y="39"/>
                    <a:pt x="184" y="39"/>
                  </a:cubicBezTo>
                  <a:cubicBezTo>
                    <a:pt x="178" y="39"/>
                    <a:pt x="172" y="38"/>
                    <a:pt x="165" y="36"/>
                  </a:cubicBezTo>
                  <a:lnTo>
                    <a:pt x="143" y="29"/>
                  </a:lnTo>
                  <a:cubicBezTo>
                    <a:pt x="119" y="88"/>
                    <a:pt x="70" y="133"/>
                    <a:pt x="10" y="152"/>
                  </a:cubicBezTo>
                  <a:cubicBezTo>
                    <a:pt x="7" y="167"/>
                    <a:pt x="3" y="188"/>
                    <a:pt x="0" y="210"/>
                  </a:cubicBezTo>
                  <a:cubicBezTo>
                    <a:pt x="6" y="221"/>
                    <a:pt x="11" y="232"/>
                    <a:pt x="16" y="244"/>
                  </a:cubicBezTo>
                  <a:lnTo>
                    <a:pt x="83" y="401"/>
                  </a:lnTo>
                  <a:cubicBezTo>
                    <a:pt x="116" y="372"/>
                    <a:pt x="159" y="329"/>
                    <a:pt x="207" y="3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83" name="Rectangle 191"/>
            <p:cNvSpPr>
              <a:spLocks noChangeArrowheads="1"/>
            </p:cNvSpPr>
            <p:nvPr/>
          </p:nvSpPr>
          <p:spPr bwMode="auto">
            <a:xfrm>
              <a:off x="6354763" y="6548438"/>
              <a:ext cx="157163" cy="254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84" name="Freeform 192"/>
            <p:cNvSpPr>
              <a:spLocks/>
            </p:cNvSpPr>
            <p:nvPr/>
          </p:nvSpPr>
          <p:spPr bwMode="auto">
            <a:xfrm>
              <a:off x="6061076" y="6483350"/>
              <a:ext cx="155575" cy="76200"/>
            </a:xfrm>
            <a:custGeom>
              <a:avLst/>
              <a:gdLst>
                <a:gd name="T0" fmla="*/ 181 w 205"/>
                <a:gd name="T1" fmla="*/ 93 h 99"/>
                <a:gd name="T2" fmla="*/ 144 w 205"/>
                <a:gd name="T3" fmla="*/ 89 h 99"/>
                <a:gd name="T4" fmla="*/ 142 w 205"/>
                <a:gd name="T5" fmla="*/ 80 h 99"/>
                <a:gd name="T6" fmla="*/ 149 w 205"/>
                <a:gd name="T7" fmla="*/ 55 h 99"/>
                <a:gd name="T8" fmla="*/ 140 w 205"/>
                <a:gd name="T9" fmla="*/ 42 h 99"/>
                <a:gd name="T10" fmla="*/ 111 w 205"/>
                <a:gd name="T11" fmla="*/ 36 h 99"/>
                <a:gd name="T12" fmla="*/ 45 w 205"/>
                <a:gd name="T13" fmla="*/ 79 h 99"/>
                <a:gd name="T14" fmla="*/ 0 w 205"/>
                <a:gd name="T15" fmla="*/ 75 h 99"/>
                <a:gd name="T16" fmla="*/ 12 w 205"/>
                <a:gd name="T17" fmla="*/ 64 h 99"/>
                <a:gd name="T18" fmla="*/ 107 w 205"/>
                <a:gd name="T19" fmla="*/ 3 h 99"/>
                <a:gd name="T20" fmla="*/ 162 w 205"/>
                <a:gd name="T21" fmla="*/ 17 h 99"/>
                <a:gd name="T22" fmla="*/ 181 w 205"/>
                <a:gd name="T23" fmla="*/ 48 h 99"/>
                <a:gd name="T24" fmla="*/ 199 w 205"/>
                <a:gd name="T25" fmla="*/ 69 h 99"/>
                <a:gd name="T26" fmla="*/ 205 w 205"/>
                <a:gd name="T27" fmla="*/ 99 h 99"/>
                <a:gd name="T28" fmla="*/ 181 w 205"/>
                <a:gd name="T29" fmla="*/ 93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5" h="99">
                  <a:moveTo>
                    <a:pt x="181" y="93"/>
                  </a:moveTo>
                  <a:lnTo>
                    <a:pt x="144" y="89"/>
                  </a:lnTo>
                  <a:lnTo>
                    <a:pt x="142" y="80"/>
                  </a:lnTo>
                  <a:cubicBezTo>
                    <a:pt x="140" y="71"/>
                    <a:pt x="143" y="62"/>
                    <a:pt x="149" y="55"/>
                  </a:cubicBezTo>
                  <a:cubicBezTo>
                    <a:pt x="147" y="51"/>
                    <a:pt x="144" y="46"/>
                    <a:pt x="140" y="42"/>
                  </a:cubicBezTo>
                  <a:cubicBezTo>
                    <a:pt x="133" y="37"/>
                    <a:pt x="123" y="35"/>
                    <a:pt x="111" y="36"/>
                  </a:cubicBezTo>
                  <a:cubicBezTo>
                    <a:pt x="91" y="38"/>
                    <a:pt x="68" y="58"/>
                    <a:pt x="45" y="79"/>
                  </a:cubicBezTo>
                  <a:lnTo>
                    <a:pt x="0" y="75"/>
                  </a:lnTo>
                  <a:cubicBezTo>
                    <a:pt x="4" y="71"/>
                    <a:pt x="8" y="67"/>
                    <a:pt x="12" y="64"/>
                  </a:cubicBezTo>
                  <a:cubicBezTo>
                    <a:pt x="43" y="36"/>
                    <a:pt x="74" y="7"/>
                    <a:pt x="107" y="3"/>
                  </a:cubicBezTo>
                  <a:cubicBezTo>
                    <a:pt x="129" y="0"/>
                    <a:pt x="147" y="5"/>
                    <a:pt x="162" y="17"/>
                  </a:cubicBezTo>
                  <a:cubicBezTo>
                    <a:pt x="172" y="26"/>
                    <a:pt x="178" y="38"/>
                    <a:pt x="181" y="48"/>
                  </a:cubicBezTo>
                  <a:cubicBezTo>
                    <a:pt x="190" y="51"/>
                    <a:pt x="197" y="59"/>
                    <a:pt x="199" y="69"/>
                  </a:cubicBezTo>
                  <a:lnTo>
                    <a:pt x="205" y="99"/>
                  </a:lnTo>
                  <a:cubicBezTo>
                    <a:pt x="198" y="97"/>
                    <a:pt x="188" y="94"/>
                    <a:pt x="181" y="9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85" name="Freeform 193"/>
            <p:cNvSpPr>
              <a:spLocks noEditPoints="1"/>
            </p:cNvSpPr>
            <p:nvPr/>
          </p:nvSpPr>
          <p:spPr bwMode="auto">
            <a:xfrm>
              <a:off x="5797551" y="5957888"/>
              <a:ext cx="341313" cy="344488"/>
            </a:xfrm>
            <a:custGeom>
              <a:avLst/>
              <a:gdLst>
                <a:gd name="T0" fmla="*/ 362 w 447"/>
                <a:gd name="T1" fmla="*/ 255 h 452"/>
                <a:gd name="T2" fmla="*/ 360 w 447"/>
                <a:gd name="T3" fmla="*/ 266 h 452"/>
                <a:gd name="T4" fmla="*/ 355 w 447"/>
                <a:gd name="T5" fmla="*/ 269 h 452"/>
                <a:gd name="T6" fmla="*/ 59 w 447"/>
                <a:gd name="T7" fmla="*/ 176 h 452"/>
                <a:gd name="T8" fmla="*/ 56 w 447"/>
                <a:gd name="T9" fmla="*/ 173 h 452"/>
                <a:gd name="T10" fmla="*/ 58 w 447"/>
                <a:gd name="T11" fmla="*/ 169 h 452"/>
                <a:gd name="T12" fmla="*/ 76 w 447"/>
                <a:gd name="T13" fmla="*/ 147 h 452"/>
                <a:gd name="T14" fmla="*/ 225 w 447"/>
                <a:gd name="T15" fmla="*/ 36 h 452"/>
                <a:gd name="T16" fmla="*/ 267 w 447"/>
                <a:gd name="T17" fmla="*/ 43 h 452"/>
                <a:gd name="T18" fmla="*/ 356 w 447"/>
                <a:gd name="T19" fmla="*/ 119 h 452"/>
                <a:gd name="T20" fmla="*/ 362 w 447"/>
                <a:gd name="T21" fmla="*/ 255 h 452"/>
                <a:gd name="T22" fmla="*/ 444 w 447"/>
                <a:gd name="T23" fmla="*/ 295 h 452"/>
                <a:gd name="T24" fmla="*/ 414 w 447"/>
                <a:gd name="T25" fmla="*/ 275 h 452"/>
                <a:gd name="T26" fmla="*/ 406 w 447"/>
                <a:gd name="T27" fmla="*/ 271 h 452"/>
                <a:gd name="T28" fmla="*/ 396 w 447"/>
                <a:gd name="T29" fmla="*/ 267 h 452"/>
                <a:gd name="T30" fmla="*/ 279 w 447"/>
                <a:gd name="T31" fmla="*/ 8 h 452"/>
                <a:gd name="T32" fmla="*/ 225 w 447"/>
                <a:gd name="T33" fmla="*/ 0 h 452"/>
                <a:gd name="T34" fmla="*/ 41 w 447"/>
                <a:gd name="T35" fmla="*/ 137 h 452"/>
                <a:gd name="T36" fmla="*/ 5 w 447"/>
                <a:gd name="T37" fmla="*/ 161 h 452"/>
                <a:gd name="T38" fmla="*/ 28 w 447"/>
                <a:gd name="T39" fmla="*/ 205 h 452"/>
                <a:gd name="T40" fmla="*/ 49 w 447"/>
                <a:gd name="T41" fmla="*/ 211 h 452"/>
                <a:gd name="T42" fmla="*/ 30 w 447"/>
                <a:gd name="T43" fmla="*/ 287 h 452"/>
                <a:gd name="T44" fmla="*/ 196 w 447"/>
                <a:gd name="T45" fmla="*/ 452 h 452"/>
                <a:gd name="T46" fmla="*/ 360 w 447"/>
                <a:gd name="T47" fmla="*/ 309 h 452"/>
                <a:gd name="T48" fmla="*/ 424 w 447"/>
                <a:gd name="T49" fmla="*/ 329 h 452"/>
                <a:gd name="T50" fmla="*/ 430 w 447"/>
                <a:gd name="T51" fmla="*/ 330 h 452"/>
                <a:gd name="T52" fmla="*/ 440 w 447"/>
                <a:gd name="T53" fmla="*/ 324 h 452"/>
                <a:gd name="T54" fmla="*/ 446 w 447"/>
                <a:gd name="T55" fmla="*/ 303 h 452"/>
                <a:gd name="T56" fmla="*/ 444 w 447"/>
                <a:gd name="T57" fmla="*/ 295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47" h="452">
                  <a:moveTo>
                    <a:pt x="362" y="255"/>
                  </a:moveTo>
                  <a:cubicBezTo>
                    <a:pt x="361" y="258"/>
                    <a:pt x="360" y="262"/>
                    <a:pt x="360" y="266"/>
                  </a:cubicBezTo>
                  <a:cubicBezTo>
                    <a:pt x="360" y="269"/>
                    <a:pt x="358" y="270"/>
                    <a:pt x="355" y="269"/>
                  </a:cubicBezTo>
                  <a:lnTo>
                    <a:pt x="59" y="176"/>
                  </a:lnTo>
                  <a:cubicBezTo>
                    <a:pt x="57" y="176"/>
                    <a:pt x="56" y="174"/>
                    <a:pt x="56" y="173"/>
                  </a:cubicBezTo>
                  <a:cubicBezTo>
                    <a:pt x="56" y="172"/>
                    <a:pt x="57" y="170"/>
                    <a:pt x="58" y="169"/>
                  </a:cubicBezTo>
                  <a:cubicBezTo>
                    <a:pt x="67" y="165"/>
                    <a:pt x="74" y="157"/>
                    <a:pt x="76" y="147"/>
                  </a:cubicBezTo>
                  <a:cubicBezTo>
                    <a:pt x="92" y="93"/>
                    <a:pt x="151" y="37"/>
                    <a:pt x="225" y="36"/>
                  </a:cubicBezTo>
                  <a:cubicBezTo>
                    <a:pt x="239" y="37"/>
                    <a:pt x="254" y="39"/>
                    <a:pt x="267" y="43"/>
                  </a:cubicBezTo>
                  <a:cubicBezTo>
                    <a:pt x="306" y="56"/>
                    <a:pt x="338" y="83"/>
                    <a:pt x="356" y="119"/>
                  </a:cubicBezTo>
                  <a:cubicBezTo>
                    <a:pt x="376" y="159"/>
                    <a:pt x="378" y="207"/>
                    <a:pt x="362" y="255"/>
                  </a:cubicBezTo>
                  <a:close/>
                  <a:moveTo>
                    <a:pt x="444" y="295"/>
                  </a:moveTo>
                  <a:lnTo>
                    <a:pt x="414" y="275"/>
                  </a:lnTo>
                  <a:cubicBezTo>
                    <a:pt x="413" y="273"/>
                    <a:pt x="407" y="271"/>
                    <a:pt x="406" y="271"/>
                  </a:cubicBezTo>
                  <a:lnTo>
                    <a:pt x="396" y="267"/>
                  </a:lnTo>
                  <a:cubicBezTo>
                    <a:pt x="437" y="150"/>
                    <a:pt x="379" y="41"/>
                    <a:pt x="279" y="8"/>
                  </a:cubicBezTo>
                  <a:cubicBezTo>
                    <a:pt x="260" y="2"/>
                    <a:pt x="242" y="0"/>
                    <a:pt x="225" y="0"/>
                  </a:cubicBezTo>
                  <a:cubicBezTo>
                    <a:pt x="138" y="0"/>
                    <a:pt x="62" y="64"/>
                    <a:pt x="41" y="137"/>
                  </a:cubicBezTo>
                  <a:cubicBezTo>
                    <a:pt x="28" y="137"/>
                    <a:pt x="11" y="142"/>
                    <a:pt x="5" y="161"/>
                  </a:cubicBezTo>
                  <a:cubicBezTo>
                    <a:pt x="0" y="179"/>
                    <a:pt x="10" y="199"/>
                    <a:pt x="28" y="205"/>
                  </a:cubicBezTo>
                  <a:lnTo>
                    <a:pt x="49" y="211"/>
                  </a:lnTo>
                  <a:cubicBezTo>
                    <a:pt x="37" y="234"/>
                    <a:pt x="30" y="259"/>
                    <a:pt x="30" y="287"/>
                  </a:cubicBezTo>
                  <a:cubicBezTo>
                    <a:pt x="30" y="378"/>
                    <a:pt x="105" y="452"/>
                    <a:pt x="196" y="452"/>
                  </a:cubicBezTo>
                  <a:cubicBezTo>
                    <a:pt x="280" y="452"/>
                    <a:pt x="349" y="390"/>
                    <a:pt x="360" y="309"/>
                  </a:cubicBezTo>
                  <a:lnTo>
                    <a:pt x="424" y="329"/>
                  </a:lnTo>
                  <a:cubicBezTo>
                    <a:pt x="426" y="330"/>
                    <a:pt x="428" y="330"/>
                    <a:pt x="430" y="330"/>
                  </a:cubicBezTo>
                  <a:cubicBezTo>
                    <a:pt x="435" y="330"/>
                    <a:pt x="439" y="328"/>
                    <a:pt x="440" y="324"/>
                  </a:cubicBezTo>
                  <a:lnTo>
                    <a:pt x="446" y="303"/>
                  </a:lnTo>
                  <a:cubicBezTo>
                    <a:pt x="447" y="301"/>
                    <a:pt x="446" y="297"/>
                    <a:pt x="444" y="29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86" name="Freeform 194"/>
            <p:cNvSpPr>
              <a:spLocks/>
            </p:cNvSpPr>
            <p:nvPr/>
          </p:nvSpPr>
          <p:spPr bwMode="auto">
            <a:xfrm>
              <a:off x="5656263" y="6311900"/>
              <a:ext cx="584200" cy="404813"/>
            </a:xfrm>
            <a:custGeom>
              <a:avLst/>
              <a:gdLst>
                <a:gd name="T0" fmla="*/ 759 w 766"/>
                <a:gd name="T1" fmla="*/ 512 h 533"/>
                <a:gd name="T2" fmla="*/ 752 w 766"/>
                <a:gd name="T3" fmla="*/ 471 h 533"/>
                <a:gd name="T4" fmla="*/ 766 w 766"/>
                <a:gd name="T5" fmla="*/ 427 h 533"/>
                <a:gd name="T6" fmla="*/ 707 w 766"/>
                <a:gd name="T7" fmla="*/ 361 h 533"/>
                <a:gd name="T8" fmla="*/ 499 w 766"/>
                <a:gd name="T9" fmla="*/ 339 h 533"/>
                <a:gd name="T10" fmla="*/ 410 w 766"/>
                <a:gd name="T11" fmla="*/ 129 h 533"/>
                <a:gd name="T12" fmla="*/ 239 w 766"/>
                <a:gd name="T13" fmla="*/ 0 h 533"/>
                <a:gd name="T14" fmla="*/ 51 w 766"/>
                <a:gd name="T15" fmla="*/ 184 h 533"/>
                <a:gd name="T16" fmla="*/ 0 w 766"/>
                <a:gd name="T17" fmla="*/ 496 h 533"/>
                <a:gd name="T18" fmla="*/ 326 w 766"/>
                <a:gd name="T19" fmla="*/ 496 h 533"/>
                <a:gd name="T20" fmla="*/ 209 w 766"/>
                <a:gd name="T21" fmla="*/ 259 h 533"/>
                <a:gd name="T22" fmla="*/ 257 w 766"/>
                <a:gd name="T23" fmla="*/ 246 h 533"/>
                <a:gd name="T24" fmla="*/ 350 w 766"/>
                <a:gd name="T25" fmla="*/ 438 h 533"/>
                <a:gd name="T26" fmla="*/ 433 w 766"/>
                <a:gd name="T27" fmla="*/ 496 h 533"/>
                <a:gd name="T28" fmla="*/ 688 w 766"/>
                <a:gd name="T29" fmla="*/ 496 h 533"/>
                <a:gd name="T30" fmla="*/ 721 w 766"/>
                <a:gd name="T31" fmla="*/ 491 h 533"/>
                <a:gd name="T32" fmla="*/ 726 w 766"/>
                <a:gd name="T33" fmla="*/ 518 h 533"/>
                <a:gd name="T34" fmla="*/ 746 w 766"/>
                <a:gd name="T35" fmla="*/ 531 h 533"/>
                <a:gd name="T36" fmla="*/ 759 w 766"/>
                <a:gd name="T37" fmla="*/ 512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66" h="533">
                  <a:moveTo>
                    <a:pt x="759" y="512"/>
                  </a:moveTo>
                  <a:lnTo>
                    <a:pt x="752" y="471"/>
                  </a:lnTo>
                  <a:cubicBezTo>
                    <a:pt x="761" y="460"/>
                    <a:pt x="766" y="446"/>
                    <a:pt x="766" y="427"/>
                  </a:cubicBezTo>
                  <a:cubicBezTo>
                    <a:pt x="766" y="392"/>
                    <a:pt x="747" y="367"/>
                    <a:pt x="707" y="361"/>
                  </a:cubicBezTo>
                  <a:lnTo>
                    <a:pt x="499" y="339"/>
                  </a:lnTo>
                  <a:lnTo>
                    <a:pt x="410" y="129"/>
                  </a:lnTo>
                  <a:cubicBezTo>
                    <a:pt x="373" y="39"/>
                    <a:pt x="309" y="0"/>
                    <a:pt x="239" y="0"/>
                  </a:cubicBezTo>
                  <a:cubicBezTo>
                    <a:pt x="144" y="0"/>
                    <a:pt x="77" y="62"/>
                    <a:pt x="51" y="184"/>
                  </a:cubicBezTo>
                  <a:cubicBezTo>
                    <a:pt x="35" y="261"/>
                    <a:pt x="0" y="496"/>
                    <a:pt x="0" y="496"/>
                  </a:cubicBezTo>
                  <a:lnTo>
                    <a:pt x="326" y="496"/>
                  </a:lnTo>
                  <a:lnTo>
                    <a:pt x="209" y="259"/>
                  </a:lnTo>
                  <a:lnTo>
                    <a:pt x="257" y="246"/>
                  </a:lnTo>
                  <a:cubicBezTo>
                    <a:pt x="283" y="301"/>
                    <a:pt x="325" y="388"/>
                    <a:pt x="350" y="438"/>
                  </a:cubicBezTo>
                  <a:cubicBezTo>
                    <a:pt x="368" y="475"/>
                    <a:pt x="396" y="496"/>
                    <a:pt x="433" y="496"/>
                  </a:cubicBezTo>
                  <a:lnTo>
                    <a:pt x="688" y="496"/>
                  </a:lnTo>
                  <a:cubicBezTo>
                    <a:pt x="700" y="496"/>
                    <a:pt x="712" y="494"/>
                    <a:pt x="721" y="491"/>
                  </a:cubicBezTo>
                  <a:lnTo>
                    <a:pt x="726" y="518"/>
                  </a:lnTo>
                  <a:cubicBezTo>
                    <a:pt x="728" y="526"/>
                    <a:pt x="736" y="533"/>
                    <a:pt x="746" y="531"/>
                  </a:cubicBezTo>
                  <a:cubicBezTo>
                    <a:pt x="757" y="529"/>
                    <a:pt x="760" y="518"/>
                    <a:pt x="759" y="51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87" name="Rectangle 195"/>
            <p:cNvSpPr>
              <a:spLocks noChangeArrowheads="1"/>
            </p:cNvSpPr>
            <p:nvPr/>
          </p:nvSpPr>
          <p:spPr bwMode="auto">
            <a:xfrm>
              <a:off x="6127751" y="6724650"/>
              <a:ext cx="188913" cy="254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188" name="Harbor2" descr="{&quot;Key&quot;:&quot;POWER_USER_SHAPE_ICON&quot;,&quot;Value&quot;:&quot;POWER_USER_SHAPE_ICON_STYLE_1&quot;}"/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303634" y="5308600"/>
            <a:ext cx="587468" cy="501306"/>
            <a:chOff x="18" y="49"/>
            <a:chExt cx="450" cy="384"/>
          </a:xfrm>
          <a:solidFill>
            <a:srgbClr val="0054C5"/>
          </a:solidFill>
        </p:grpSpPr>
        <p:sp>
          <p:nvSpPr>
            <p:cNvPr id="189" name="Harbor2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141" y="49"/>
              <a:ext cx="65" cy="3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90" name="Harbor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112" y="93"/>
              <a:ext cx="122" cy="3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91" name="Harbor2"/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71" y="132"/>
              <a:ext cx="204" cy="44"/>
            </a:xfrm>
            <a:custGeom>
              <a:avLst/>
              <a:gdLst>
                <a:gd name="T0" fmla="*/ 271 w 542"/>
                <a:gd name="T1" fmla="*/ 20 h 117"/>
                <a:gd name="T2" fmla="*/ 542 w 542"/>
                <a:gd name="T3" fmla="*/ 117 h 117"/>
                <a:gd name="T4" fmla="*/ 542 w 542"/>
                <a:gd name="T5" fmla="*/ 0 h 117"/>
                <a:gd name="T6" fmla="*/ 0 w 542"/>
                <a:gd name="T7" fmla="*/ 0 h 117"/>
                <a:gd name="T8" fmla="*/ 0 w 542"/>
                <a:gd name="T9" fmla="*/ 117 h 117"/>
                <a:gd name="T10" fmla="*/ 271 w 542"/>
                <a:gd name="T11" fmla="*/ 2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2" h="117">
                  <a:moveTo>
                    <a:pt x="271" y="20"/>
                  </a:moveTo>
                  <a:lnTo>
                    <a:pt x="542" y="117"/>
                  </a:lnTo>
                  <a:lnTo>
                    <a:pt x="542" y="0"/>
                  </a:lnTo>
                  <a:lnTo>
                    <a:pt x="0" y="0"/>
                  </a:lnTo>
                  <a:lnTo>
                    <a:pt x="0" y="117"/>
                  </a:lnTo>
                  <a:lnTo>
                    <a:pt x="271" y="2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92" name="Harbor2"/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31" y="150"/>
              <a:ext cx="285" cy="82"/>
            </a:xfrm>
            <a:custGeom>
              <a:avLst/>
              <a:gdLst>
                <a:gd name="T0" fmla="*/ 379 w 759"/>
                <a:gd name="T1" fmla="*/ 93 h 218"/>
                <a:gd name="T2" fmla="*/ 714 w 759"/>
                <a:gd name="T3" fmla="*/ 218 h 218"/>
                <a:gd name="T4" fmla="*/ 759 w 759"/>
                <a:gd name="T5" fmla="*/ 139 h 218"/>
                <a:gd name="T6" fmla="*/ 379 w 759"/>
                <a:gd name="T7" fmla="*/ 0 h 218"/>
                <a:gd name="T8" fmla="*/ 0 w 759"/>
                <a:gd name="T9" fmla="*/ 139 h 218"/>
                <a:gd name="T10" fmla="*/ 45 w 759"/>
                <a:gd name="T11" fmla="*/ 218 h 218"/>
                <a:gd name="T12" fmla="*/ 379 w 759"/>
                <a:gd name="T13" fmla="*/ 93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9" h="218">
                  <a:moveTo>
                    <a:pt x="379" y="93"/>
                  </a:moveTo>
                  <a:lnTo>
                    <a:pt x="714" y="218"/>
                  </a:lnTo>
                  <a:cubicBezTo>
                    <a:pt x="730" y="188"/>
                    <a:pt x="743" y="165"/>
                    <a:pt x="759" y="139"/>
                  </a:cubicBezTo>
                  <a:lnTo>
                    <a:pt x="379" y="0"/>
                  </a:lnTo>
                  <a:lnTo>
                    <a:pt x="0" y="139"/>
                  </a:lnTo>
                  <a:cubicBezTo>
                    <a:pt x="16" y="165"/>
                    <a:pt x="28" y="188"/>
                    <a:pt x="45" y="218"/>
                  </a:cubicBezTo>
                  <a:lnTo>
                    <a:pt x="379" y="9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93" name="Harbor2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346" y="351"/>
              <a:ext cx="122" cy="8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94" name="Harbor2"/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18" y="384"/>
              <a:ext cx="311" cy="31"/>
            </a:xfrm>
            <a:custGeom>
              <a:avLst/>
              <a:gdLst>
                <a:gd name="T0" fmla="*/ 414 w 828"/>
                <a:gd name="T1" fmla="*/ 37 h 84"/>
                <a:gd name="T2" fmla="*/ 459 w 828"/>
                <a:gd name="T3" fmla="*/ 54 h 84"/>
                <a:gd name="T4" fmla="*/ 518 w 828"/>
                <a:gd name="T5" fmla="*/ 77 h 84"/>
                <a:gd name="T6" fmla="*/ 573 w 828"/>
                <a:gd name="T7" fmla="*/ 59 h 84"/>
                <a:gd name="T8" fmla="*/ 625 w 828"/>
                <a:gd name="T9" fmla="*/ 39 h 84"/>
                <a:gd name="T10" fmla="*/ 677 w 828"/>
                <a:gd name="T11" fmla="*/ 59 h 84"/>
                <a:gd name="T12" fmla="*/ 783 w 828"/>
                <a:gd name="T13" fmla="*/ 61 h 84"/>
                <a:gd name="T14" fmla="*/ 828 w 828"/>
                <a:gd name="T15" fmla="*/ 34 h 84"/>
                <a:gd name="T16" fmla="*/ 828 w 828"/>
                <a:gd name="T17" fmla="*/ 0 h 84"/>
                <a:gd name="T18" fmla="*/ 785 w 828"/>
                <a:gd name="T19" fmla="*/ 17 h 84"/>
                <a:gd name="T20" fmla="*/ 734 w 828"/>
                <a:gd name="T21" fmla="*/ 41 h 84"/>
                <a:gd name="T22" fmla="*/ 688 w 828"/>
                <a:gd name="T23" fmla="*/ 23 h 84"/>
                <a:gd name="T24" fmla="*/ 627 w 828"/>
                <a:gd name="T25" fmla="*/ 1 h 84"/>
                <a:gd name="T26" fmla="*/ 568 w 828"/>
                <a:gd name="T27" fmla="*/ 24 h 84"/>
                <a:gd name="T28" fmla="*/ 520 w 828"/>
                <a:gd name="T29" fmla="*/ 41 h 84"/>
                <a:gd name="T30" fmla="*/ 470 w 828"/>
                <a:gd name="T31" fmla="*/ 22 h 84"/>
                <a:gd name="T32" fmla="*/ 414 w 828"/>
                <a:gd name="T33" fmla="*/ 1 h 84"/>
                <a:gd name="T34" fmla="*/ 357 w 828"/>
                <a:gd name="T35" fmla="*/ 22 h 84"/>
                <a:gd name="T36" fmla="*/ 308 w 828"/>
                <a:gd name="T37" fmla="*/ 41 h 84"/>
                <a:gd name="T38" fmla="*/ 260 w 828"/>
                <a:gd name="T39" fmla="*/ 24 h 84"/>
                <a:gd name="T40" fmla="*/ 201 w 828"/>
                <a:gd name="T41" fmla="*/ 1 h 84"/>
                <a:gd name="T42" fmla="*/ 140 w 828"/>
                <a:gd name="T43" fmla="*/ 23 h 84"/>
                <a:gd name="T44" fmla="*/ 93 w 828"/>
                <a:gd name="T45" fmla="*/ 41 h 84"/>
                <a:gd name="T46" fmla="*/ 43 w 828"/>
                <a:gd name="T47" fmla="*/ 17 h 84"/>
                <a:gd name="T48" fmla="*/ 0 w 828"/>
                <a:gd name="T49" fmla="*/ 0 h 84"/>
                <a:gd name="T50" fmla="*/ 0 w 828"/>
                <a:gd name="T51" fmla="*/ 34 h 84"/>
                <a:gd name="T52" fmla="*/ 44 w 828"/>
                <a:gd name="T53" fmla="*/ 61 h 84"/>
                <a:gd name="T54" fmla="*/ 151 w 828"/>
                <a:gd name="T55" fmla="*/ 59 h 84"/>
                <a:gd name="T56" fmla="*/ 202 w 828"/>
                <a:gd name="T57" fmla="*/ 39 h 84"/>
                <a:gd name="T58" fmla="*/ 254 w 828"/>
                <a:gd name="T59" fmla="*/ 59 h 84"/>
                <a:gd name="T60" fmla="*/ 310 w 828"/>
                <a:gd name="T61" fmla="*/ 77 h 84"/>
                <a:gd name="T62" fmla="*/ 368 w 828"/>
                <a:gd name="T63" fmla="*/ 54 h 84"/>
                <a:gd name="T64" fmla="*/ 414 w 828"/>
                <a:gd name="T65" fmla="*/ 3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28" h="84">
                  <a:moveTo>
                    <a:pt x="414" y="37"/>
                  </a:moveTo>
                  <a:cubicBezTo>
                    <a:pt x="428" y="37"/>
                    <a:pt x="447" y="44"/>
                    <a:pt x="459" y="54"/>
                  </a:cubicBezTo>
                  <a:cubicBezTo>
                    <a:pt x="477" y="69"/>
                    <a:pt x="495" y="77"/>
                    <a:pt x="518" y="77"/>
                  </a:cubicBezTo>
                  <a:cubicBezTo>
                    <a:pt x="541" y="78"/>
                    <a:pt x="558" y="71"/>
                    <a:pt x="573" y="59"/>
                  </a:cubicBezTo>
                  <a:cubicBezTo>
                    <a:pt x="588" y="48"/>
                    <a:pt x="603" y="38"/>
                    <a:pt x="625" y="39"/>
                  </a:cubicBezTo>
                  <a:cubicBezTo>
                    <a:pt x="648" y="39"/>
                    <a:pt x="654" y="44"/>
                    <a:pt x="677" y="59"/>
                  </a:cubicBezTo>
                  <a:cubicBezTo>
                    <a:pt x="711" y="84"/>
                    <a:pt x="756" y="83"/>
                    <a:pt x="783" y="61"/>
                  </a:cubicBezTo>
                  <a:cubicBezTo>
                    <a:pt x="810" y="40"/>
                    <a:pt x="818" y="37"/>
                    <a:pt x="828" y="34"/>
                  </a:cubicBezTo>
                  <a:lnTo>
                    <a:pt x="828" y="0"/>
                  </a:lnTo>
                  <a:cubicBezTo>
                    <a:pt x="817" y="0"/>
                    <a:pt x="795" y="6"/>
                    <a:pt x="785" y="17"/>
                  </a:cubicBezTo>
                  <a:cubicBezTo>
                    <a:pt x="774" y="29"/>
                    <a:pt x="756" y="41"/>
                    <a:pt x="734" y="41"/>
                  </a:cubicBezTo>
                  <a:cubicBezTo>
                    <a:pt x="715" y="41"/>
                    <a:pt x="704" y="33"/>
                    <a:pt x="688" y="23"/>
                  </a:cubicBezTo>
                  <a:cubicBezTo>
                    <a:pt x="672" y="14"/>
                    <a:pt x="656" y="2"/>
                    <a:pt x="627" y="1"/>
                  </a:cubicBezTo>
                  <a:cubicBezTo>
                    <a:pt x="597" y="1"/>
                    <a:pt x="582" y="14"/>
                    <a:pt x="568" y="24"/>
                  </a:cubicBezTo>
                  <a:cubicBezTo>
                    <a:pt x="553" y="33"/>
                    <a:pt x="546" y="41"/>
                    <a:pt x="520" y="41"/>
                  </a:cubicBezTo>
                  <a:cubicBezTo>
                    <a:pt x="501" y="41"/>
                    <a:pt x="486" y="35"/>
                    <a:pt x="470" y="22"/>
                  </a:cubicBezTo>
                  <a:cubicBezTo>
                    <a:pt x="454" y="10"/>
                    <a:pt x="443" y="2"/>
                    <a:pt x="414" y="1"/>
                  </a:cubicBezTo>
                  <a:cubicBezTo>
                    <a:pt x="385" y="2"/>
                    <a:pt x="373" y="10"/>
                    <a:pt x="357" y="22"/>
                  </a:cubicBezTo>
                  <a:cubicBezTo>
                    <a:pt x="341" y="35"/>
                    <a:pt x="327" y="41"/>
                    <a:pt x="308" y="41"/>
                  </a:cubicBezTo>
                  <a:cubicBezTo>
                    <a:pt x="281" y="41"/>
                    <a:pt x="275" y="33"/>
                    <a:pt x="260" y="24"/>
                  </a:cubicBezTo>
                  <a:cubicBezTo>
                    <a:pt x="245" y="14"/>
                    <a:pt x="230" y="1"/>
                    <a:pt x="201" y="1"/>
                  </a:cubicBezTo>
                  <a:cubicBezTo>
                    <a:pt x="172" y="2"/>
                    <a:pt x="156" y="14"/>
                    <a:pt x="140" y="23"/>
                  </a:cubicBezTo>
                  <a:cubicBezTo>
                    <a:pt x="124" y="33"/>
                    <a:pt x="112" y="41"/>
                    <a:pt x="93" y="41"/>
                  </a:cubicBezTo>
                  <a:cubicBezTo>
                    <a:pt x="72" y="41"/>
                    <a:pt x="53" y="29"/>
                    <a:pt x="43" y="17"/>
                  </a:cubicBezTo>
                  <a:cubicBezTo>
                    <a:pt x="32" y="6"/>
                    <a:pt x="11" y="0"/>
                    <a:pt x="0" y="0"/>
                  </a:cubicBezTo>
                  <a:lnTo>
                    <a:pt x="0" y="34"/>
                  </a:lnTo>
                  <a:cubicBezTo>
                    <a:pt x="9" y="37"/>
                    <a:pt x="18" y="40"/>
                    <a:pt x="44" y="61"/>
                  </a:cubicBezTo>
                  <a:cubicBezTo>
                    <a:pt x="71" y="83"/>
                    <a:pt x="117" y="84"/>
                    <a:pt x="151" y="59"/>
                  </a:cubicBezTo>
                  <a:cubicBezTo>
                    <a:pt x="174" y="44"/>
                    <a:pt x="180" y="39"/>
                    <a:pt x="202" y="39"/>
                  </a:cubicBezTo>
                  <a:cubicBezTo>
                    <a:pt x="225" y="38"/>
                    <a:pt x="239" y="48"/>
                    <a:pt x="254" y="59"/>
                  </a:cubicBezTo>
                  <a:cubicBezTo>
                    <a:pt x="270" y="71"/>
                    <a:pt x="287" y="78"/>
                    <a:pt x="310" y="77"/>
                  </a:cubicBezTo>
                  <a:cubicBezTo>
                    <a:pt x="333" y="77"/>
                    <a:pt x="350" y="69"/>
                    <a:pt x="368" y="54"/>
                  </a:cubicBezTo>
                  <a:cubicBezTo>
                    <a:pt x="380" y="44"/>
                    <a:pt x="399" y="37"/>
                    <a:pt x="414" y="3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95" name="Harbor2"/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18" y="403"/>
              <a:ext cx="310" cy="30"/>
            </a:xfrm>
            <a:custGeom>
              <a:avLst/>
              <a:gdLst>
                <a:gd name="T0" fmla="*/ 413 w 825"/>
                <a:gd name="T1" fmla="*/ 43 h 80"/>
                <a:gd name="T2" fmla="*/ 451 w 825"/>
                <a:gd name="T3" fmla="*/ 57 h 80"/>
                <a:gd name="T4" fmla="*/ 518 w 825"/>
                <a:gd name="T5" fmla="*/ 80 h 80"/>
                <a:gd name="T6" fmla="*/ 589 w 825"/>
                <a:gd name="T7" fmla="*/ 54 h 80"/>
                <a:gd name="T8" fmla="*/ 656 w 825"/>
                <a:gd name="T9" fmla="*/ 54 h 80"/>
                <a:gd name="T10" fmla="*/ 729 w 825"/>
                <a:gd name="T11" fmla="*/ 80 h 80"/>
                <a:gd name="T12" fmla="*/ 791 w 825"/>
                <a:gd name="T13" fmla="*/ 60 h 80"/>
                <a:gd name="T14" fmla="*/ 825 w 825"/>
                <a:gd name="T15" fmla="*/ 39 h 80"/>
                <a:gd name="T16" fmla="*/ 825 w 825"/>
                <a:gd name="T17" fmla="*/ 3 h 80"/>
                <a:gd name="T18" fmla="*/ 790 w 825"/>
                <a:gd name="T19" fmla="*/ 22 h 80"/>
                <a:gd name="T20" fmla="*/ 729 w 825"/>
                <a:gd name="T21" fmla="*/ 41 h 80"/>
                <a:gd name="T22" fmla="*/ 655 w 825"/>
                <a:gd name="T23" fmla="*/ 16 h 80"/>
                <a:gd name="T24" fmla="*/ 589 w 825"/>
                <a:gd name="T25" fmla="*/ 15 h 80"/>
                <a:gd name="T26" fmla="*/ 517 w 825"/>
                <a:gd name="T27" fmla="*/ 41 h 80"/>
                <a:gd name="T28" fmla="*/ 451 w 825"/>
                <a:gd name="T29" fmla="*/ 19 h 80"/>
                <a:gd name="T30" fmla="*/ 413 w 825"/>
                <a:gd name="T31" fmla="*/ 4 h 80"/>
                <a:gd name="T32" fmla="*/ 374 w 825"/>
                <a:gd name="T33" fmla="*/ 19 h 80"/>
                <a:gd name="T34" fmla="*/ 308 w 825"/>
                <a:gd name="T35" fmla="*/ 41 h 80"/>
                <a:gd name="T36" fmla="*/ 236 w 825"/>
                <a:gd name="T37" fmla="*/ 15 h 80"/>
                <a:gd name="T38" fmla="*/ 170 w 825"/>
                <a:gd name="T39" fmla="*/ 16 h 80"/>
                <a:gd name="T40" fmla="*/ 96 w 825"/>
                <a:gd name="T41" fmla="*/ 41 h 80"/>
                <a:gd name="T42" fmla="*/ 35 w 825"/>
                <a:gd name="T43" fmla="*/ 22 h 80"/>
                <a:gd name="T44" fmla="*/ 0 w 825"/>
                <a:gd name="T45" fmla="*/ 3 h 80"/>
                <a:gd name="T46" fmla="*/ 0 w 825"/>
                <a:gd name="T47" fmla="*/ 39 h 80"/>
                <a:gd name="T48" fmla="*/ 35 w 825"/>
                <a:gd name="T49" fmla="*/ 60 h 80"/>
                <a:gd name="T50" fmla="*/ 96 w 825"/>
                <a:gd name="T51" fmla="*/ 80 h 80"/>
                <a:gd name="T52" fmla="*/ 169 w 825"/>
                <a:gd name="T53" fmla="*/ 54 h 80"/>
                <a:gd name="T54" fmla="*/ 236 w 825"/>
                <a:gd name="T55" fmla="*/ 54 h 80"/>
                <a:gd name="T56" fmla="*/ 308 w 825"/>
                <a:gd name="T57" fmla="*/ 80 h 80"/>
                <a:gd name="T58" fmla="*/ 374 w 825"/>
                <a:gd name="T59" fmla="*/ 57 h 80"/>
                <a:gd name="T60" fmla="*/ 413 w 825"/>
                <a:gd name="T61" fmla="*/ 4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25" h="80">
                  <a:moveTo>
                    <a:pt x="413" y="43"/>
                  </a:moveTo>
                  <a:cubicBezTo>
                    <a:pt x="420" y="43"/>
                    <a:pt x="439" y="45"/>
                    <a:pt x="451" y="57"/>
                  </a:cubicBezTo>
                  <a:cubicBezTo>
                    <a:pt x="461" y="68"/>
                    <a:pt x="481" y="80"/>
                    <a:pt x="518" y="80"/>
                  </a:cubicBezTo>
                  <a:cubicBezTo>
                    <a:pt x="554" y="80"/>
                    <a:pt x="572" y="68"/>
                    <a:pt x="589" y="54"/>
                  </a:cubicBezTo>
                  <a:cubicBezTo>
                    <a:pt x="607" y="39"/>
                    <a:pt x="638" y="38"/>
                    <a:pt x="656" y="54"/>
                  </a:cubicBezTo>
                  <a:cubicBezTo>
                    <a:pt x="674" y="71"/>
                    <a:pt x="705" y="80"/>
                    <a:pt x="729" y="80"/>
                  </a:cubicBezTo>
                  <a:cubicBezTo>
                    <a:pt x="753" y="80"/>
                    <a:pt x="780" y="68"/>
                    <a:pt x="791" y="60"/>
                  </a:cubicBezTo>
                  <a:cubicBezTo>
                    <a:pt x="811" y="45"/>
                    <a:pt x="813" y="41"/>
                    <a:pt x="825" y="39"/>
                  </a:cubicBezTo>
                  <a:lnTo>
                    <a:pt x="825" y="3"/>
                  </a:lnTo>
                  <a:cubicBezTo>
                    <a:pt x="815" y="2"/>
                    <a:pt x="810" y="6"/>
                    <a:pt x="790" y="22"/>
                  </a:cubicBezTo>
                  <a:cubicBezTo>
                    <a:pt x="780" y="29"/>
                    <a:pt x="753" y="41"/>
                    <a:pt x="729" y="41"/>
                  </a:cubicBezTo>
                  <a:cubicBezTo>
                    <a:pt x="705" y="41"/>
                    <a:pt x="674" y="32"/>
                    <a:pt x="655" y="16"/>
                  </a:cubicBezTo>
                  <a:cubicBezTo>
                    <a:pt x="638" y="0"/>
                    <a:pt x="607" y="1"/>
                    <a:pt x="589" y="15"/>
                  </a:cubicBezTo>
                  <a:cubicBezTo>
                    <a:pt x="572" y="30"/>
                    <a:pt x="553" y="41"/>
                    <a:pt x="517" y="41"/>
                  </a:cubicBezTo>
                  <a:cubicBezTo>
                    <a:pt x="481" y="41"/>
                    <a:pt x="461" y="30"/>
                    <a:pt x="451" y="19"/>
                  </a:cubicBezTo>
                  <a:cubicBezTo>
                    <a:pt x="439" y="6"/>
                    <a:pt x="420" y="4"/>
                    <a:pt x="413" y="4"/>
                  </a:cubicBezTo>
                  <a:cubicBezTo>
                    <a:pt x="405" y="4"/>
                    <a:pt x="386" y="6"/>
                    <a:pt x="374" y="19"/>
                  </a:cubicBezTo>
                  <a:cubicBezTo>
                    <a:pt x="364" y="30"/>
                    <a:pt x="344" y="41"/>
                    <a:pt x="308" y="41"/>
                  </a:cubicBezTo>
                  <a:cubicBezTo>
                    <a:pt x="272" y="41"/>
                    <a:pt x="254" y="30"/>
                    <a:pt x="236" y="15"/>
                  </a:cubicBezTo>
                  <a:cubicBezTo>
                    <a:pt x="218" y="1"/>
                    <a:pt x="188" y="0"/>
                    <a:pt x="170" y="16"/>
                  </a:cubicBezTo>
                  <a:cubicBezTo>
                    <a:pt x="152" y="32"/>
                    <a:pt x="120" y="41"/>
                    <a:pt x="96" y="41"/>
                  </a:cubicBezTo>
                  <a:cubicBezTo>
                    <a:pt x="72" y="41"/>
                    <a:pt x="45" y="29"/>
                    <a:pt x="35" y="22"/>
                  </a:cubicBezTo>
                  <a:cubicBezTo>
                    <a:pt x="15" y="6"/>
                    <a:pt x="11" y="2"/>
                    <a:pt x="0" y="3"/>
                  </a:cubicBezTo>
                  <a:lnTo>
                    <a:pt x="0" y="39"/>
                  </a:lnTo>
                  <a:cubicBezTo>
                    <a:pt x="12" y="41"/>
                    <a:pt x="15" y="45"/>
                    <a:pt x="35" y="60"/>
                  </a:cubicBezTo>
                  <a:cubicBezTo>
                    <a:pt x="45" y="68"/>
                    <a:pt x="72" y="80"/>
                    <a:pt x="96" y="80"/>
                  </a:cubicBezTo>
                  <a:cubicBezTo>
                    <a:pt x="120" y="80"/>
                    <a:pt x="151" y="71"/>
                    <a:pt x="169" y="54"/>
                  </a:cubicBezTo>
                  <a:cubicBezTo>
                    <a:pt x="187" y="38"/>
                    <a:pt x="218" y="39"/>
                    <a:pt x="236" y="54"/>
                  </a:cubicBezTo>
                  <a:cubicBezTo>
                    <a:pt x="254" y="68"/>
                    <a:pt x="271" y="80"/>
                    <a:pt x="308" y="80"/>
                  </a:cubicBezTo>
                  <a:cubicBezTo>
                    <a:pt x="344" y="80"/>
                    <a:pt x="364" y="68"/>
                    <a:pt x="374" y="57"/>
                  </a:cubicBezTo>
                  <a:cubicBezTo>
                    <a:pt x="386" y="45"/>
                    <a:pt x="405" y="43"/>
                    <a:pt x="413" y="4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96" name="Harbor2"/>
            <p:cNvSpPr>
              <a:spLocks noEditPoints="1"/>
            </p:cNvSpPr>
            <p:nvPr>
              <p:custDataLst>
                <p:tags r:id="rId35"/>
              </p:custDataLst>
            </p:nvPr>
          </p:nvSpPr>
          <p:spPr bwMode="auto">
            <a:xfrm>
              <a:off x="52" y="195"/>
              <a:ext cx="242" cy="201"/>
            </a:xfrm>
            <a:custGeom>
              <a:avLst/>
              <a:gdLst>
                <a:gd name="T0" fmla="*/ 323 w 646"/>
                <a:gd name="T1" fmla="*/ 0 h 534"/>
                <a:gd name="T2" fmla="*/ 0 w 646"/>
                <a:gd name="T3" fmla="*/ 120 h 534"/>
                <a:gd name="T4" fmla="*/ 55 w 646"/>
                <a:gd name="T5" fmla="*/ 289 h 534"/>
                <a:gd name="T6" fmla="*/ 94 w 646"/>
                <a:gd name="T7" fmla="*/ 489 h 534"/>
                <a:gd name="T8" fmla="*/ 187 w 646"/>
                <a:gd name="T9" fmla="*/ 520 h 534"/>
                <a:gd name="T10" fmla="*/ 247 w 646"/>
                <a:gd name="T11" fmla="*/ 520 h 534"/>
                <a:gd name="T12" fmla="*/ 323 w 646"/>
                <a:gd name="T13" fmla="*/ 486 h 534"/>
                <a:gd name="T14" fmla="*/ 399 w 646"/>
                <a:gd name="T15" fmla="*/ 520 h 534"/>
                <a:gd name="T16" fmla="*/ 460 w 646"/>
                <a:gd name="T17" fmla="*/ 520 h 534"/>
                <a:gd name="T18" fmla="*/ 553 w 646"/>
                <a:gd name="T19" fmla="*/ 489 h 534"/>
                <a:gd name="T20" fmla="*/ 591 w 646"/>
                <a:gd name="T21" fmla="*/ 289 h 534"/>
                <a:gd name="T22" fmla="*/ 646 w 646"/>
                <a:gd name="T23" fmla="*/ 120 h 534"/>
                <a:gd name="T24" fmla="*/ 323 w 646"/>
                <a:gd name="T25" fmla="*/ 0 h 534"/>
                <a:gd name="T26" fmla="*/ 224 w 646"/>
                <a:gd name="T27" fmla="*/ 175 h 534"/>
                <a:gd name="T28" fmla="*/ 196 w 646"/>
                <a:gd name="T29" fmla="*/ 141 h 534"/>
                <a:gd name="T30" fmla="*/ 218 w 646"/>
                <a:gd name="T31" fmla="*/ 103 h 534"/>
                <a:gd name="T32" fmla="*/ 246 w 646"/>
                <a:gd name="T33" fmla="*/ 137 h 534"/>
                <a:gd name="T34" fmla="*/ 224 w 646"/>
                <a:gd name="T35" fmla="*/ 175 h 534"/>
                <a:gd name="T36" fmla="*/ 451 w 646"/>
                <a:gd name="T37" fmla="*/ 141 h 534"/>
                <a:gd name="T38" fmla="*/ 422 w 646"/>
                <a:gd name="T39" fmla="*/ 175 h 534"/>
                <a:gd name="T40" fmla="*/ 400 w 646"/>
                <a:gd name="T41" fmla="*/ 137 h 534"/>
                <a:gd name="T42" fmla="*/ 428 w 646"/>
                <a:gd name="T43" fmla="*/ 103 h 534"/>
                <a:gd name="T44" fmla="*/ 451 w 646"/>
                <a:gd name="T45" fmla="*/ 141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6" h="534">
                  <a:moveTo>
                    <a:pt x="323" y="0"/>
                  </a:moveTo>
                  <a:lnTo>
                    <a:pt x="0" y="120"/>
                  </a:lnTo>
                  <a:cubicBezTo>
                    <a:pt x="11" y="145"/>
                    <a:pt x="45" y="251"/>
                    <a:pt x="55" y="289"/>
                  </a:cubicBezTo>
                  <a:cubicBezTo>
                    <a:pt x="67" y="332"/>
                    <a:pt x="88" y="449"/>
                    <a:pt x="94" y="489"/>
                  </a:cubicBezTo>
                  <a:cubicBezTo>
                    <a:pt x="124" y="483"/>
                    <a:pt x="163" y="496"/>
                    <a:pt x="187" y="520"/>
                  </a:cubicBezTo>
                  <a:cubicBezTo>
                    <a:pt x="204" y="534"/>
                    <a:pt x="238" y="530"/>
                    <a:pt x="247" y="520"/>
                  </a:cubicBezTo>
                  <a:cubicBezTo>
                    <a:pt x="262" y="504"/>
                    <a:pt x="288" y="486"/>
                    <a:pt x="323" y="486"/>
                  </a:cubicBezTo>
                  <a:cubicBezTo>
                    <a:pt x="359" y="486"/>
                    <a:pt x="384" y="504"/>
                    <a:pt x="399" y="520"/>
                  </a:cubicBezTo>
                  <a:cubicBezTo>
                    <a:pt x="409" y="530"/>
                    <a:pt x="443" y="534"/>
                    <a:pt x="460" y="520"/>
                  </a:cubicBezTo>
                  <a:cubicBezTo>
                    <a:pt x="484" y="496"/>
                    <a:pt x="523" y="483"/>
                    <a:pt x="553" y="489"/>
                  </a:cubicBezTo>
                  <a:cubicBezTo>
                    <a:pt x="559" y="449"/>
                    <a:pt x="580" y="332"/>
                    <a:pt x="591" y="289"/>
                  </a:cubicBezTo>
                  <a:cubicBezTo>
                    <a:pt x="601" y="251"/>
                    <a:pt x="636" y="145"/>
                    <a:pt x="646" y="120"/>
                  </a:cubicBezTo>
                  <a:lnTo>
                    <a:pt x="323" y="0"/>
                  </a:lnTo>
                  <a:close/>
                  <a:moveTo>
                    <a:pt x="224" y="175"/>
                  </a:moveTo>
                  <a:cubicBezTo>
                    <a:pt x="210" y="176"/>
                    <a:pt x="197" y="161"/>
                    <a:pt x="196" y="141"/>
                  </a:cubicBezTo>
                  <a:cubicBezTo>
                    <a:pt x="194" y="122"/>
                    <a:pt x="204" y="104"/>
                    <a:pt x="218" y="103"/>
                  </a:cubicBezTo>
                  <a:cubicBezTo>
                    <a:pt x="232" y="102"/>
                    <a:pt x="244" y="117"/>
                    <a:pt x="246" y="137"/>
                  </a:cubicBezTo>
                  <a:cubicBezTo>
                    <a:pt x="247" y="157"/>
                    <a:pt x="237" y="174"/>
                    <a:pt x="224" y="175"/>
                  </a:cubicBezTo>
                  <a:close/>
                  <a:moveTo>
                    <a:pt x="451" y="141"/>
                  </a:moveTo>
                  <a:cubicBezTo>
                    <a:pt x="449" y="161"/>
                    <a:pt x="436" y="176"/>
                    <a:pt x="422" y="175"/>
                  </a:cubicBezTo>
                  <a:cubicBezTo>
                    <a:pt x="409" y="174"/>
                    <a:pt x="399" y="157"/>
                    <a:pt x="400" y="137"/>
                  </a:cubicBezTo>
                  <a:cubicBezTo>
                    <a:pt x="402" y="117"/>
                    <a:pt x="415" y="102"/>
                    <a:pt x="428" y="103"/>
                  </a:cubicBezTo>
                  <a:cubicBezTo>
                    <a:pt x="442" y="104"/>
                    <a:pt x="452" y="122"/>
                    <a:pt x="451" y="14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97" name="Harbor2"/>
            <p:cNvSpPr>
              <a:spLocks noEditPoints="1"/>
            </p:cNvSpPr>
            <p:nvPr>
              <p:custDataLst>
                <p:tags r:id="rId36"/>
              </p:custDataLst>
            </p:nvPr>
          </p:nvSpPr>
          <p:spPr bwMode="auto">
            <a:xfrm>
              <a:off x="52" y="195"/>
              <a:ext cx="242" cy="201"/>
            </a:xfrm>
            <a:custGeom>
              <a:avLst/>
              <a:gdLst>
                <a:gd name="T0" fmla="*/ 323 w 646"/>
                <a:gd name="T1" fmla="*/ 0 h 534"/>
                <a:gd name="T2" fmla="*/ 0 w 646"/>
                <a:gd name="T3" fmla="*/ 120 h 534"/>
                <a:gd name="T4" fmla="*/ 55 w 646"/>
                <a:gd name="T5" fmla="*/ 289 h 534"/>
                <a:gd name="T6" fmla="*/ 94 w 646"/>
                <a:gd name="T7" fmla="*/ 489 h 534"/>
                <a:gd name="T8" fmla="*/ 187 w 646"/>
                <a:gd name="T9" fmla="*/ 520 h 534"/>
                <a:gd name="T10" fmla="*/ 247 w 646"/>
                <a:gd name="T11" fmla="*/ 520 h 534"/>
                <a:gd name="T12" fmla="*/ 323 w 646"/>
                <a:gd name="T13" fmla="*/ 486 h 534"/>
                <a:gd name="T14" fmla="*/ 399 w 646"/>
                <a:gd name="T15" fmla="*/ 520 h 534"/>
                <a:gd name="T16" fmla="*/ 460 w 646"/>
                <a:gd name="T17" fmla="*/ 520 h 534"/>
                <a:gd name="T18" fmla="*/ 553 w 646"/>
                <a:gd name="T19" fmla="*/ 489 h 534"/>
                <a:gd name="T20" fmla="*/ 591 w 646"/>
                <a:gd name="T21" fmla="*/ 289 h 534"/>
                <a:gd name="T22" fmla="*/ 646 w 646"/>
                <a:gd name="T23" fmla="*/ 120 h 534"/>
                <a:gd name="T24" fmla="*/ 323 w 646"/>
                <a:gd name="T25" fmla="*/ 0 h 534"/>
                <a:gd name="T26" fmla="*/ 224 w 646"/>
                <a:gd name="T27" fmla="*/ 175 h 534"/>
                <a:gd name="T28" fmla="*/ 196 w 646"/>
                <a:gd name="T29" fmla="*/ 141 h 534"/>
                <a:gd name="T30" fmla="*/ 218 w 646"/>
                <a:gd name="T31" fmla="*/ 103 h 534"/>
                <a:gd name="T32" fmla="*/ 246 w 646"/>
                <a:gd name="T33" fmla="*/ 137 h 534"/>
                <a:gd name="T34" fmla="*/ 224 w 646"/>
                <a:gd name="T35" fmla="*/ 175 h 534"/>
                <a:gd name="T36" fmla="*/ 451 w 646"/>
                <a:gd name="T37" fmla="*/ 141 h 534"/>
                <a:gd name="T38" fmla="*/ 422 w 646"/>
                <a:gd name="T39" fmla="*/ 175 h 534"/>
                <a:gd name="T40" fmla="*/ 400 w 646"/>
                <a:gd name="T41" fmla="*/ 137 h 534"/>
                <a:gd name="T42" fmla="*/ 428 w 646"/>
                <a:gd name="T43" fmla="*/ 103 h 534"/>
                <a:gd name="T44" fmla="*/ 451 w 646"/>
                <a:gd name="T45" fmla="*/ 141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6" h="534">
                  <a:moveTo>
                    <a:pt x="323" y="0"/>
                  </a:moveTo>
                  <a:lnTo>
                    <a:pt x="0" y="120"/>
                  </a:lnTo>
                  <a:cubicBezTo>
                    <a:pt x="11" y="145"/>
                    <a:pt x="45" y="251"/>
                    <a:pt x="55" y="289"/>
                  </a:cubicBezTo>
                  <a:cubicBezTo>
                    <a:pt x="67" y="332"/>
                    <a:pt x="88" y="449"/>
                    <a:pt x="94" y="489"/>
                  </a:cubicBezTo>
                  <a:cubicBezTo>
                    <a:pt x="124" y="483"/>
                    <a:pt x="163" y="496"/>
                    <a:pt x="187" y="520"/>
                  </a:cubicBezTo>
                  <a:cubicBezTo>
                    <a:pt x="204" y="534"/>
                    <a:pt x="238" y="530"/>
                    <a:pt x="247" y="520"/>
                  </a:cubicBezTo>
                  <a:cubicBezTo>
                    <a:pt x="262" y="504"/>
                    <a:pt x="288" y="486"/>
                    <a:pt x="323" y="486"/>
                  </a:cubicBezTo>
                  <a:cubicBezTo>
                    <a:pt x="359" y="486"/>
                    <a:pt x="384" y="504"/>
                    <a:pt x="399" y="520"/>
                  </a:cubicBezTo>
                  <a:cubicBezTo>
                    <a:pt x="409" y="530"/>
                    <a:pt x="443" y="534"/>
                    <a:pt x="460" y="520"/>
                  </a:cubicBezTo>
                  <a:cubicBezTo>
                    <a:pt x="484" y="496"/>
                    <a:pt x="523" y="483"/>
                    <a:pt x="553" y="489"/>
                  </a:cubicBezTo>
                  <a:cubicBezTo>
                    <a:pt x="559" y="449"/>
                    <a:pt x="580" y="332"/>
                    <a:pt x="591" y="289"/>
                  </a:cubicBezTo>
                  <a:cubicBezTo>
                    <a:pt x="601" y="251"/>
                    <a:pt x="636" y="145"/>
                    <a:pt x="646" y="120"/>
                  </a:cubicBezTo>
                  <a:lnTo>
                    <a:pt x="323" y="0"/>
                  </a:lnTo>
                  <a:close/>
                  <a:moveTo>
                    <a:pt x="224" y="175"/>
                  </a:moveTo>
                  <a:cubicBezTo>
                    <a:pt x="210" y="176"/>
                    <a:pt x="197" y="161"/>
                    <a:pt x="196" y="141"/>
                  </a:cubicBezTo>
                  <a:cubicBezTo>
                    <a:pt x="194" y="122"/>
                    <a:pt x="204" y="104"/>
                    <a:pt x="218" y="103"/>
                  </a:cubicBezTo>
                  <a:cubicBezTo>
                    <a:pt x="232" y="102"/>
                    <a:pt x="244" y="117"/>
                    <a:pt x="246" y="137"/>
                  </a:cubicBezTo>
                  <a:cubicBezTo>
                    <a:pt x="247" y="157"/>
                    <a:pt x="237" y="174"/>
                    <a:pt x="224" y="175"/>
                  </a:cubicBezTo>
                  <a:close/>
                  <a:moveTo>
                    <a:pt x="451" y="141"/>
                  </a:moveTo>
                  <a:cubicBezTo>
                    <a:pt x="449" y="161"/>
                    <a:pt x="436" y="176"/>
                    <a:pt x="422" y="175"/>
                  </a:cubicBezTo>
                  <a:cubicBezTo>
                    <a:pt x="409" y="174"/>
                    <a:pt x="399" y="157"/>
                    <a:pt x="400" y="137"/>
                  </a:cubicBezTo>
                  <a:cubicBezTo>
                    <a:pt x="402" y="117"/>
                    <a:pt x="415" y="102"/>
                    <a:pt x="428" y="103"/>
                  </a:cubicBezTo>
                  <a:cubicBezTo>
                    <a:pt x="442" y="104"/>
                    <a:pt x="452" y="122"/>
                    <a:pt x="451" y="141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98" name="Dikdörtgen 197"/>
          <p:cNvSpPr/>
          <p:nvPr/>
        </p:nvSpPr>
        <p:spPr bwMode="auto">
          <a:xfrm>
            <a:off x="203200" y="1854200"/>
            <a:ext cx="4627609" cy="4418542"/>
          </a:xfrm>
          <a:prstGeom prst="rect">
            <a:avLst/>
          </a:prstGeom>
          <a:noFill/>
          <a:ln>
            <a:solidFill>
              <a:srgbClr val="0054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200">
              <a:solidFill>
                <a:schemeClr val="bg1"/>
              </a:solidFill>
            </a:endParaRPr>
          </a:p>
        </p:txBody>
      </p:sp>
      <p:graphicFrame>
        <p:nvGraphicFramePr>
          <p:cNvPr id="199" name="Tablo 1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501223"/>
              </p:ext>
            </p:extLst>
          </p:nvPr>
        </p:nvGraphicFramePr>
        <p:xfrm>
          <a:off x="5819505" y="1951465"/>
          <a:ext cx="2330579" cy="49620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42343">
                  <a:extLst>
                    <a:ext uri="{9D8B030D-6E8A-4147-A177-3AD203B41FA5}">
                      <a16:colId xmlns:a16="http://schemas.microsoft.com/office/drawing/2014/main" val="3706016302"/>
                    </a:ext>
                  </a:extLst>
                </a:gridCol>
                <a:gridCol w="988236">
                  <a:extLst>
                    <a:ext uri="{9D8B030D-6E8A-4147-A177-3AD203B41FA5}">
                      <a16:colId xmlns:a16="http://schemas.microsoft.com/office/drawing/2014/main" val="81682797"/>
                    </a:ext>
                  </a:extLst>
                </a:gridCol>
              </a:tblGrid>
              <a:tr h="49620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3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SEGE </a:t>
                      </a:r>
                      <a:r>
                        <a:rPr lang="tr-TR" sz="13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2025</a:t>
                      </a:r>
                      <a:endParaRPr lang="tr-TR" sz="13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6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11. </a:t>
                      </a:r>
                      <a:r>
                        <a:rPr lang="tr-TR" sz="16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Sıra</a:t>
                      </a:r>
                      <a:endParaRPr lang="tr-TR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795035"/>
                  </a:ext>
                </a:extLst>
              </a:tr>
            </a:tbl>
          </a:graphicData>
        </a:graphic>
      </p:graphicFrame>
      <p:graphicFrame>
        <p:nvGraphicFramePr>
          <p:cNvPr id="200" name="Tablo 19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296949"/>
              </p:ext>
            </p:extLst>
          </p:nvPr>
        </p:nvGraphicFramePr>
        <p:xfrm>
          <a:off x="5821754" y="2545876"/>
          <a:ext cx="2328328" cy="49620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40093">
                  <a:extLst>
                    <a:ext uri="{9D8B030D-6E8A-4147-A177-3AD203B41FA5}">
                      <a16:colId xmlns:a16="http://schemas.microsoft.com/office/drawing/2014/main" val="3706016302"/>
                    </a:ext>
                  </a:extLst>
                </a:gridCol>
                <a:gridCol w="988235">
                  <a:extLst>
                    <a:ext uri="{9D8B030D-6E8A-4147-A177-3AD203B41FA5}">
                      <a16:colId xmlns:a16="http://schemas.microsoft.com/office/drawing/2014/main" val="81682797"/>
                    </a:ext>
                  </a:extLst>
                </a:gridCol>
              </a:tblGrid>
              <a:tr h="49620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3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Kişi Başı GSYH</a:t>
                      </a:r>
                      <a:endParaRPr lang="tr-TR" sz="13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6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12.522</a:t>
                      </a:r>
                      <a:r>
                        <a:rPr lang="tr-TR" sz="1600" b="1" kern="1200" baseline="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200" b="1" kern="1200" baseline="0" dirty="0">
                          <a:solidFill>
                            <a:schemeClr val="bg1"/>
                          </a:solidFill>
                          <a:latin typeface="Poppins ExtraLight" panose="00000300000000000000" pitchFamily="2" charset="-94"/>
                          <a:ea typeface="+mn-ea"/>
                          <a:cs typeface="Poppins ExtraLight" panose="00000300000000000000" pitchFamily="2" charset="-94"/>
                        </a:rPr>
                        <a:t>$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/>
                        <a:latin typeface="Poppins ExtraLight" panose="00000300000000000000" pitchFamily="2" charset="-94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795035"/>
                  </a:ext>
                </a:extLst>
              </a:tr>
            </a:tbl>
          </a:graphicData>
        </a:graphic>
      </p:graphicFrame>
      <p:graphicFrame>
        <p:nvGraphicFramePr>
          <p:cNvPr id="201" name="Tablo 2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957312"/>
              </p:ext>
            </p:extLst>
          </p:nvPr>
        </p:nvGraphicFramePr>
        <p:xfrm>
          <a:off x="5814853" y="3198559"/>
          <a:ext cx="2328328" cy="49620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40093">
                  <a:extLst>
                    <a:ext uri="{9D8B030D-6E8A-4147-A177-3AD203B41FA5}">
                      <a16:colId xmlns:a16="http://schemas.microsoft.com/office/drawing/2014/main" val="3706016302"/>
                    </a:ext>
                  </a:extLst>
                </a:gridCol>
                <a:gridCol w="988235">
                  <a:extLst>
                    <a:ext uri="{9D8B030D-6E8A-4147-A177-3AD203B41FA5}">
                      <a16:colId xmlns:a16="http://schemas.microsoft.com/office/drawing/2014/main" val="81682797"/>
                    </a:ext>
                  </a:extLst>
                </a:gridCol>
              </a:tblGrid>
              <a:tr h="49620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3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İmalat</a:t>
                      </a:r>
                      <a:r>
                        <a:rPr lang="tr-TR" sz="1300" b="0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3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Sanayinin </a:t>
                      </a:r>
                      <a:r>
                        <a:rPr lang="tr-TR" sz="1300" b="0" dirty="0">
                          <a:solidFill>
                            <a:schemeClr val="bg1"/>
                          </a:solidFill>
                          <a:latin typeface="+mj-lt"/>
                        </a:rPr>
                        <a:t>GSYH’daki Oranı </a:t>
                      </a:r>
                      <a:endParaRPr lang="tr-TR" sz="13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6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23,1</a:t>
                      </a:r>
                      <a:r>
                        <a:rPr lang="tr-TR" sz="1600" b="1" kern="1200" baseline="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200" b="1" kern="1200" baseline="0" dirty="0" smtClean="0">
                          <a:solidFill>
                            <a:schemeClr val="bg1"/>
                          </a:solidFill>
                          <a:latin typeface="Poppins ExtraLight" panose="00000300000000000000" pitchFamily="2" charset="-94"/>
                          <a:ea typeface="+mn-ea"/>
                          <a:cs typeface="Poppins ExtraLight" panose="00000300000000000000" pitchFamily="2" charset="-94"/>
                        </a:rPr>
                        <a:t>%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/>
                        <a:latin typeface="Poppins ExtraLight" panose="00000300000000000000" pitchFamily="2" charset="-94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795035"/>
                  </a:ext>
                </a:extLst>
              </a:tr>
            </a:tbl>
          </a:graphicData>
        </a:graphic>
      </p:graphicFrame>
      <p:graphicFrame>
        <p:nvGraphicFramePr>
          <p:cNvPr id="202" name="Tablo 2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165323"/>
              </p:ext>
            </p:extLst>
          </p:nvPr>
        </p:nvGraphicFramePr>
        <p:xfrm>
          <a:off x="5827782" y="3971010"/>
          <a:ext cx="2328328" cy="59459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40093">
                  <a:extLst>
                    <a:ext uri="{9D8B030D-6E8A-4147-A177-3AD203B41FA5}">
                      <a16:colId xmlns:a16="http://schemas.microsoft.com/office/drawing/2014/main" val="3706016302"/>
                    </a:ext>
                  </a:extLst>
                </a:gridCol>
                <a:gridCol w="988235">
                  <a:extLst>
                    <a:ext uri="{9D8B030D-6E8A-4147-A177-3AD203B41FA5}">
                      <a16:colId xmlns:a16="http://schemas.microsoft.com/office/drawing/2014/main" val="81682797"/>
                    </a:ext>
                  </a:extLst>
                </a:gridCol>
              </a:tblGrid>
              <a:tr h="297297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3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Üniversite </a:t>
                      </a:r>
                      <a:r>
                        <a:rPr lang="tr-TR" sz="1300" b="0" dirty="0">
                          <a:solidFill>
                            <a:schemeClr val="bg1"/>
                          </a:solidFill>
                          <a:latin typeface="+mj-lt"/>
                        </a:rPr>
                        <a:t>Sayısı</a:t>
                      </a:r>
                      <a:endParaRPr lang="tr-TR" sz="13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b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/>
                        <a:latin typeface="Poppins ExtraLight" panose="00000300000000000000" pitchFamily="2" charset="-94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795035"/>
                  </a:ext>
                </a:extLst>
              </a:tr>
              <a:tr h="297297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Öğrenci Sayısı</a:t>
                      </a:r>
                    </a:p>
                  </a:txBody>
                  <a:tcPr marL="6552" marR="6552" marT="6552" marB="0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tr-TR" sz="16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42.650</a:t>
                      </a:r>
                      <a:endParaRPr lang="tr-TR" sz="16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552" marR="6552" marT="655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6116348"/>
                  </a:ext>
                </a:extLst>
              </a:tr>
            </a:tbl>
          </a:graphicData>
        </a:graphic>
      </p:graphicFrame>
      <p:graphicFrame>
        <p:nvGraphicFramePr>
          <p:cNvPr id="203" name="Tablo 2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193762"/>
              </p:ext>
            </p:extLst>
          </p:nvPr>
        </p:nvGraphicFramePr>
        <p:xfrm>
          <a:off x="5825532" y="4676922"/>
          <a:ext cx="2330579" cy="49620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42343">
                  <a:extLst>
                    <a:ext uri="{9D8B030D-6E8A-4147-A177-3AD203B41FA5}">
                      <a16:colId xmlns:a16="http://schemas.microsoft.com/office/drawing/2014/main" val="3706016302"/>
                    </a:ext>
                  </a:extLst>
                </a:gridCol>
                <a:gridCol w="988236">
                  <a:extLst>
                    <a:ext uri="{9D8B030D-6E8A-4147-A177-3AD203B41FA5}">
                      <a16:colId xmlns:a16="http://schemas.microsoft.com/office/drawing/2014/main" val="81682797"/>
                    </a:ext>
                  </a:extLst>
                </a:gridCol>
              </a:tblGrid>
              <a:tr h="49620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3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Özel Okul Sayısı</a:t>
                      </a:r>
                      <a:endParaRPr lang="tr-TR" sz="13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6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247</a:t>
                      </a:r>
                      <a:endParaRPr lang="tr-TR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795035"/>
                  </a:ext>
                </a:extLst>
              </a:tr>
            </a:tbl>
          </a:graphicData>
        </a:graphic>
      </p:graphicFrame>
      <p:graphicFrame>
        <p:nvGraphicFramePr>
          <p:cNvPr id="204" name="Tablo 2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806788"/>
              </p:ext>
            </p:extLst>
          </p:nvPr>
        </p:nvGraphicFramePr>
        <p:xfrm>
          <a:off x="5819505" y="5377870"/>
          <a:ext cx="2330579" cy="60091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42343">
                  <a:extLst>
                    <a:ext uri="{9D8B030D-6E8A-4147-A177-3AD203B41FA5}">
                      <a16:colId xmlns:a16="http://schemas.microsoft.com/office/drawing/2014/main" val="3706016302"/>
                    </a:ext>
                  </a:extLst>
                </a:gridCol>
                <a:gridCol w="988236">
                  <a:extLst>
                    <a:ext uri="{9D8B030D-6E8A-4147-A177-3AD203B41FA5}">
                      <a16:colId xmlns:a16="http://schemas.microsoft.com/office/drawing/2014/main" val="81682797"/>
                    </a:ext>
                  </a:extLst>
                </a:gridCol>
              </a:tblGrid>
              <a:tr h="49620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3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Teknoloji</a:t>
                      </a:r>
                      <a:r>
                        <a:rPr lang="tr-TR" sz="1300" b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 Geliştirme Bölgesi </a:t>
                      </a:r>
                      <a:r>
                        <a:rPr lang="tr-TR" sz="13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 </a:t>
                      </a:r>
                      <a:r>
                        <a:rPr lang="tr-TR" sz="13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Sayısı</a:t>
                      </a:r>
                      <a:endParaRPr lang="tr-TR" sz="13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endParaRPr lang="tr-TR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795035"/>
                  </a:ext>
                </a:extLst>
              </a:tr>
            </a:tbl>
          </a:graphicData>
        </a:graphic>
      </p:graphicFrame>
      <p:sp>
        <p:nvSpPr>
          <p:cNvPr id="205" name="Dikdörtgen 204"/>
          <p:cNvSpPr/>
          <p:nvPr/>
        </p:nvSpPr>
        <p:spPr bwMode="auto">
          <a:xfrm>
            <a:off x="5073449" y="1854200"/>
            <a:ext cx="3151021" cy="4418542"/>
          </a:xfrm>
          <a:prstGeom prst="rect">
            <a:avLst/>
          </a:prstGeom>
          <a:noFill/>
          <a:ln>
            <a:solidFill>
              <a:srgbClr val="0054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200">
              <a:solidFill>
                <a:schemeClr val="bg1"/>
              </a:solidFill>
            </a:endParaRPr>
          </a:p>
        </p:txBody>
      </p:sp>
      <p:grpSp>
        <p:nvGrpSpPr>
          <p:cNvPr id="206" name="Analytics2" descr="{&quot;Key&quot;:&quot;POWER_USER_SHAPE_ICON&quot;,&quot;Value&quot;:&quot;POWER_USER_SHAPE_ICON_STYLE_1&quot;}"/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5127125" y="2011310"/>
            <a:ext cx="508000" cy="451359"/>
            <a:chOff x="7005638" y="5538789"/>
            <a:chExt cx="911225" cy="809625"/>
          </a:xfrm>
          <a:solidFill>
            <a:srgbClr val="0054C5"/>
          </a:solidFill>
        </p:grpSpPr>
        <p:sp>
          <p:nvSpPr>
            <p:cNvPr id="207" name="Rectangle 48"/>
            <p:cNvSpPr>
              <a:spLocks noChangeArrowheads="1"/>
            </p:cNvSpPr>
            <p:nvPr/>
          </p:nvSpPr>
          <p:spPr bwMode="auto">
            <a:xfrm>
              <a:off x="7005638" y="6299201"/>
              <a:ext cx="741363" cy="492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208" name="Freeform 49"/>
            <p:cNvSpPr>
              <a:spLocks/>
            </p:cNvSpPr>
            <p:nvPr/>
          </p:nvSpPr>
          <p:spPr bwMode="auto">
            <a:xfrm>
              <a:off x="7524751" y="5842001"/>
              <a:ext cx="153988" cy="114300"/>
            </a:xfrm>
            <a:custGeom>
              <a:avLst/>
              <a:gdLst>
                <a:gd name="T0" fmla="*/ 202 w 202"/>
                <a:gd name="T1" fmla="*/ 64 h 149"/>
                <a:gd name="T2" fmla="*/ 202 w 202"/>
                <a:gd name="T3" fmla="*/ 0 h 149"/>
                <a:gd name="T4" fmla="*/ 0 w 202"/>
                <a:gd name="T5" fmla="*/ 0 h 149"/>
                <a:gd name="T6" fmla="*/ 0 w 202"/>
                <a:gd name="T7" fmla="*/ 147 h 149"/>
                <a:gd name="T8" fmla="*/ 27 w 202"/>
                <a:gd name="T9" fmla="*/ 149 h 149"/>
                <a:gd name="T10" fmla="*/ 202 w 202"/>
                <a:gd name="T11" fmla="*/ 6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2" h="149">
                  <a:moveTo>
                    <a:pt x="202" y="64"/>
                  </a:moveTo>
                  <a:lnTo>
                    <a:pt x="202" y="0"/>
                  </a:lnTo>
                  <a:lnTo>
                    <a:pt x="0" y="0"/>
                  </a:lnTo>
                  <a:lnTo>
                    <a:pt x="0" y="147"/>
                  </a:lnTo>
                  <a:cubicBezTo>
                    <a:pt x="9" y="148"/>
                    <a:pt x="18" y="149"/>
                    <a:pt x="27" y="149"/>
                  </a:cubicBezTo>
                  <a:cubicBezTo>
                    <a:pt x="98" y="149"/>
                    <a:pt x="161" y="116"/>
                    <a:pt x="202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209" name="Freeform 50"/>
            <p:cNvSpPr>
              <a:spLocks/>
            </p:cNvSpPr>
            <p:nvPr/>
          </p:nvSpPr>
          <p:spPr bwMode="auto">
            <a:xfrm>
              <a:off x="7524751" y="6021389"/>
              <a:ext cx="153988" cy="231775"/>
            </a:xfrm>
            <a:custGeom>
              <a:avLst/>
              <a:gdLst>
                <a:gd name="T0" fmla="*/ 27 w 202"/>
                <a:gd name="T1" fmla="*/ 46 h 304"/>
                <a:gd name="T2" fmla="*/ 0 w 202"/>
                <a:gd name="T3" fmla="*/ 45 h 304"/>
                <a:gd name="T4" fmla="*/ 0 w 202"/>
                <a:gd name="T5" fmla="*/ 304 h 304"/>
                <a:gd name="T6" fmla="*/ 202 w 202"/>
                <a:gd name="T7" fmla="*/ 304 h 304"/>
                <a:gd name="T8" fmla="*/ 202 w 202"/>
                <a:gd name="T9" fmla="*/ 0 h 304"/>
                <a:gd name="T10" fmla="*/ 27 w 202"/>
                <a:gd name="T11" fmla="*/ 46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2" h="304">
                  <a:moveTo>
                    <a:pt x="27" y="46"/>
                  </a:moveTo>
                  <a:cubicBezTo>
                    <a:pt x="18" y="46"/>
                    <a:pt x="9" y="46"/>
                    <a:pt x="0" y="45"/>
                  </a:cubicBezTo>
                  <a:lnTo>
                    <a:pt x="0" y="304"/>
                  </a:lnTo>
                  <a:lnTo>
                    <a:pt x="202" y="304"/>
                  </a:lnTo>
                  <a:lnTo>
                    <a:pt x="202" y="0"/>
                  </a:lnTo>
                  <a:cubicBezTo>
                    <a:pt x="149" y="30"/>
                    <a:pt x="88" y="46"/>
                    <a:pt x="27" y="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210" name="Rectangle 51"/>
            <p:cNvSpPr>
              <a:spLocks noChangeArrowheads="1"/>
            </p:cNvSpPr>
            <p:nvPr/>
          </p:nvSpPr>
          <p:spPr bwMode="auto">
            <a:xfrm>
              <a:off x="7086601" y="6029326"/>
              <a:ext cx="153988" cy="2238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211" name="Freeform 147"/>
            <p:cNvSpPr>
              <a:spLocks/>
            </p:cNvSpPr>
            <p:nvPr/>
          </p:nvSpPr>
          <p:spPr bwMode="auto">
            <a:xfrm>
              <a:off x="7375526" y="5735639"/>
              <a:ext cx="87313" cy="198438"/>
            </a:xfrm>
            <a:custGeom>
              <a:avLst/>
              <a:gdLst>
                <a:gd name="T0" fmla="*/ 11 w 116"/>
                <a:gd name="T1" fmla="*/ 0 h 261"/>
                <a:gd name="T2" fmla="*/ 0 w 116"/>
                <a:gd name="T3" fmla="*/ 66 h 261"/>
                <a:gd name="T4" fmla="*/ 116 w 116"/>
                <a:gd name="T5" fmla="*/ 261 h 261"/>
                <a:gd name="T6" fmla="*/ 116 w 116"/>
                <a:gd name="T7" fmla="*/ 0 h 261"/>
                <a:gd name="T8" fmla="*/ 11 w 116"/>
                <a:gd name="T9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261">
                  <a:moveTo>
                    <a:pt x="11" y="0"/>
                  </a:moveTo>
                  <a:cubicBezTo>
                    <a:pt x="4" y="21"/>
                    <a:pt x="0" y="43"/>
                    <a:pt x="0" y="66"/>
                  </a:cubicBezTo>
                  <a:cubicBezTo>
                    <a:pt x="0" y="150"/>
                    <a:pt x="47" y="223"/>
                    <a:pt x="116" y="261"/>
                  </a:cubicBezTo>
                  <a:lnTo>
                    <a:pt x="116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212" name="Freeform 148"/>
            <p:cNvSpPr>
              <a:spLocks/>
            </p:cNvSpPr>
            <p:nvPr/>
          </p:nvSpPr>
          <p:spPr bwMode="auto">
            <a:xfrm>
              <a:off x="7308851" y="5919789"/>
              <a:ext cx="153988" cy="333375"/>
            </a:xfrm>
            <a:custGeom>
              <a:avLst/>
              <a:gdLst>
                <a:gd name="T0" fmla="*/ 0 w 202"/>
                <a:gd name="T1" fmla="*/ 0 h 438"/>
                <a:gd name="T2" fmla="*/ 0 w 202"/>
                <a:gd name="T3" fmla="*/ 438 h 438"/>
                <a:gd name="T4" fmla="*/ 202 w 202"/>
                <a:gd name="T5" fmla="*/ 438 h 438"/>
                <a:gd name="T6" fmla="*/ 202 w 202"/>
                <a:gd name="T7" fmla="*/ 164 h 438"/>
                <a:gd name="T8" fmla="*/ 0 w 202"/>
                <a:gd name="T9" fmla="*/ 0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438">
                  <a:moveTo>
                    <a:pt x="0" y="0"/>
                  </a:moveTo>
                  <a:lnTo>
                    <a:pt x="0" y="438"/>
                  </a:lnTo>
                  <a:lnTo>
                    <a:pt x="202" y="438"/>
                  </a:lnTo>
                  <a:lnTo>
                    <a:pt x="202" y="164"/>
                  </a:lnTo>
                  <a:cubicBezTo>
                    <a:pt x="116" y="136"/>
                    <a:pt x="44" y="77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213" name="Freeform 149"/>
            <p:cNvSpPr>
              <a:spLocks noEditPoints="1"/>
            </p:cNvSpPr>
            <p:nvPr/>
          </p:nvSpPr>
          <p:spPr bwMode="auto">
            <a:xfrm>
              <a:off x="7297738" y="5538789"/>
              <a:ext cx="619125" cy="604838"/>
            </a:xfrm>
            <a:custGeom>
              <a:avLst/>
              <a:gdLst>
                <a:gd name="T0" fmla="*/ 325 w 813"/>
                <a:gd name="T1" fmla="*/ 578 h 794"/>
                <a:gd name="T2" fmla="*/ 72 w 813"/>
                <a:gd name="T3" fmla="*/ 325 h 794"/>
                <a:gd name="T4" fmla="*/ 325 w 813"/>
                <a:gd name="T5" fmla="*/ 72 h 794"/>
                <a:gd name="T6" fmla="*/ 578 w 813"/>
                <a:gd name="T7" fmla="*/ 325 h 794"/>
                <a:gd name="T8" fmla="*/ 325 w 813"/>
                <a:gd name="T9" fmla="*/ 578 h 794"/>
                <a:gd name="T10" fmla="*/ 651 w 813"/>
                <a:gd name="T11" fmla="*/ 544 h 794"/>
                <a:gd name="T12" fmla="*/ 627 w 813"/>
                <a:gd name="T13" fmla="*/ 572 h 794"/>
                <a:gd name="T14" fmla="*/ 579 w 813"/>
                <a:gd name="T15" fmla="*/ 528 h 794"/>
                <a:gd name="T16" fmla="*/ 650 w 813"/>
                <a:gd name="T17" fmla="*/ 325 h 794"/>
                <a:gd name="T18" fmla="*/ 325 w 813"/>
                <a:gd name="T19" fmla="*/ 0 h 794"/>
                <a:gd name="T20" fmla="*/ 0 w 813"/>
                <a:gd name="T21" fmla="*/ 325 h 794"/>
                <a:gd name="T22" fmla="*/ 325 w 813"/>
                <a:gd name="T23" fmla="*/ 650 h 794"/>
                <a:gd name="T24" fmla="*/ 527 w 813"/>
                <a:gd name="T25" fmla="*/ 580 h 794"/>
                <a:gd name="T26" fmla="*/ 579 w 813"/>
                <a:gd name="T27" fmla="*/ 626 h 794"/>
                <a:gd name="T28" fmla="*/ 557 w 813"/>
                <a:gd name="T29" fmla="*/ 650 h 794"/>
                <a:gd name="T30" fmla="*/ 719 w 813"/>
                <a:gd name="T31" fmla="*/ 794 h 794"/>
                <a:gd name="T32" fmla="*/ 813 w 813"/>
                <a:gd name="T33" fmla="*/ 688 h 794"/>
                <a:gd name="T34" fmla="*/ 651 w 813"/>
                <a:gd name="T35" fmla="*/ 54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13" h="794">
                  <a:moveTo>
                    <a:pt x="325" y="578"/>
                  </a:moveTo>
                  <a:cubicBezTo>
                    <a:pt x="186" y="578"/>
                    <a:pt x="72" y="464"/>
                    <a:pt x="72" y="325"/>
                  </a:cubicBezTo>
                  <a:cubicBezTo>
                    <a:pt x="72" y="186"/>
                    <a:pt x="186" y="72"/>
                    <a:pt x="325" y="72"/>
                  </a:cubicBezTo>
                  <a:cubicBezTo>
                    <a:pt x="465" y="72"/>
                    <a:pt x="578" y="186"/>
                    <a:pt x="578" y="325"/>
                  </a:cubicBezTo>
                  <a:cubicBezTo>
                    <a:pt x="578" y="464"/>
                    <a:pt x="465" y="578"/>
                    <a:pt x="325" y="578"/>
                  </a:cubicBezTo>
                  <a:close/>
                  <a:moveTo>
                    <a:pt x="651" y="544"/>
                  </a:moveTo>
                  <a:lnTo>
                    <a:pt x="627" y="572"/>
                  </a:lnTo>
                  <a:lnTo>
                    <a:pt x="579" y="528"/>
                  </a:lnTo>
                  <a:cubicBezTo>
                    <a:pt x="624" y="473"/>
                    <a:pt x="650" y="402"/>
                    <a:pt x="650" y="325"/>
                  </a:cubicBezTo>
                  <a:cubicBezTo>
                    <a:pt x="650" y="146"/>
                    <a:pt x="505" y="0"/>
                    <a:pt x="325" y="0"/>
                  </a:cubicBezTo>
                  <a:cubicBezTo>
                    <a:pt x="146" y="0"/>
                    <a:pt x="0" y="146"/>
                    <a:pt x="0" y="325"/>
                  </a:cubicBezTo>
                  <a:cubicBezTo>
                    <a:pt x="0" y="504"/>
                    <a:pt x="146" y="650"/>
                    <a:pt x="325" y="650"/>
                  </a:cubicBezTo>
                  <a:cubicBezTo>
                    <a:pt x="402" y="650"/>
                    <a:pt x="472" y="624"/>
                    <a:pt x="527" y="580"/>
                  </a:cubicBezTo>
                  <a:lnTo>
                    <a:pt x="579" y="626"/>
                  </a:lnTo>
                  <a:lnTo>
                    <a:pt x="557" y="650"/>
                  </a:lnTo>
                  <a:lnTo>
                    <a:pt x="719" y="794"/>
                  </a:lnTo>
                  <a:lnTo>
                    <a:pt x="813" y="688"/>
                  </a:lnTo>
                  <a:lnTo>
                    <a:pt x="651" y="544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214" name="Dark_Money" descr="{&quot;Key&quot;:&quot;POWER_USER_SHAPE_ICON&quot;,&quot;Value&quot;:&quot;POWER_USER_SHAPE_ICON_STYLE_1&quot;}"/>
          <p:cNvGrpSpPr>
            <a:grpSpLocks noChangeAspect="1"/>
          </p:cNvGrpSpPr>
          <p:nvPr>
            <p:custDataLst>
              <p:tags r:id="rId7"/>
            </p:custDataLst>
          </p:nvPr>
        </p:nvGrpSpPr>
        <p:grpSpPr bwMode="auto">
          <a:xfrm>
            <a:off x="5132831" y="2601077"/>
            <a:ext cx="508000" cy="421531"/>
            <a:chOff x="-4" y="8"/>
            <a:chExt cx="564" cy="468"/>
          </a:xfrm>
          <a:solidFill>
            <a:srgbClr val="0054C5"/>
          </a:solidFill>
        </p:grpSpPr>
        <p:sp>
          <p:nvSpPr>
            <p:cNvPr id="215" name="Dark_Money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476" y="246"/>
              <a:ext cx="84" cy="46"/>
            </a:xfrm>
            <a:custGeom>
              <a:avLst/>
              <a:gdLst>
                <a:gd name="T0" fmla="*/ 96 w 191"/>
                <a:gd name="T1" fmla="*/ 0 h 104"/>
                <a:gd name="T2" fmla="*/ 0 w 191"/>
                <a:gd name="T3" fmla="*/ 35 h 104"/>
                <a:gd name="T4" fmla="*/ 0 w 191"/>
                <a:gd name="T5" fmla="*/ 70 h 104"/>
                <a:gd name="T6" fmla="*/ 0 w 191"/>
                <a:gd name="T7" fmla="*/ 70 h 104"/>
                <a:gd name="T8" fmla="*/ 96 w 191"/>
                <a:gd name="T9" fmla="*/ 104 h 104"/>
                <a:gd name="T10" fmla="*/ 191 w 191"/>
                <a:gd name="T11" fmla="*/ 70 h 104"/>
                <a:gd name="T12" fmla="*/ 191 w 191"/>
                <a:gd name="T13" fmla="*/ 70 h 104"/>
                <a:gd name="T14" fmla="*/ 191 w 191"/>
                <a:gd name="T15" fmla="*/ 35 h 104"/>
                <a:gd name="T16" fmla="*/ 96 w 191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4">
                  <a:moveTo>
                    <a:pt x="96" y="0"/>
                  </a:moveTo>
                  <a:cubicBezTo>
                    <a:pt x="43" y="0"/>
                    <a:pt x="0" y="16"/>
                    <a:pt x="0" y="35"/>
                  </a:cubicBezTo>
                  <a:lnTo>
                    <a:pt x="0" y="70"/>
                  </a:lnTo>
                  <a:lnTo>
                    <a:pt x="0" y="70"/>
                  </a:lnTo>
                  <a:cubicBezTo>
                    <a:pt x="0" y="89"/>
                    <a:pt x="43" y="104"/>
                    <a:pt x="96" y="104"/>
                  </a:cubicBezTo>
                  <a:cubicBezTo>
                    <a:pt x="148" y="104"/>
                    <a:pt x="191" y="89"/>
                    <a:pt x="191" y="70"/>
                  </a:cubicBezTo>
                  <a:lnTo>
                    <a:pt x="191" y="70"/>
                  </a:lnTo>
                  <a:lnTo>
                    <a:pt x="191" y="35"/>
                  </a:lnTo>
                  <a:cubicBezTo>
                    <a:pt x="191" y="16"/>
                    <a:pt x="148" y="0"/>
                    <a:pt x="9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16" name="Dark_Money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476" y="384"/>
              <a:ext cx="84" cy="31"/>
            </a:xfrm>
            <a:custGeom>
              <a:avLst/>
              <a:gdLst>
                <a:gd name="T0" fmla="*/ 96 w 191"/>
                <a:gd name="T1" fmla="*/ 34 h 69"/>
                <a:gd name="T2" fmla="*/ 0 w 191"/>
                <a:gd name="T3" fmla="*/ 0 h 69"/>
                <a:gd name="T4" fmla="*/ 0 w 191"/>
                <a:gd name="T5" fmla="*/ 34 h 69"/>
                <a:gd name="T6" fmla="*/ 96 w 191"/>
                <a:gd name="T7" fmla="*/ 69 h 69"/>
                <a:gd name="T8" fmla="*/ 191 w 191"/>
                <a:gd name="T9" fmla="*/ 34 h 69"/>
                <a:gd name="T10" fmla="*/ 191 w 191"/>
                <a:gd name="T11" fmla="*/ 0 h 69"/>
                <a:gd name="T12" fmla="*/ 96 w 191"/>
                <a:gd name="T13" fmla="*/ 3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69">
                  <a:moveTo>
                    <a:pt x="96" y="34"/>
                  </a:moveTo>
                  <a:cubicBezTo>
                    <a:pt x="43" y="34"/>
                    <a:pt x="0" y="19"/>
                    <a:pt x="0" y="0"/>
                  </a:cubicBezTo>
                  <a:lnTo>
                    <a:pt x="0" y="34"/>
                  </a:lnTo>
                  <a:cubicBezTo>
                    <a:pt x="0" y="54"/>
                    <a:pt x="43" y="69"/>
                    <a:pt x="96" y="69"/>
                  </a:cubicBezTo>
                  <a:cubicBezTo>
                    <a:pt x="148" y="69"/>
                    <a:pt x="191" y="54"/>
                    <a:pt x="191" y="34"/>
                  </a:cubicBezTo>
                  <a:lnTo>
                    <a:pt x="191" y="0"/>
                  </a:lnTo>
                  <a:cubicBezTo>
                    <a:pt x="191" y="19"/>
                    <a:pt x="148" y="34"/>
                    <a:pt x="96" y="3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17" name="Dark_Money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476" y="353"/>
              <a:ext cx="84" cy="31"/>
            </a:xfrm>
            <a:custGeom>
              <a:avLst/>
              <a:gdLst>
                <a:gd name="T0" fmla="*/ 96 w 191"/>
                <a:gd name="T1" fmla="*/ 35 h 70"/>
                <a:gd name="T2" fmla="*/ 0 w 191"/>
                <a:gd name="T3" fmla="*/ 0 h 70"/>
                <a:gd name="T4" fmla="*/ 0 w 191"/>
                <a:gd name="T5" fmla="*/ 35 h 70"/>
                <a:gd name="T6" fmla="*/ 96 w 191"/>
                <a:gd name="T7" fmla="*/ 70 h 70"/>
                <a:gd name="T8" fmla="*/ 191 w 191"/>
                <a:gd name="T9" fmla="*/ 35 h 70"/>
                <a:gd name="T10" fmla="*/ 191 w 191"/>
                <a:gd name="T11" fmla="*/ 0 h 70"/>
                <a:gd name="T12" fmla="*/ 96 w 191"/>
                <a:gd name="T13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70">
                  <a:moveTo>
                    <a:pt x="96" y="35"/>
                  </a:moveTo>
                  <a:cubicBezTo>
                    <a:pt x="43" y="35"/>
                    <a:pt x="0" y="19"/>
                    <a:pt x="0" y="0"/>
                  </a:cubicBezTo>
                  <a:lnTo>
                    <a:pt x="0" y="35"/>
                  </a:lnTo>
                  <a:cubicBezTo>
                    <a:pt x="0" y="54"/>
                    <a:pt x="43" y="70"/>
                    <a:pt x="96" y="70"/>
                  </a:cubicBezTo>
                  <a:cubicBezTo>
                    <a:pt x="148" y="70"/>
                    <a:pt x="191" y="54"/>
                    <a:pt x="191" y="35"/>
                  </a:cubicBezTo>
                  <a:lnTo>
                    <a:pt x="191" y="0"/>
                  </a:lnTo>
                  <a:cubicBezTo>
                    <a:pt x="191" y="19"/>
                    <a:pt x="148" y="35"/>
                    <a:pt x="96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18" name="Dark_Money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476" y="323"/>
              <a:ext cx="84" cy="30"/>
            </a:xfrm>
            <a:custGeom>
              <a:avLst/>
              <a:gdLst>
                <a:gd name="T0" fmla="*/ 96 w 191"/>
                <a:gd name="T1" fmla="*/ 35 h 69"/>
                <a:gd name="T2" fmla="*/ 0 w 191"/>
                <a:gd name="T3" fmla="*/ 0 h 69"/>
                <a:gd name="T4" fmla="*/ 0 w 191"/>
                <a:gd name="T5" fmla="*/ 35 h 69"/>
                <a:gd name="T6" fmla="*/ 96 w 191"/>
                <a:gd name="T7" fmla="*/ 69 h 69"/>
                <a:gd name="T8" fmla="*/ 191 w 191"/>
                <a:gd name="T9" fmla="*/ 35 h 69"/>
                <a:gd name="T10" fmla="*/ 191 w 191"/>
                <a:gd name="T11" fmla="*/ 0 h 69"/>
                <a:gd name="T12" fmla="*/ 96 w 191"/>
                <a:gd name="T13" fmla="*/ 3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69">
                  <a:moveTo>
                    <a:pt x="96" y="35"/>
                  </a:moveTo>
                  <a:cubicBezTo>
                    <a:pt x="43" y="35"/>
                    <a:pt x="0" y="19"/>
                    <a:pt x="0" y="0"/>
                  </a:cubicBezTo>
                  <a:lnTo>
                    <a:pt x="0" y="35"/>
                  </a:lnTo>
                  <a:cubicBezTo>
                    <a:pt x="0" y="54"/>
                    <a:pt x="43" y="69"/>
                    <a:pt x="96" y="69"/>
                  </a:cubicBezTo>
                  <a:cubicBezTo>
                    <a:pt x="148" y="69"/>
                    <a:pt x="191" y="54"/>
                    <a:pt x="191" y="35"/>
                  </a:cubicBezTo>
                  <a:lnTo>
                    <a:pt x="191" y="0"/>
                  </a:lnTo>
                  <a:cubicBezTo>
                    <a:pt x="191" y="19"/>
                    <a:pt x="148" y="35"/>
                    <a:pt x="96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19" name="Dark_Money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476" y="292"/>
              <a:ext cx="84" cy="31"/>
            </a:xfrm>
            <a:custGeom>
              <a:avLst/>
              <a:gdLst>
                <a:gd name="T0" fmla="*/ 96 w 191"/>
                <a:gd name="T1" fmla="*/ 35 h 70"/>
                <a:gd name="T2" fmla="*/ 0 w 191"/>
                <a:gd name="T3" fmla="*/ 0 h 70"/>
                <a:gd name="T4" fmla="*/ 0 w 191"/>
                <a:gd name="T5" fmla="*/ 35 h 70"/>
                <a:gd name="T6" fmla="*/ 96 w 191"/>
                <a:gd name="T7" fmla="*/ 70 h 70"/>
                <a:gd name="T8" fmla="*/ 191 w 191"/>
                <a:gd name="T9" fmla="*/ 35 h 70"/>
                <a:gd name="T10" fmla="*/ 191 w 191"/>
                <a:gd name="T11" fmla="*/ 0 h 70"/>
                <a:gd name="T12" fmla="*/ 96 w 191"/>
                <a:gd name="T13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70">
                  <a:moveTo>
                    <a:pt x="96" y="35"/>
                  </a:moveTo>
                  <a:cubicBezTo>
                    <a:pt x="43" y="35"/>
                    <a:pt x="0" y="20"/>
                    <a:pt x="0" y="0"/>
                  </a:cubicBezTo>
                  <a:lnTo>
                    <a:pt x="0" y="35"/>
                  </a:lnTo>
                  <a:cubicBezTo>
                    <a:pt x="0" y="54"/>
                    <a:pt x="43" y="70"/>
                    <a:pt x="96" y="70"/>
                  </a:cubicBezTo>
                  <a:cubicBezTo>
                    <a:pt x="148" y="70"/>
                    <a:pt x="191" y="54"/>
                    <a:pt x="191" y="35"/>
                  </a:cubicBezTo>
                  <a:lnTo>
                    <a:pt x="191" y="0"/>
                  </a:lnTo>
                  <a:cubicBezTo>
                    <a:pt x="191" y="20"/>
                    <a:pt x="148" y="35"/>
                    <a:pt x="96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0" name="Dark_Money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476" y="415"/>
              <a:ext cx="84" cy="31"/>
            </a:xfrm>
            <a:custGeom>
              <a:avLst/>
              <a:gdLst>
                <a:gd name="T0" fmla="*/ 96 w 191"/>
                <a:gd name="T1" fmla="*/ 35 h 70"/>
                <a:gd name="T2" fmla="*/ 0 w 191"/>
                <a:gd name="T3" fmla="*/ 0 h 70"/>
                <a:gd name="T4" fmla="*/ 0 w 191"/>
                <a:gd name="T5" fmla="*/ 35 h 70"/>
                <a:gd name="T6" fmla="*/ 96 w 191"/>
                <a:gd name="T7" fmla="*/ 70 h 70"/>
                <a:gd name="T8" fmla="*/ 191 w 191"/>
                <a:gd name="T9" fmla="*/ 35 h 70"/>
                <a:gd name="T10" fmla="*/ 191 w 191"/>
                <a:gd name="T11" fmla="*/ 0 h 70"/>
                <a:gd name="T12" fmla="*/ 96 w 191"/>
                <a:gd name="T13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70">
                  <a:moveTo>
                    <a:pt x="96" y="35"/>
                  </a:moveTo>
                  <a:cubicBezTo>
                    <a:pt x="43" y="35"/>
                    <a:pt x="0" y="19"/>
                    <a:pt x="0" y="0"/>
                  </a:cubicBezTo>
                  <a:lnTo>
                    <a:pt x="0" y="35"/>
                  </a:lnTo>
                  <a:cubicBezTo>
                    <a:pt x="0" y="54"/>
                    <a:pt x="43" y="70"/>
                    <a:pt x="96" y="70"/>
                  </a:cubicBezTo>
                  <a:cubicBezTo>
                    <a:pt x="148" y="70"/>
                    <a:pt x="191" y="54"/>
                    <a:pt x="191" y="35"/>
                  </a:cubicBezTo>
                  <a:lnTo>
                    <a:pt x="191" y="0"/>
                  </a:lnTo>
                  <a:cubicBezTo>
                    <a:pt x="191" y="19"/>
                    <a:pt x="148" y="35"/>
                    <a:pt x="96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1" name="Dark_Money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476" y="446"/>
              <a:ext cx="84" cy="30"/>
            </a:xfrm>
            <a:custGeom>
              <a:avLst/>
              <a:gdLst>
                <a:gd name="T0" fmla="*/ 96 w 191"/>
                <a:gd name="T1" fmla="*/ 34 h 69"/>
                <a:gd name="T2" fmla="*/ 0 w 191"/>
                <a:gd name="T3" fmla="*/ 0 h 69"/>
                <a:gd name="T4" fmla="*/ 0 w 191"/>
                <a:gd name="T5" fmla="*/ 34 h 69"/>
                <a:gd name="T6" fmla="*/ 96 w 191"/>
                <a:gd name="T7" fmla="*/ 69 h 69"/>
                <a:gd name="T8" fmla="*/ 191 w 191"/>
                <a:gd name="T9" fmla="*/ 34 h 69"/>
                <a:gd name="T10" fmla="*/ 191 w 191"/>
                <a:gd name="T11" fmla="*/ 0 h 69"/>
                <a:gd name="T12" fmla="*/ 96 w 191"/>
                <a:gd name="T13" fmla="*/ 3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69">
                  <a:moveTo>
                    <a:pt x="96" y="34"/>
                  </a:moveTo>
                  <a:cubicBezTo>
                    <a:pt x="43" y="34"/>
                    <a:pt x="0" y="19"/>
                    <a:pt x="0" y="0"/>
                  </a:cubicBezTo>
                  <a:lnTo>
                    <a:pt x="0" y="34"/>
                  </a:lnTo>
                  <a:cubicBezTo>
                    <a:pt x="0" y="53"/>
                    <a:pt x="43" y="69"/>
                    <a:pt x="96" y="69"/>
                  </a:cubicBezTo>
                  <a:cubicBezTo>
                    <a:pt x="148" y="69"/>
                    <a:pt x="191" y="53"/>
                    <a:pt x="191" y="34"/>
                  </a:cubicBezTo>
                  <a:lnTo>
                    <a:pt x="191" y="0"/>
                  </a:lnTo>
                  <a:cubicBezTo>
                    <a:pt x="191" y="19"/>
                    <a:pt x="148" y="34"/>
                    <a:pt x="96" y="3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2" name="Dark_Money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376" y="338"/>
              <a:ext cx="84" cy="46"/>
            </a:xfrm>
            <a:custGeom>
              <a:avLst/>
              <a:gdLst>
                <a:gd name="T0" fmla="*/ 96 w 191"/>
                <a:gd name="T1" fmla="*/ 0 h 104"/>
                <a:gd name="T2" fmla="*/ 0 w 191"/>
                <a:gd name="T3" fmla="*/ 34 h 104"/>
                <a:gd name="T4" fmla="*/ 0 w 191"/>
                <a:gd name="T5" fmla="*/ 69 h 104"/>
                <a:gd name="T6" fmla="*/ 96 w 191"/>
                <a:gd name="T7" fmla="*/ 104 h 104"/>
                <a:gd name="T8" fmla="*/ 191 w 191"/>
                <a:gd name="T9" fmla="*/ 69 h 104"/>
                <a:gd name="T10" fmla="*/ 191 w 191"/>
                <a:gd name="T11" fmla="*/ 34 h 104"/>
                <a:gd name="T12" fmla="*/ 96 w 191"/>
                <a:gd name="T1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104">
                  <a:moveTo>
                    <a:pt x="96" y="0"/>
                  </a:moveTo>
                  <a:cubicBezTo>
                    <a:pt x="43" y="0"/>
                    <a:pt x="0" y="15"/>
                    <a:pt x="0" y="34"/>
                  </a:cubicBezTo>
                  <a:lnTo>
                    <a:pt x="0" y="69"/>
                  </a:lnTo>
                  <a:cubicBezTo>
                    <a:pt x="0" y="88"/>
                    <a:pt x="43" y="104"/>
                    <a:pt x="96" y="104"/>
                  </a:cubicBezTo>
                  <a:cubicBezTo>
                    <a:pt x="149" y="104"/>
                    <a:pt x="191" y="88"/>
                    <a:pt x="191" y="69"/>
                  </a:cubicBezTo>
                  <a:lnTo>
                    <a:pt x="191" y="34"/>
                  </a:lnTo>
                  <a:cubicBezTo>
                    <a:pt x="191" y="15"/>
                    <a:pt x="149" y="0"/>
                    <a:pt x="9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3" name="Dark_Money"/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376" y="384"/>
              <a:ext cx="84" cy="31"/>
            </a:xfrm>
            <a:custGeom>
              <a:avLst/>
              <a:gdLst>
                <a:gd name="T0" fmla="*/ 96 w 191"/>
                <a:gd name="T1" fmla="*/ 34 h 69"/>
                <a:gd name="T2" fmla="*/ 0 w 191"/>
                <a:gd name="T3" fmla="*/ 0 h 69"/>
                <a:gd name="T4" fmla="*/ 0 w 191"/>
                <a:gd name="T5" fmla="*/ 34 h 69"/>
                <a:gd name="T6" fmla="*/ 96 w 191"/>
                <a:gd name="T7" fmla="*/ 69 h 69"/>
                <a:gd name="T8" fmla="*/ 191 w 191"/>
                <a:gd name="T9" fmla="*/ 34 h 69"/>
                <a:gd name="T10" fmla="*/ 191 w 191"/>
                <a:gd name="T11" fmla="*/ 0 h 69"/>
                <a:gd name="T12" fmla="*/ 96 w 191"/>
                <a:gd name="T13" fmla="*/ 3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69">
                  <a:moveTo>
                    <a:pt x="96" y="34"/>
                  </a:moveTo>
                  <a:cubicBezTo>
                    <a:pt x="43" y="34"/>
                    <a:pt x="0" y="19"/>
                    <a:pt x="0" y="0"/>
                  </a:cubicBezTo>
                  <a:lnTo>
                    <a:pt x="0" y="34"/>
                  </a:lnTo>
                  <a:cubicBezTo>
                    <a:pt x="0" y="54"/>
                    <a:pt x="43" y="69"/>
                    <a:pt x="96" y="69"/>
                  </a:cubicBezTo>
                  <a:cubicBezTo>
                    <a:pt x="149" y="69"/>
                    <a:pt x="191" y="54"/>
                    <a:pt x="191" y="34"/>
                  </a:cubicBezTo>
                  <a:lnTo>
                    <a:pt x="191" y="0"/>
                  </a:lnTo>
                  <a:cubicBezTo>
                    <a:pt x="191" y="19"/>
                    <a:pt x="149" y="34"/>
                    <a:pt x="96" y="3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4" name="Dark_Money"/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376" y="415"/>
              <a:ext cx="84" cy="31"/>
            </a:xfrm>
            <a:custGeom>
              <a:avLst/>
              <a:gdLst>
                <a:gd name="T0" fmla="*/ 96 w 191"/>
                <a:gd name="T1" fmla="*/ 35 h 70"/>
                <a:gd name="T2" fmla="*/ 0 w 191"/>
                <a:gd name="T3" fmla="*/ 0 h 70"/>
                <a:gd name="T4" fmla="*/ 0 w 191"/>
                <a:gd name="T5" fmla="*/ 35 h 70"/>
                <a:gd name="T6" fmla="*/ 96 w 191"/>
                <a:gd name="T7" fmla="*/ 70 h 70"/>
                <a:gd name="T8" fmla="*/ 191 w 191"/>
                <a:gd name="T9" fmla="*/ 35 h 70"/>
                <a:gd name="T10" fmla="*/ 191 w 191"/>
                <a:gd name="T11" fmla="*/ 0 h 70"/>
                <a:gd name="T12" fmla="*/ 96 w 191"/>
                <a:gd name="T13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70">
                  <a:moveTo>
                    <a:pt x="96" y="35"/>
                  </a:moveTo>
                  <a:cubicBezTo>
                    <a:pt x="43" y="35"/>
                    <a:pt x="0" y="19"/>
                    <a:pt x="0" y="0"/>
                  </a:cubicBezTo>
                  <a:lnTo>
                    <a:pt x="0" y="35"/>
                  </a:lnTo>
                  <a:cubicBezTo>
                    <a:pt x="0" y="54"/>
                    <a:pt x="43" y="70"/>
                    <a:pt x="96" y="70"/>
                  </a:cubicBezTo>
                  <a:cubicBezTo>
                    <a:pt x="149" y="70"/>
                    <a:pt x="191" y="54"/>
                    <a:pt x="191" y="35"/>
                  </a:cubicBezTo>
                  <a:lnTo>
                    <a:pt x="191" y="0"/>
                  </a:lnTo>
                  <a:cubicBezTo>
                    <a:pt x="191" y="19"/>
                    <a:pt x="149" y="35"/>
                    <a:pt x="96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5" name="Dark_Money"/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376" y="446"/>
              <a:ext cx="84" cy="30"/>
            </a:xfrm>
            <a:custGeom>
              <a:avLst/>
              <a:gdLst>
                <a:gd name="T0" fmla="*/ 96 w 191"/>
                <a:gd name="T1" fmla="*/ 34 h 69"/>
                <a:gd name="T2" fmla="*/ 0 w 191"/>
                <a:gd name="T3" fmla="*/ 0 h 69"/>
                <a:gd name="T4" fmla="*/ 0 w 191"/>
                <a:gd name="T5" fmla="*/ 34 h 69"/>
                <a:gd name="T6" fmla="*/ 96 w 191"/>
                <a:gd name="T7" fmla="*/ 69 h 69"/>
                <a:gd name="T8" fmla="*/ 191 w 191"/>
                <a:gd name="T9" fmla="*/ 34 h 69"/>
                <a:gd name="T10" fmla="*/ 191 w 191"/>
                <a:gd name="T11" fmla="*/ 0 h 69"/>
                <a:gd name="T12" fmla="*/ 96 w 191"/>
                <a:gd name="T13" fmla="*/ 3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69">
                  <a:moveTo>
                    <a:pt x="96" y="34"/>
                  </a:moveTo>
                  <a:cubicBezTo>
                    <a:pt x="43" y="34"/>
                    <a:pt x="0" y="19"/>
                    <a:pt x="0" y="0"/>
                  </a:cubicBezTo>
                  <a:lnTo>
                    <a:pt x="0" y="34"/>
                  </a:lnTo>
                  <a:cubicBezTo>
                    <a:pt x="0" y="53"/>
                    <a:pt x="43" y="69"/>
                    <a:pt x="96" y="69"/>
                  </a:cubicBezTo>
                  <a:cubicBezTo>
                    <a:pt x="149" y="69"/>
                    <a:pt x="191" y="53"/>
                    <a:pt x="191" y="34"/>
                  </a:cubicBezTo>
                  <a:lnTo>
                    <a:pt x="191" y="0"/>
                  </a:lnTo>
                  <a:cubicBezTo>
                    <a:pt x="191" y="19"/>
                    <a:pt x="149" y="34"/>
                    <a:pt x="96" y="3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6" name="Dark_Money"/>
            <p:cNvSpPr>
              <a:spLocks noEditPoints="1"/>
            </p:cNvSpPr>
            <p:nvPr>
              <p:custDataLst>
                <p:tags r:id="rId26"/>
              </p:custDataLst>
            </p:nvPr>
          </p:nvSpPr>
          <p:spPr bwMode="auto">
            <a:xfrm>
              <a:off x="-4" y="131"/>
              <a:ext cx="432" cy="330"/>
            </a:xfrm>
            <a:custGeom>
              <a:avLst/>
              <a:gdLst>
                <a:gd name="T0" fmla="*/ 979 w 979"/>
                <a:gd name="T1" fmla="*/ 434 h 746"/>
                <a:gd name="T2" fmla="*/ 654 w 979"/>
                <a:gd name="T3" fmla="*/ 0 h 746"/>
                <a:gd name="T4" fmla="*/ 654 w 979"/>
                <a:gd name="T5" fmla="*/ 0 h 746"/>
                <a:gd name="T6" fmla="*/ 653 w 979"/>
                <a:gd name="T7" fmla="*/ 0 h 746"/>
                <a:gd name="T8" fmla="*/ 376 w 979"/>
                <a:gd name="T9" fmla="*/ 0 h 746"/>
                <a:gd name="T10" fmla="*/ 375 w 979"/>
                <a:gd name="T11" fmla="*/ 0 h 746"/>
                <a:gd name="T12" fmla="*/ 375 w 979"/>
                <a:gd name="T13" fmla="*/ 0 h 746"/>
                <a:gd name="T14" fmla="*/ 29 w 979"/>
                <a:gd name="T15" fmla="*/ 555 h 746"/>
                <a:gd name="T16" fmla="*/ 219 w 979"/>
                <a:gd name="T17" fmla="*/ 746 h 746"/>
                <a:gd name="T18" fmla="*/ 810 w 979"/>
                <a:gd name="T19" fmla="*/ 746 h 746"/>
                <a:gd name="T20" fmla="*/ 827 w 979"/>
                <a:gd name="T21" fmla="*/ 745 h 746"/>
                <a:gd name="T22" fmla="*/ 827 w 979"/>
                <a:gd name="T23" fmla="*/ 537 h 746"/>
                <a:gd name="T24" fmla="*/ 827 w 979"/>
                <a:gd name="T25" fmla="*/ 502 h 746"/>
                <a:gd name="T26" fmla="*/ 957 w 979"/>
                <a:gd name="T27" fmla="*/ 433 h 746"/>
                <a:gd name="T28" fmla="*/ 979 w 979"/>
                <a:gd name="T29" fmla="*/ 434 h 746"/>
                <a:gd name="T30" fmla="*/ 549 w 979"/>
                <a:gd name="T31" fmla="*/ 624 h 746"/>
                <a:gd name="T32" fmla="*/ 479 w 979"/>
                <a:gd name="T33" fmla="*/ 624 h 746"/>
                <a:gd name="T34" fmla="*/ 479 w 979"/>
                <a:gd name="T35" fmla="*/ 554 h 746"/>
                <a:gd name="T36" fmla="*/ 549 w 979"/>
                <a:gd name="T37" fmla="*/ 554 h 746"/>
                <a:gd name="T38" fmla="*/ 549 w 979"/>
                <a:gd name="T39" fmla="*/ 624 h 746"/>
                <a:gd name="T40" fmla="*/ 600 w 979"/>
                <a:gd name="T41" fmla="*/ 416 h 746"/>
                <a:gd name="T42" fmla="*/ 549 w 979"/>
                <a:gd name="T43" fmla="*/ 502 h 746"/>
                <a:gd name="T44" fmla="*/ 479 w 979"/>
                <a:gd name="T45" fmla="*/ 502 h 746"/>
                <a:gd name="T46" fmla="*/ 557 w 979"/>
                <a:gd name="T47" fmla="*/ 361 h 746"/>
                <a:gd name="T48" fmla="*/ 601 w 979"/>
                <a:gd name="T49" fmla="*/ 294 h 746"/>
                <a:gd name="T50" fmla="*/ 514 w 979"/>
                <a:gd name="T51" fmla="*/ 207 h 746"/>
                <a:gd name="T52" fmla="*/ 427 w 979"/>
                <a:gd name="T53" fmla="*/ 294 h 746"/>
                <a:gd name="T54" fmla="*/ 358 w 979"/>
                <a:gd name="T55" fmla="*/ 294 h 746"/>
                <a:gd name="T56" fmla="*/ 514 w 979"/>
                <a:gd name="T57" fmla="*/ 138 h 746"/>
                <a:gd name="T58" fmla="*/ 670 w 979"/>
                <a:gd name="T59" fmla="*/ 294 h 746"/>
                <a:gd name="T60" fmla="*/ 600 w 979"/>
                <a:gd name="T61" fmla="*/ 416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79" h="746">
                  <a:moveTo>
                    <a:pt x="979" y="434"/>
                  </a:moveTo>
                  <a:cubicBezTo>
                    <a:pt x="945" y="337"/>
                    <a:pt x="861" y="187"/>
                    <a:pt x="654" y="0"/>
                  </a:cubicBezTo>
                  <a:lnTo>
                    <a:pt x="654" y="0"/>
                  </a:lnTo>
                  <a:lnTo>
                    <a:pt x="653" y="0"/>
                  </a:lnTo>
                  <a:lnTo>
                    <a:pt x="376" y="0"/>
                  </a:lnTo>
                  <a:lnTo>
                    <a:pt x="375" y="0"/>
                  </a:lnTo>
                  <a:lnTo>
                    <a:pt x="375" y="0"/>
                  </a:lnTo>
                  <a:cubicBezTo>
                    <a:pt x="0" y="338"/>
                    <a:pt x="29" y="555"/>
                    <a:pt x="29" y="555"/>
                  </a:cubicBezTo>
                  <a:cubicBezTo>
                    <a:pt x="29" y="661"/>
                    <a:pt x="114" y="746"/>
                    <a:pt x="219" y="746"/>
                  </a:cubicBezTo>
                  <a:lnTo>
                    <a:pt x="810" y="746"/>
                  </a:lnTo>
                  <a:cubicBezTo>
                    <a:pt x="815" y="746"/>
                    <a:pt x="821" y="746"/>
                    <a:pt x="827" y="745"/>
                  </a:cubicBezTo>
                  <a:lnTo>
                    <a:pt x="827" y="537"/>
                  </a:lnTo>
                  <a:lnTo>
                    <a:pt x="827" y="502"/>
                  </a:lnTo>
                  <a:cubicBezTo>
                    <a:pt x="827" y="451"/>
                    <a:pt x="897" y="433"/>
                    <a:pt x="957" y="433"/>
                  </a:cubicBezTo>
                  <a:cubicBezTo>
                    <a:pt x="964" y="433"/>
                    <a:pt x="971" y="433"/>
                    <a:pt x="979" y="434"/>
                  </a:cubicBezTo>
                  <a:close/>
                  <a:moveTo>
                    <a:pt x="549" y="624"/>
                  </a:moveTo>
                  <a:lnTo>
                    <a:pt x="479" y="624"/>
                  </a:lnTo>
                  <a:lnTo>
                    <a:pt x="479" y="554"/>
                  </a:lnTo>
                  <a:lnTo>
                    <a:pt x="549" y="554"/>
                  </a:lnTo>
                  <a:lnTo>
                    <a:pt x="549" y="624"/>
                  </a:lnTo>
                  <a:close/>
                  <a:moveTo>
                    <a:pt x="600" y="416"/>
                  </a:moveTo>
                  <a:cubicBezTo>
                    <a:pt x="570" y="439"/>
                    <a:pt x="549" y="456"/>
                    <a:pt x="549" y="502"/>
                  </a:cubicBezTo>
                  <a:lnTo>
                    <a:pt x="479" y="502"/>
                  </a:lnTo>
                  <a:cubicBezTo>
                    <a:pt x="479" y="422"/>
                    <a:pt x="524" y="387"/>
                    <a:pt x="557" y="361"/>
                  </a:cubicBezTo>
                  <a:cubicBezTo>
                    <a:pt x="587" y="338"/>
                    <a:pt x="601" y="326"/>
                    <a:pt x="601" y="294"/>
                  </a:cubicBezTo>
                  <a:cubicBezTo>
                    <a:pt x="601" y="233"/>
                    <a:pt x="575" y="207"/>
                    <a:pt x="514" y="207"/>
                  </a:cubicBezTo>
                  <a:cubicBezTo>
                    <a:pt x="453" y="207"/>
                    <a:pt x="427" y="233"/>
                    <a:pt x="427" y="294"/>
                  </a:cubicBezTo>
                  <a:lnTo>
                    <a:pt x="358" y="294"/>
                  </a:lnTo>
                  <a:cubicBezTo>
                    <a:pt x="358" y="195"/>
                    <a:pt x="415" y="138"/>
                    <a:pt x="514" y="138"/>
                  </a:cubicBezTo>
                  <a:cubicBezTo>
                    <a:pt x="613" y="138"/>
                    <a:pt x="670" y="195"/>
                    <a:pt x="670" y="294"/>
                  </a:cubicBezTo>
                  <a:cubicBezTo>
                    <a:pt x="670" y="361"/>
                    <a:pt x="631" y="392"/>
                    <a:pt x="600" y="41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7" name="Dark_Money"/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98" y="8"/>
              <a:ext cx="249" cy="92"/>
            </a:xfrm>
            <a:custGeom>
              <a:avLst/>
              <a:gdLst>
                <a:gd name="T0" fmla="*/ 282 w 564"/>
                <a:gd name="T1" fmla="*/ 209 h 209"/>
                <a:gd name="T2" fmla="*/ 282 w 564"/>
                <a:gd name="T3" fmla="*/ 209 h 209"/>
                <a:gd name="T4" fmla="*/ 282 w 564"/>
                <a:gd name="T5" fmla="*/ 209 h 209"/>
                <a:gd name="T6" fmla="*/ 283 w 564"/>
                <a:gd name="T7" fmla="*/ 209 h 209"/>
                <a:gd name="T8" fmla="*/ 283 w 564"/>
                <a:gd name="T9" fmla="*/ 209 h 209"/>
                <a:gd name="T10" fmla="*/ 422 w 564"/>
                <a:gd name="T11" fmla="*/ 209 h 209"/>
                <a:gd name="T12" fmla="*/ 508 w 564"/>
                <a:gd name="T13" fmla="*/ 35 h 209"/>
                <a:gd name="T14" fmla="*/ 404 w 564"/>
                <a:gd name="T15" fmla="*/ 0 h 209"/>
                <a:gd name="T16" fmla="*/ 282 w 564"/>
                <a:gd name="T17" fmla="*/ 35 h 209"/>
                <a:gd name="T18" fmla="*/ 160 w 564"/>
                <a:gd name="T19" fmla="*/ 0 h 209"/>
                <a:gd name="T20" fmla="*/ 56 w 564"/>
                <a:gd name="T21" fmla="*/ 35 h 209"/>
                <a:gd name="T22" fmla="*/ 143 w 564"/>
                <a:gd name="T23" fmla="*/ 209 h 209"/>
                <a:gd name="T24" fmla="*/ 282 w 564"/>
                <a:gd name="T25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4" h="209">
                  <a:moveTo>
                    <a:pt x="282" y="209"/>
                  </a:moveTo>
                  <a:lnTo>
                    <a:pt x="282" y="209"/>
                  </a:lnTo>
                  <a:lnTo>
                    <a:pt x="282" y="209"/>
                  </a:lnTo>
                  <a:lnTo>
                    <a:pt x="283" y="209"/>
                  </a:lnTo>
                  <a:lnTo>
                    <a:pt x="283" y="209"/>
                  </a:lnTo>
                  <a:lnTo>
                    <a:pt x="422" y="209"/>
                  </a:lnTo>
                  <a:cubicBezTo>
                    <a:pt x="422" y="209"/>
                    <a:pt x="564" y="63"/>
                    <a:pt x="508" y="35"/>
                  </a:cubicBezTo>
                  <a:cubicBezTo>
                    <a:pt x="473" y="17"/>
                    <a:pt x="432" y="0"/>
                    <a:pt x="404" y="0"/>
                  </a:cubicBezTo>
                  <a:cubicBezTo>
                    <a:pt x="369" y="0"/>
                    <a:pt x="334" y="35"/>
                    <a:pt x="282" y="35"/>
                  </a:cubicBezTo>
                  <a:cubicBezTo>
                    <a:pt x="230" y="35"/>
                    <a:pt x="195" y="0"/>
                    <a:pt x="160" y="0"/>
                  </a:cubicBezTo>
                  <a:cubicBezTo>
                    <a:pt x="133" y="0"/>
                    <a:pt x="91" y="17"/>
                    <a:pt x="56" y="35"/>
                  </a:cubicBezTo>
                  <a:cubicBezTo>
                    <a:pt x="0" y="63"/>
                    <a:pt x="143" y="209"/>
                    <a:pt x="143" y="209"/>
                  </a:cubicBezTo>
                  <a:lnTo>
                    <a:pt x="282" y="20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8" name="Line_chart" descr="{&quot;Key&quot;:&quot;POWER_USER_SHAPE_ICON&quot;,&quot;Value&quot;:&quot;POWER_USER_SHAPE_ICON_STYLE_1&quot;}"/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5125049" y="3276490"/>
            <a:ext cx="508000" cy="474052"/>
            <a:chOff x="3170238" y="581026"/>
            <a:chExt cx="665163" cy="620713"/>
          </a:xfrm>
          <a:solidFill>
            <a:srgbClr val="0054C5"/>
          </a:solidFill>
        </p:grpSpPr>
        <p:sp>
          <p:nvSpPr>
            <p:cNvPr id="229" name="Freeform 6"/>
            <p:cNvSpPr>
              <a:spLocks/>
            </p:cNvSpPr>
            <p:nvPr/>
          </p:nvSpPr>
          <p:spPr bwMode="auto">
            <a:xfrm>
              <a:off x="3170238" y="582614"/>
              <a:ext cx="665163" cy="619125"/>
            </a:xfrm>
            <a:custGeom>
              <a:avLst/>
              <a:gdLst>
                <a:gd name="T0" fmla="*/ 419 w 419"/>
                <a:gd name="T1" fmla="*/ 390 h 390"/>
                <a:gd name="T2" fmla="*/ 0 w 419"/>
                <a:gd name="T3" fmla="*/ 390 h 390"/>
                <a:gd name="T4" fmla="*/ 0 w 419"/>
                <a:gd name="T5" fmla="*/ 0 h 390"/>
                <a:gd name="T6" fmla="*/ 30 w 419"/>
                <a:gd name="T7" fmla="*/ 0 h 390"/>
                <a:gd name="T8" fmla="*/ 30 w 419"/>
                <a:gd name="T9" fmla="*/ 360 h 390"/>
                <a:gd name="T10" fmla="*/ 419 w 419"/>
                <a:gd name="T11" fmla="*/ 360 h 390"/>
                <a:gd name="T12" fmla="*/ 419 w 419"/>
                <a:gd name="T13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9" h="390">
                  <a:moveTo>
                    <a:pt x="419" y="390"/>
                  </a:moveTo>
                  <a:lnTo>
                    <a:pt x="0" y="390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360"/>
                  </a:lnTo>
                  <a:lnTo>
                    <a:pt x="419" y="360"/>
                  </a:lnTo>
                  <a:lnTo>
                    <a:pt x="419" y="39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230" name="Freeform 10"/>
            <p:cNvSpPr>
              <a:spLocks/>
            </p:cNvSpPr>
            <p:nvPr/>
          </p:nvSpPr>
          <p:spPr bwMode="auto">
            <a:xfrm>
              <a:off x="3251201" y="847726"/>
              <a:ext cx="133350" cy="268288"/>
            </a:xfrm>
            <a:custGeom>
              <a:avLst/>
              <a:gdLst>
                <a:gd name="T0" fmla="*/ 0 w 84"/>
                <a:gd name="T1" fmla="*/ 117 h 169"/>
                <a:gd name="T2" fmla="*/ 0 w 84"/>
                <a:gd name="T3" fmla="*/ 169 h 169"/>
                <a:gd name="T4" fmla="*/ 84 w 84"/>
                <a:gd name="T5" fmla="*/ 169 h 169"/>
                <a:gd name="T6" fmla="*/ 84 w 84"/>
                <a:gd name="T7" fmla="*/ 0 h 169"/>
                <a:gd name="T8" fmla="*/ 0 w 84"/>
                <a:gd name="T9" fmla="*/ 117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69">
                  <a:moveTo>
                    <a:pt x="0" y="117"/>
                  </a:moveTo>
                  <a:lnTo>
                    <a:pt x="0" y="169"/>
                  </a:lnTo>
                  <a:lnTo>
                    <a:pt x="84" y="169"/>
                  </a:lnTo>
                  <a:lnTo>
                    <a:pt x="84" y="0"/>
                  </a:lnTo>
                  <a:lnTo>
                    <a:pt x="0" y="1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231" name="Freeform 11"/>
            <p:cNvSpPr>
              <a:spLocks/>
            </p:cNvSpPr>
            <p:nvPr/>
          </p:nvSpPr>
          <p:spPr bwMode="auto">
            <a:xfrm>
              <a:off x="3425826" y="838201"/>
              <a:ext cx="133350" cy="277813"/>
            </a:xfrm>
            <a:custGeom>
              <a:avLst/>
              <a:gdLst>
                <a:gd name="T0" fmla="*/ 0 w 84"/>
                <a:gd name="T1" fmla="*/ 0 h 175"/>
                <a:gd name="T2" fmla="*/ 0 w 84"/>
                <a:gd name="T3" fmla="*/ 175 h 175"/>
                <a:gd name="T4" fmla="*/ 84 w 84"/>
                <a:gd name="T5" fmla="*/ 175 h 175"/>
                <a:gd name="T6" fmla="*/ 84 w 84"/>
                <a:gd name="T7" fmla="*/ 42 h 175"/>
                <a:gd name="T8" fmla="*/ 0 w 84"/>
                <a:gd name="T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75">
                  <a:moveTo>
                    <a:pt x="0" y="0"/>
                  </a:moveTo>
                  <a:lnTo>
                    <a:pt x="0" y="175"/>
                  </a:lnTo>
                  <a:lnTo>
                    <a:pt x="84" y="175"/>
                  </a:lnTo>
                  <a:lnTo>
                    <a:pt x="84" y="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232" name="Freeform 12"/>
            <p:cNvSpPr>
              <a:spLocks/>
            </p:cNvSpPr>
            <p:nvPr/>
          </p:nvSpPr>
          <p:spPr bwMode="auto">
            <a:xfrm>
              <a:off x="3597276" y="714376"/>
              <a:ext cx="133350" cy="401638"/>
            </a:xfrm>
            <a:custGeom>
              <a:avLst/>
              <a:gdLst>
                <a:gd name="T0" fmla="*/ 84 w 84"/>
                <a:gd name="T1" fmla="*/ 0 h 253"/>
                <a:gd name="T2" fmla="*/ 0 w 84"/>
                <a:gd name="T3" fmla="*/ 125 h 253"/>
                <a:gd name="T4" fmla="*/ 0 w 84"/>
                <a:gd name="T5" fmla="*/ 253 h 253"/>
                <a:gd name="T6" fmla="*/ 84 w 84"/>
                <a:gd name="T7" fmla="*/ 253 h 253"/>
                <a:gd name="T8" fmla="*/ 84 w 84"/>
                <a:gd name="T9" fmla="*/ 0 h 253"/>
                <a:gd name="T10" fmla="*/ 84 w 84"/>
                <a:gd name="T11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253">
                  <a:moveTo>
                    <a:pt x="84" y="0"/>
                  </a:moveTo>
                  <a:lnTo>
                    <a:pt x="0" y="125"/>
                  </a:lnTo>
                  <a:lnTo>
                    <a:pt x="0" y="253"/>
                  </a:lnTo>
                  <a:lnTo>
                    <a:pt x="84" y="253"/>
                  </a:lnTo>
                  <a:lnTo>
                    <a:pt x="84" y="0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233" name="Freeform 13"/>
            <p:cNvSpPr>
              <a:spLocks/>
            </p:cNvSpPr>
            <p:nvPr/>
          </p:nvSpPr>
          <p:spPr bwMode="auto">
            <a:xfrm>
              <a:off x="3251201" y="647701"/>
              <a:ext cx="444500" cy="317500"/>
            </a:xfrm>
            <a:custGeom>
              <a:avLst/>
              <a:gdLst>
                <a:gd name="T0" fmla="*/ 265 w 280"/>
                <a:gd name="T1" fmla="*/ 0 h 200"/>
                <a:gd name="T2" fmla="*/ 193 w 280"/>
                <a:gd name="T3" fmla="*/ 106 h 200"/>
                <a:gd name="T4" fmla="*/ 80 w 280"/>
                <a:gd name="T5" fmla="*/ 51 h 200"/>
                <a:gd name="T6" fmla="*/ 0 w 280"/>
                <a:gd name="T7" fmla="*/ 165 h 200"/>
                <a:gd name="T8" fmla="*/ 0 w 280"/>
                <a:gd name="T9" fmla="*/ 200 h 200"/>
                <a:gd name="T10" fmla="*/ 86 w 280"/>
                <a:gd name="T11" fmla="*/ 75 h 200"/>
                <a:gd name="T12" fmla="*/ 199 w 280"/>
                <a:gd name="T13" fmla="*/ 130 h 200"/>
                <a:gd name="T14" fmla="*/ 280 w 280"/>
                <a:gd name="T15" fmla="*/ 10 h 200"/>
                <a:gd name="T16" fmla="*/ 265 w 280"/>
                <a:gd name="T17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0" h="200">
                  <a:moveTo>
                    <a:pt x="265" y="0"/>
                  </a:moveTo>
                  <a:lnTo>
                    <a:pt x="193" y="106"/>
                  </a:lnTo>
                  <a:lnTo>
                    <a:pt x="80" y="51"/>
                  </a:lnTo>
                  <a:lnTo>
                    <a:pt x="0" y="165"/>
                  </a:lnTo>
                  <a:lnTo>
                    <a:pt x="0" y="200"/>
                  </a:lnTo>
                  <a:lnTo>
                    <a:pt x="86" y="75"/>
                  </a:lnTo>
                  <a:lnTo>
                    <a:pt x="199" y="130"/>
                  </a:lnTo>
                  <a:lnTo>
                    <a:pt x="280" y="10"/>
                  </a:lnTo>
                  <a:lnTo>
                    <a:pt x="26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234" name="Freeform 14"/>
            <p:cNvSpPr>
              <a:spLocks/>
            </p:cNvSpPr>
            <p:nvPr/>
          </p:nvSpPr>
          <p:spPr bwMode="auto">
            <a:xfrm>
              <a:off x="3611563" y="581026"/>
              <a:ext cx="119063" cy="119063"/>
            </a:xfrm>
            <a:custGeom>
              <a:avLst/>
              <a:gdLst>
                <a:gd name="T0" fmla="*/ 157 w 157"/>
                <a:gd name="T1" fmla="*/ 156 h 156"/>
                <a:gd name="T2" fmla="*/ 0 w 157"/>
                <a:gd name="T3" fmla="*/ 74 h 156"/>
                <a:gd name="T4" fmla="*/ 150 w 157"/>
                <a:gd name="T5" fmla="*/ 0 h 156"/>
                <a:gd name="T6" fmla="*/ 157 w 157"/>
                <a:gd name="T7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7" h="156">
                  <a:moveTo>
                    <a:pt x="157" y="156"/>
                  </a:moveTo>
                  <a:lnTo>
                    <a:pt x="0" y="74"/>
                  </a:lnTo>
                  <a:lnTo>
                    <a:pt x="150" y="0"/>
                  </a:lnTo>
                  <a:lnTo>
                    <a:pt x="157" y="15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235" name="University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D0835148-EB76-7FB6-EBE3-6D6CBA47406D}"/>
              </a:ext>
            </a:extLst>
          </p:cNvPr>
          <p:cNvGrpSpPr>
            <a:grpSpLocks noChangeAspect="1"/>
          </p:cNvGrpSpPr>
          <p:nvPr/>
        </p:nvGrpSpPr>
        <p:grpSpPr>
          <a:xfrm>
            <a:off x="5132831" y="4037059"/>
            <a:ext cx="508000" cy="503401"/>
            <a:chOff x="11292681" y="3149604"/>
            <a:chExt cx="591138" cy="585787"/>
          </a:xfrm>
          <a:solidFill>
            <a:srgbClr val="0054C5"/>
          </a:solidFill>
        </p:grpSpPr>
        <p:sp>
          <p:nvSpPr>
            <p:cNvPr id="236" name="Free-form: Shape 315">
              <a:extLst>
                <a:ext uri="{FF2B5EF4-FFF2-40B4-BE49-F238E27FC236}">
                  <a16:creationId xmlns:a16="http://schemas.microsoft.com/office/drawing/2014/main" id="{04BE2077-1279-18AA-1061-F1457FD6A597}"/>
                </a:ext>
              </a:extLst>
            </p:cNvPr>
            <p:cNvSpPr/>
            <p:nvPr/>
          </p:nvSpPr>
          <p:spPr>
            <a:xfrm>
              <a:off x="11310070" y="3149604"/>
              <a:ext cx="551176" cy="187264"/>
            </a:xfrm>
            <a:custGeom>
              <a:avLst/>
              <a:gdLst>
                <a:gd name="connsiteX0" fmla="*/ 279758 w 551176"/>
                <a:gd name="connsiteY0" fmla="*/ 0 h 187264"/>
                <a:gd name="connsiteX1" fmla="*/ 534669 w 551176"/>
                <a:gd name="connsiteY1" fmla="*/ 146714 h 187264"/>
                <a:gd name="connsiteX2" fmla="*/ 549247 w 551176"/>
                <a:gd name="connsiteY2" fmla="*/ 159179 h 187264"/>
                <a:gd name="connsiteX3" fmla="*/ 542961 w 551176"/>
                <a:gd name="connsiteY3" fmla="*/ 183253 h 187264"/>
                <a:gd name="connsiteX4" fmla="*/ 525602 w 551176"/>
                <a:gd name="connsiteY4" fmla="*/ 187265 h 187264"/>
                <a:gd name="connsiteX5" fmla="*/ 33406 w 551176"/>
                <a:gd name="connsiteY5" fmla="*/ 187238 h 187264"/>
                <a:gd name="connsiteX6" fmla="*/ 14762 w 551176"/>
                <a:gd name="connsiteY6" fmla="*/ 186650 h 187264"/>
                <a:gd name="connsiteX7" fmla="*/ 880 w 551176"/>
                <a:gd name="connsiteY7" fmla="*/ 171992 h 187264"/>
                <a:gd name="connsiteX8" fmla="*/ 3448 w 551176"/>
                <a:gd name="connsiteY8" fmla="*/ 156317 h 187264"/>
                <a:gd name="connsiteX9" fmla="*/ 15190 w 551176"/>
                <a:gd name="connsiteY9" fmla="*/ 147437 h 187264"/>
                <a:gd name="connsiteX10" fmla="*/ 275532 w 551176"/>
                <a:gd name="connsiteY10" fmla="*/ 0 h 187264"/>
                <a:gd name="connsiteX11" fmla="*/ 279758 w 551176"/>
                <a:gd name="connsiteY11" fmla="*/ 0 h 187264"/>
                <a:gd name="connsiteX12" fmla="*/ 278313 w 551176"/>
                <a:gd name="connsiteY12" fmla="*/ 20462 h 187264"/>
                <a:gd name="connsiteX13" fmla="*/ 277029 w 551176"/>
                <a:gd name="connsiteY13" fmla="*/ 20462 h 187264"/>
                <a:gd name="connsiteX14" fmla="*/ 20192 w 551176"/>
                <a:gd name="connsiteY14" fmla="*/ 166107 h 187264"/>
                <a:gd name="connsiteX15" fmla="*/ 19690 w 551176"/>
                <a:gd name="connsiteY15" fmla="*/ 167852 h 187264"/>
                <a:gd name="connsiteX16" fmla="*/ 20834 w 551176"/>
                <a:gd name="connsiteY16" fmla="*/ 168514 h 187264"/>
                <a:gd name="connsiteX17" fmla="*/ 529962 w 551176"/>
                <a:gd name="connsiteY17" fmla="*/ 168514 h 187264"/>
                <a:gd name="connsiteX18" fmla="*/ 531266 w 551176"/>
                <a:gd name="connsiteY18" fmla="*/ 167251 h 187264"/>
                <a:gd name="connsiteX19" fmla="*/ 530604 w 551176"/>
                <a:gd name="connsiteY19" fmla="*/ 166107 h 187264"/>
                <a:gd name="connsiteX20" fmla="*/ 278313 w 551176"/>
                <a:gd name="connsiteY20" fmla="*/ 20462 h 18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51176" h="187264">
                  <a:moveTo>
                    <a:pt x="279758" y="0"/>
                  </a:moveTo>
                  <a:cubicBezTo>
                    <a:pt x="364568" y="48700"/>
                    <a:pt x="449538" y="97605"/>
                    <a:pt x="534669" y="146714"/>
                  </a:cubicBezTo>
                  <a:cubicBezTo>
                    <a:pt x="542551" y="151262"/>
                    <a:pt x="547411" y="155417"/>
                    <a:pt x="549247" y="159179"/>
                  </a:cubicBezTo>
                  <a:cubicBezTo>
                    <a:pt x="553188" y="167275"/>
                    <a:pt x="551093" y="175300"/>
                    <a:pt x="542961" y="183253"/>
                  </a:cubicBezTo>
                  <a:cubicBezTo>
                    <a:pt x="538922" y="187211"/>
                    <a:pt x="531861" y="187265"/>
                    <a:pt x="525602" y="187265"/>
                  </a:cubicBezTo>
                  <a:cubicBezTo>
                    <a:pt x="361545" y="187051"/>
                    <a:pt x="197480" y="187042"/>
                    <a:pt x="33406" y="187238"/>
                  </a:cubicBezTo>
                  <a:cubicBezTo>
                    <a:pt x="22689" y="187256"/>
                    <a:pt x="16474" y="187060"/>
                    <a:pt x="14762" y="186650"/>
                  </a:cubicBezTo>
                  <a:cubicBezTo>
                    <a:pt x="7986" y="185027"/>
                    <a:pt x="3358" y="180141"/>
                    <a:pt x="880" y="171992"/>
                  </a:cubicBezTo>
                  <a:cubicBezTo>
                    <a:pt x="-868" y="166232"/>
                    <a:pt x="-12" y="161007"/>
                    <a:pt x="3448" y="156317"/>
                  </a:cubicBezTo>
                  <a:cubicBezTo>
                    <a:pt x="5320" y="153785"/>
                    <a:pt x="9234" y="150825"/>
                    <a:pt x="15190" y="147437"/>
                  </a:cubicBezTo>
                  <a:cubicBezTo>
                    <a:pt x="102140" y="98041"/>
                    <a:pt x="188920" y="48896"/>
                    <a:pt x="275532" y="0"/>
                  </a:cubicBezTo>
                  <a:lnTo>
                    <a:pt x="279758" y="0"/>
                  </a:lnTo>
                  <a:close/>
                  <a:moveTo>
                    <a:pt x="278313" y="20462"/>
                  </a:moveTo>
                  <a:cubicBezTo>
                    <a:pt x="277916" y="20233"/>
                    <a:pt x="277427" y="20233"/>
                    <a:pt x="277029" y="20462"/>
                  </a:cubicBezTo>
                  <a:lnTo>
                    <a:pt x="20192" y="166107"/>
                  </a:lnTo>
                  <a:cubicBezTo>
                    <a:pt x="19572" y="166450"/>
                    <a:pt x="19347" y="167231"/>
                    <a:pt x="19690" y="167852"/>
                  </a:cubicBezTo>
                  <a:cubicBezTo>
                    <a:pt x="19919" y="168267"/>
                    <a:pt x="20359" y="168522"/>
                    <a:pt x="20834" y="168514"/>
                  </a:cubicBezTo>
                  <a:lnTo>
                    <a:pt x="529962" y="168514"/>
                  </a:lnTo>
                  <a:cubicBezTo>
                    <a:pt x="530671" y="168526"/>
                    <a:pt x="531255" y="167960"/>
                    <a:pt x="531266" y="167251"/>
                  </a:cubicBezTo>
                  <a:cubicBezTo>
                    <a:pt x="531274" y="166777"/>
                    <a:pt x="531019" y="166337"/>
                    <a:pt x="530604" y="166107"/>
                  </a:cubicBezTo>
                  <a:lnTo>
                    <a:pt x="278313" y="20462"/>
                  </a:ln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37" name="Free-form: Shape 316">
              <a:extLst>
                <a:ext uri="{FF2B5EF4-FFF2-40B4-BE49-F238E27FC236}">
                  <a16:creationId xmlns:a16="http://schemas.microsoft.com/office/drawing/2014/main" id="{76D402E8-5FF2-6473-006A-9EB9367FAB00}"/>
                </a:ext>
              </a:extLst>
            </p:cNvPr>
            <p:cNvSpPr/>
            <p:nvPr/>
          </p:nvSpPr>
          <p:spPr>
            <a:xfrm>
              <a:off x="11348932" y="3358321"/>
              <a:ext cx="125556" cy="18616"/>
            </a:xfrm>
            <a:custGeom>
              <a:avLst/>
              <a:gdLst>
                <a:gd name="connsiteX0" fmla="*/ 116409 w 125556"/>
                <a:gd name="connsiteY0" fmla="*/ 0 h 18616"/>
                <a:gd name="connsiteX1" fmla="*/ 125557 w 125556"/>
                <a:gd name="connsiteY1" fmla="*/ 0 h 18616"/>
                <a:gd name="connsiteX2" fmla="*/ 125557 w 125556"/>
                <a:gd name="connsiteY2" fmla="*/ 18617 h 18616"/>
                <a:gd name="connsiteX3" fmla="*/ 116409 w 125556"/>
                <a:gd name="connsiteY3" fmla="*/ 18617 h 18616"/>
                <a:gd name="connsiteX4" fmla="*/ 9148 w 125556"/>
                <a:gd name="connsiteY4" fmla="*/ 18617 h 18616"/>
                <a:gd name="connsiteX5" fmla="*/ 0 w 125556"/>
                <a:gd name="connsiteY5" fmla="*/ 18617 h 18616"/>
                <a:gd name="connsiteX6" fmla="*/ 0 w 125556"/>
                <a:gd name="connsiteY6" fmla="*/ 0 h 18616"/>
                <a:gd name="connsiteX7" fmla="*/ 9148 w 125556"/>
                <a:gd name="connsiteY7" fmla="*/ 0 h 1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556" h="18616">
                  <a:moveTo>
                    <a:pt x="116409" y="0"/>
                  </a:moveTo>
                  <a:cubicBezTo>
                    <a:pt x="121461" y="0"/>
                    <a:pt x="125557" y="0"/>
                    <a:pt x="125557" y="0"/>
                  </a:cubicBezTo>
                  <a:lnTo>
                    <a:pt x="125557" y="18617"/>
                  </a:lnTo>
                  <a:cubicBezTo>
                    <a:pt x="125557" y="18617"/>
                    <a:pt x="121461" y="18617"/>
                    <a:pt x="116409" y="18617"/>
                  </a:cubicBezTo>
                  <a:lnTo>
                    <a:pt x="9148" y="18617"/>
                  </a:lnTo>
                  <a:cubicBezTo>
                    <a:pt x="4096" y="18617"/>
                    <a:pt x="0" y="18617"/>
                    <a:pt x="0" y="18617"/>
                  </a:cubicBezTo>
                  <a:lnTo>
                    <a:pt x="0" y="0"/>
                  </a:lnTo>
                  <a:cubicBezTo>
                    <a:pt x="0" y="0"/>
                    <a:pt x="4096" y="0"/>
                    <a:pt x="9148" y="0"/>
                  </a:cubicBez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38" name="Free-form: Shape 317">
              <a:extLst>
                <a:ext uri="{FF2B5EF4-FFF2-40B4-BE49-F238E27FC236}">
                  <a16:creationId xmlns:a16="http://schemas.microsoft.com/office/drawing/2014/main" id="{1A9ACC64-5CCD-29E1-5E0C-25F2FB342E99}"/>
                </a:ext>
              </a:extLst>
            </p:cNvPr>
            <p:cNvSpPr/>
            <p:nvPr/>
          </p:nvSpPr>
          <p:spPr>
            <a:xfrm>
              <a:off x="11525498" y="3358321"/>
              <a:ext cx="125503" cy="18616"/>
            </a:xfrm>
            <a:custGeom>
              <a:avLst/>
              <a:gdLst>
                <a:gd name="connsiteX0" fmla="*/ 116355 w 125503"/>
                <a:gd name="connsiteY0" fmla="*/ 0 h 18616"/>
                <a:gd name="connsiteX1" fmla="*/ 125503 w 125503"/>
                <a:gd name="connsiteY1" fmla="*/ 0 h 18616"/>
                <a:gd name="connsiteX2" fmla="*/ 125503 w 125503"/>
                <a:gd name="connsiteY2" fmla="*/ 18617 h 18616"/>
                <a:gd name="connsiteX3" fmla="*/ 116355 w 125503"/>
                <a:gd name="connsiteY3" fmla="*/ 18617 h 18616"/>
                <a:gd name="connsiteX4" fmla="*/ 9148 w 125503"/>
                <a:gd name="connsiteY4" fmla="*/ 18617 h 18616"/>
                <a:gd name="connsiteX5" fmla="*/ 0 w 125503"/>
                <a:gd name="connsiteY5" fmla="*/ 18617 h 18616"/>
                <a:gd name="connsiteX6" fmla="*/ 0 w 125503"/>
                <a:gd name="connsiteY6" fmla="*/ 0 h 18616"/>
                <a:gd name="connsiteX7" fmla="*/ 9148 w 125503"/>
                <a:gd name="connsiteY7" fmla="*/ 0 h 1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503" h="18616">
                  <a:moveTo>
                    <a:pt x="116355" y="0"/>
                  </a:moveTo>
                  <a:cubicBezTo>
                    <a:pt x="121407" y="0"/>
                    <a:pt x="125503" y="0"/>
                    <a:pt x="125503" y="0"/>
                  </a:cubicBezTo>
                  <a:lnTo>
                    <a:pt x="125503" y="18617"/>
                  </a:lnTo>
                  <a:cubicBezTo>
                    <a:pt x="125503" y="18617"/>
                    <a:pt x="121407" y="18617"/>
                    <a:pt x="116355" y="18617"/>
                  </a:cubicBezTo>
                  <a:lnTo>
                    <a:pt x="9148" y="18617"/>
                  </a:lnTo>
                  <a:cubicBezTo>
                    <a:pt x="4096" y="18617"/>
                    <a:pt x="0" y="18617"/>
                    <a:pt x="0" y="18617"/>
                  </a:cubicBezTo>
                  <a:lnTo>
                    <a:pt x="0" y="0"/>
                  </a:lnTo>
                  <a:cubicBezTo>
                    <a:pt x="0" y="0"/>
                    <a:pt x="4096" y="0"/>
                    <a:pt x="9148" y="0"/>
                  </a:cubicBez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39" name="Free-form: Shape 318">
              <a:extLst>
                <a:ext uri="{FF2B5EF4-FFF2-40B4-BE49-F238E27FC236}">
                  <a16:creationId xmlns:a16="http://schemas.microsoft.com/office/drawing/2014/main" id="{C7770208-060A-1BD9-80D5-8FD0825FA5B0}"/>
                </a:ext>
              </a:extLst>
            </p:cNvPr>
            <p:cNvSpPr/>
            <p:nvPr/>
          </p:nvSpPr>
          <p:spPr>
            <a:xfrm>
              <a:off x="11702037" y="3358321"/>
              <a:ext cx="125503" cy="18616"/>
            </a:xfrm>
            <a:custGeom>
              <a:avLst/>
              <a:gdLst>
                <a:gd name="connsiteX0" fmla="*/ 116355 w 125503"/>
                <a:gd name="connsiteY0" fmla="*/ 0 h 18616"/>
                <a:gd name="connsiteX1" fmla="*/ 125503 w 125503"/>
                <a:gd name="connsiteY1" fmla="*/ 0 h 18616"/>
                <a:gd name="connsiteX2" fmla="*/ 125503 w 125503"/>
                <a:gd name="connsiteY2" fmla="*/ 18617 h 18616"/>
                <a:gd name="connsiteX3" fmla="*/ 116355 w 125503"/>
                <a:gd name="connsiteY3" fmla="*/ 18617 h 18616"/>
                <a:gd name="connsiteX4" fmla="*/ 9148 w 125503"/>
                <a:gd name="connsiteY4" fmla="*/ 18617 h 18616"/>
                <a:gd name="connsiteX5" fmla="*/ 0 w 125503"/>
                <a:gd name="connsiteY5" fmla="*/ 18617 h 18616"/>
                <a:gd name="connsiteX6" fmla="*/ 0 w 125503"/>
                <a:gd name="connsiteY6" fmla="*/ 0 h 18616"/>
                <a:gd name="connsiteX7" fmla="*/ 9148 w 125503"/>
                <a:gd name="connsiteY7" fmla="*/ 0 h 1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503" h="18616">
                  <a:moveTo>
                    <a:pt x="116355" y="0"/>
                  </a:moveTo>
                  <a:cubicBezTo>
                    <a:pt x="121407" y="0"/>
                    <a:pt x="125503" y="0"/>
                    <a:pt x="125503" y="0"/>
                  </a:cubicBezTo>
                  <a:lnTo>
                    <a:pt x="125503" y="18617"/>
                  </a:lnTo>
                  <a:cubicBezTo>
                    <a:pt x="125503" y="18617"/>
                    <a:pt x="121407" y="18617"/>
                    <a:pt x="116355" y="18617"/>
                  </a:cubicBezTo>
                  <a:lnTo>
                    <a:pt x="9148" y="18617"/>
                  </a:lnTo>
                  <a:cubicBezTo>
                    <a:pt x="4096" y="18617"/>
                    <a:pt x="0" y="18617"/>
                    <a:pt x="0" y="18617"/>
                  </a:cubicBezTo>
                  <a:lnTo>
                    <a:pt x="0" y="0"/>
                  </a:lnTo>
                  <a:cubicBezTo>
                    <a:pt x="0" y="0"/>
                    <a:pt x="4096" y="0"/>
                    <a:pt x="9148" y="0"/>
                  </a:cubicBez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40" name="Free-form: Shape 319">
              <a:extLst>
                <a:ext uri="{FF2B5EF4-FFF2-40B4-BE49-F238E27FC236}">
                  <a16:creationId xmlns:a16="http://schemas.microsoft.com/office/drawing/2014/main" id="{DD036420-D115-2961-3BA1-056FF3FD04D8}"/>
                </a:ext>
              </a:extLst>
            </p:cNvPr>
            <p:cNvSpPr/>
            <p:nvPr/>
          </p:nvSpPr>
          <p:spPr>
            <a:xfrm>
              <a:off x="11370251" y="3399620"/>
              <a:ext cx="18723" cy="219389"/>
            </a:xfrm>
            <a:custGeom>
              <a:avLst/>
              <a:gdLst>
                <a:gd name="connsiteX0" fmla="*/ 17600 w 18723"/>
                <a:gd name="connsiteY0" fmla="*/ 0 h 219389"/>
                <a:gd name="connsiteX1" fmla="*/ 18724 w 18723"/>
                <a:gd name="connsiteY1" fmla="*/ 0 h 219389"/>
                <a:gd name="connsiteX2" fmla="*/ 18724 w 18723"/>
                <a:gd name="connsiteY2" fmla="*/ 219390 h 219389"/>
                <a:gd name="connsiteX3" fmla="*/ 17600 w 18723"/>
                <a:gd name="connsiteY3" fmla="*/ 219390 h 219389"/>
                <a:gd name="connsiteX4" fmla="*/ 1123 w 18723"/>
                <a:gd name="connsiteY4" fmla="*/ 219390 h 219389"/>
                <a:gd name="connsiteX5" fmla="*/ 0 w 18723"/>
                <a:gd name="connsiteY5" fmla="*/ 219390 h 219389"/>
                <a:gd name="connsiteX6" fmla="*/ 0 w 18723"/>
                <a:gd name="connsiteY6" fmla="*/ 0 h 219389"/>
                <a:gd name="connsiteX7" fmla="*/ 1123 w 18723"/>
                <a:gd name="connsiteY7" fmla="*/ 0 h 2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23" h="219389">
                  <a:moveTo>
                    <a:pt x="17600" y="0"/>
                  </a:moveTo>
                  <a:cubicBezTo>
                    <a:pt x="18221" y="0"/>
                    <a:pt x="18724" y="0"/>
                    <a:pt x="18724" y="0"/>
                  </a:cubicBezTo>
                  <a:lnTo>
                    <a:pt x="18724" y="219390"/>
                  </a:lnTo>
                  <a:cubicBezTo>
                    <a:pt x="18724" y="219390"/>
                    <a:pt x="18221" y="219390"/>
                    <a:pt x="17600" y="219390"/>
                  </a:cubicBezTo>
                  <a:lnTo>
                    <a:pt x="1123" y="219390"/>
                  </a:lnTo>
                  <a:cubicBezTo>
                    <a:pt x="503" y="219390"/>
                    <a:pt x="0" y="219390"/>
                    <a:pt x="0" y="219390"/>
                  </a:cubicBezTo>
                  <a:lnTo>
                    <a:pt x="0" y="0"/>
                  </a:lnTo>
                  <a:cubicBezTo>
                    <a:pt x="0" y="0"/>
                    <a:pt x="503" y="0"/>
                    <a:pt x="1123" y="0"/>
                  </a:cubicBez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41" name="Free-form: Shape 320">
              <a:extLst>
                <a:ext uri="{FF2B5EF4-FFF2-40B4-BE49-F238E27FC236}">
                  <a16:creationId xmlns:a16="http://schemas.microsoft.com/office/drawing/2014/main" id="{ABD8A6A2-194B-EE96-C6B3-2EAAA37371A8}"/>
                </a:ext>
              </a:extLst>
            </p:cNvPr>
            <p:cNvSpPr/>
            <p:nvPr/>
          </p:nvSpPr>
          <p:spPr>
            <a:xfrm>
              <a:off x="11431772" y="3399647"/>
              <a:ext cx="18723" cy="219389"/>
            </a:xfrm>
            <a:custGeom>
              <a:avLst/>
              <a:gdLst>
                <a:gd name="connsiteX0" fmla="*/ 17574 w 18723"/>
                <a:gd name="connsiteY0" fmla="*/ 0 h 219389"/>
                <a:gd name="connsiteX1" fmla="*/ 18724 w 18723"/>
                <a:gd name="connsiteY1" fmla="*/ 0 h 219389"/>
                <a:gd name="connsiteX2" fmla="*/ 18724 w 18723"/>
                <a:gd name="connsiteY2" fmla="*/ 219390 h 219389"/>
                <a:gd name="connsiteX3" fmla="*/ 17574 w 18723"/>
                <a:gd name="connsiteY3" fmla="*/ 219390 h 219389"/>
                <a:gd name="connsiteX4" fmla="*/ 1150 w 18723"/>
                <a:gd name="connsiteY4" fmla="*/ 219390 h 219389"/>
                <a:gd name="connsiteX5" fmla="*/ 0 w 18723"/>
                <a:gd name="connsiteY5" fmla="*/ 219390 h 219389"/>
                <a:gd name="connsiteX6" fmla="*/ 0 w 18723"/>
                <a:gd name="connsiteY6" fmla="*/ 0 h 219389"/>
                <a:gd name="connsiteX7" fmla="*/ 1150 w 18723"/>
                <a:gd name="connsiteY7" fmla="*/ 0 h 2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23" h="219389">
                  <a:moveTo>
                    <a:pt x="17574" y="0"/>
                  </a:moveTo>
                  <a:cubicBezTo>
                    <a:pt x="18209" y="0"/>
                    <a:pt x="18724" y="0"/>
                    <a:pt x="18724" y="0"/>
                  </a:cubicBezTo>
                  <a:lnTo>
                    <a:pt x="18724" y="219390"/>
                  </a:lnTo>
                  <a:cubicBezTo>
                    <a:pt x="18724" y="219390"/>
                    <a:pt x="18209" y="219390"/>
                    <a:pt x="17574" y="219390"/>
                  </a:cubicBezTo>
                  <a:lnTo>
                    <a:pt x="1150" y="219390"/>
                  </a:lnTo>
                  <a:cubicBezTo>
                    <a:pt x="515" y="219390"/>
                    <a:pt x="0" y="219390"/>
                    <a:pt x="0" y="219390"/>
                  </a:cubicBezTo>
                  <a:lnTo>
                    <a:pt x="0" y="0"/>
                  </a:lnTo>
                  <a:cubicBezTo>
                    <a:pt x="0" y="0"/>
                    <a:pt x="515" y="0"/>
                    <a:pt x="1150" y="0"/>
                  </a:cubicBez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42" name="Free-form: Shape 321">
              <a:extLst>
                <a:ext uri="{FF2B5EF4-FFF2-40B4-BE49-F238E27FC236}">
                  <a16:creationId xmlns:a16="http://schemas.microsoft.com/office/drawing/2014/main" id="{34AAE0B3-117A-1240-11C5-AE9DE5D955BD}"/>
                </a:ext>
              </a:extLst>
            </p:cNvPr>
            <p:cNvSpPr/>
            <p:nvPr/>
          </p:nvSpPr>
          <p:spPr>
            <a:xfrm>
              <a:off x="11549464" y="3399647"/>
              <a:ext cx="18723" cy="219389"/>
            </a:xfrm>
            <a:custGeom>
              <a:avLst/>
              <a:gdLst>
                <a:gd name="connsiteX0" fmla="*/ 17547 w 18723"/>
                <a:gd name="connsiteY0" fmla="*/ 0 h 219389"/>
                <a:gd name="connsiteX1" fmla="*/ 18724 w 18723"/>
                <a:gd name="connsiteY1" fmla="*/ 0 h 219389"/>
                <a:gd name="connsiteX2" fmla="*/ 18724 w 18723"/>
                <a:gd name="connsiteY2" fmla="*/ 219390 h 219389"/>
                <a:gd name="connsiteX3" fmla="*/ 17547 w 18723"/>
                <a:gd name="connsiteY3" fmla="*/ 219390 h 219389"/>
                <a:gd name="connsiteX4" fmla="*/ 1177 w 18723"/>
                <a:gd name="connsiteY4" fmla="*/ 219390 h 219389"/>
                <a:gd name="connsiteX5" fmla="*/ 0 w 18723"/>
                <a:gd name="connsiteY5" fmla="*/ 219390 h 219389"/>
                <a:gd name="connsiteX6" fmla="*/ 0 w 18723"/>
                <a:gd name="connsiteY6" fmla="*/ 0 h 219389"/>
                <a:gd name="connsiteX7" fmla="*/ 1177 w 18723"/>
                <a:gd name="connsiteY7" fmla="*/ 0 h 2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23" h="219389">
                  <a:moveTo>
                    <a:pt x="17547" y="0"/>
                  </a:moveTo>
                  <a:cubicBezTo>
                    <a:pt x="18197" y="0"/>
                    <a:pt x="18724" y="0"/>
                    <a:pt x="18724" y="0"/>
                  </a:cubicBezTo>
                  <a:lnTo>
                    <a:pt x="18724" y="219390"/>
                  </a:lnTo>
                  <a:cubicBezTo>
                    <a:pt x="18724" y="219390"/>
                    <a:pt x="18197" y="219390"/>
                    <a:pt x="17547" y="219390"/>
                  </a:cubicBezTo>
                  <a:lnTo>
                    <a:pt x="1177" y="219390"/>
                  </a:lnTo>
                  <a:cubicBezTo>
                    <a:pt x="527" y="219390"/>
                    <a:pt x="0" y="219390"/>
                    <a:pt x="0" y="219390"/>
                  </a:cubicBezTo>
                  <a:lnTo>
                    <a:pt x="0" y="0"/>
                  </a:lnTo>
                  <a:cubicBezTo>
                    <a:pt x="0" y="0"/>
                    <a:pt x="527" y="0"/>
                    <a:pt x="1177" y="0"/>
                  </a:cubicBez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43" name="Free-form: Shape 322">
              <a:extLst>
                <a:ext uri="{FF2B5EF4-FFF2-40B4-BE49-F238E27FC236}">
                  <a16:creationId xmlns:a16="http://schemas.microsoft.com/office/drawing/2014/main" id="{490309D2-D927-E018-7218-E3AA503B2C5F}"/>
                </a:ext>
              </a:extLst>
            </p:cNvPr>
            <p:cNvSpPr/>
            <p:nvPr/>
          </p:nvSpPr>
          <p:spPr>
            <a:xfrm>
              <a:off x="11608311" y="3399647"/>
              <a:ext cx="18723" cy="219389"/>
            </a:xfrm>
            <a:custGeom>
              <a:avLst/>
              <a:gdLst>
                <a:gd name="connsiteX0" fmla="*/ 17574 w 18723"/>
                <a:gd name="connsiteY0" fmla="*/ 0 h 219389"/>
                <a:gd name="connsiteX1" fmla="*/ 18724 w 18723"/>
                <a:gd name="connsiteY1" fmla="*/ 0 h 219389"/>
                <a:gd name="connsiteX2" fmla="*/ 18724 w 18723"/>
                <a:gd name="connsiteY2" fmla="*/ 219390 h 219389"/>
                <a:gd name="connsiteX3" fmla="*/ 17574 w 18723"/>
                <a:gd name="connsiteY3" fmla="*/ 219390 h 219389"/>
                <a:gd name="connsiteX4" fmla="*/ 1150 w 18723"/>
                <a:gd name="connsiteY4" fmla="*/ 219390 h 219389"/>
                <a:gd name="connsiteX5" fmla="*/ 0 w 18723"/>
                <a:gd name="connsiteY5" fmla="*/ 219390 h 219389"/>
                <a:gd name="connsiteX6" fmla="*/ 0 w 18723"/>
                <a:gd name="connsiteY6" fmla="*/ 0 h 219389"/>
                <a:gd name="connsiteX7" fmla="*/ 1150 w 18723"/>
                <a:gd name="connsiteY7" fmla="*/ 0 h 2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23" h="219389">
                  <a:moveTo>
                    <a:pt x="17574" y="0"/>
                  </a:moveTo>
                  <a:cubicBezTo>
                    <a:pt x="18209" y="0"/>
                    <a:pt x="18724" y="0"/>
                    <a:pt x="18724" y="0"/>
                  </a:cubicBezTo>
                  <a:lnTo>
                    <a:pt x="18724" y="219390"/>
                  </a:lnTo>
                  <a:cubicBezTo>
                    <a:pt x="18724" y="219390"/>
                    <a:pt x="18209" y="219390"/>
                    <a:pt x="17574" y="219390"/>
                  </a:cubicBezTo>
                  <a:lnTo>
                    <a:pt x="1150" y="219390"/>
                  </a:lnTo>
                  <a:cubicBezTo>
                    <a:pt x="515" y="219390"/>
                    <a:pt x="0" y="219390"/>
                    <a:pt x="0" y="219390"/>
                  </a:cubicBezTo>
                  <a:lnTo>
                    <a:pt x="0" y="0"/>
                  </a:lnTo>
                  <a:cubicBezTo>
                    <a:pt x="0" y="0"/>
                    <a:pt x="515" y="0"/>
                    <a:pt x="1150" y="0"/>
                  </a:cubicBez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44" name="Free-form: Shape 323">
              <a:extLst>
                <a:ext uri="{FF2B5EF4-FFF2-40B4-BE49-F238E27FC236}">
                  <a16:creationId xmlns:a16="http://schemas.microsoft.com/office/drawing/2014/main" id="{F5FFFB2A-05D3-7033-80FA-C85CE7675225}"/>
                </a:ext>
              </a:extLst>
            </p:cNvPr>
            <p:cNvSpPr/>
            <p:nvPr/>
          </p:nvSpPr>
          <p:spPr>
            <a:xfrm>
              <a:off x="11726003" y="3399647"/>
              <a:ext cx="18723" cy="219389"/>
            </a:xfrm>
            <a:custGeom>
              <a:avLst/>
              <a:gdLst>
                <a:gd name="connsiteX0" fmla="*/ 17574 w 18723"/>
                <a:gd name="connsiteY0" fmla="*/ 0 h 219389"/>
                <a:gd name="connsiteX1" fmla="*/ 18724 w 18723"/>
                <a:gd name="connsiteY1" fmla="*/ 0 h 219389"/>
                <a:gd name="connsiteX2" fmla="*/ 18724 w 18723"/>
                <a:gd name="connsiteY2" fmla="*/ 219390 h 219389"/>
                <a:gd name="connsiteX3" fmla="*/ 17574 w 18723"/>
                <a:gd name="connsiteY3" fmla="*/ 219390 h 219389"/>
                <a:gd name="connsiteX4" fmla="*/ 1150 w 18723"/>
                <a:gd name="connsiteY4" fmla="*/ 219390 h 219389"/>
                <a:gd name="connsiteX5" fmla="*/ 0 w 18723"/>
                <a:gd name="connsiteY5" fmla="*/ 219390 h 219389"/>
                <a:gd name="connsiteX6" fmla="*/ 0 w 18723"/>
                <a:gd name="connsiteY6" fmla="*/ 0 h 219389"/>
                <a:gd name="connsiteX7" fmla="*/ 1150 w 18723"/>
                <a:gd name="connsiteY7" fmla="*/ 0 h 2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23" h="219389">
                  <a:moveTo>
                    <a:pt x="17574" y="0"/>
                  </a:moveTo>
                  <a:cubicBezTo>
                    <a:pt x="18209" y="0"/>
                    <a:pt x="18724" y="0"/>
                    <a:pt x="18724" y="0"/>
                  </a:cubicBezTo>
                  <a:lnTo>
                    <a:pt x="18724" y="219390"/>
                  </a:lnTo>
                  <a:cubicBezTo>
                    <a:pt x="18724" y="219390"/>
                    <a:pt x="18209" y="219390"/>
                    <a:pt x="17574" y="219390"/>
                  </a:cubicBezTo>
                  <a:lnTo>
                    <a:pt x="1150" y="219390"/>
                  </a:lnTo>
                  <a:cubicBezTo>
                    <a:pt x="515" y="219390"/>
                    <a:pt x="0" y="219390"/>
                    <a:pt x="0" y="219390"/>
                  </a:cubicBezTo>
                  <a:lnTo>
                    <a:pt x="0" y="0"/>
                  </a:lnTo>
                  <a:cubicBezTo>
                    <a:pt x="0" y="0"/>
                    <a:pt x="515" y="0"/>
                    <a:pt x="1150" y="0"/>
                  </a:cubicBez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45" name="Free-form: Shape 324">
              <a:extLst>
                <a:ext uri="{FF2B5EF4-FFF2-40B4-BE49-F238E27FC236}">
                  <a16:creationId xmlns:a16="http://schemas.microsoft.com/office/drawing/2014/main" id="{C50DA784-908C-7D53-4F9C-BE1BAEC6DB5F}"/>
                </a:ext>
              </a:extLst>
            </p:cNvPr>
            <p:cNvSpPr/>
            <p:nvPr/>
          </p:nvSpPr>
          <p:spPr>
            <a:xfrm>
              <a:off x="11784850" y="3399647"/>
              <a:ext cx="18723" cy="219389"/>
            </a:xfrm>
            <a:custGeom>
              <a:avLst/>
              <a:gdLst>
                <a:gd name="connsiteX0" fmla="*/ 17574 w 18723"/>
                <a:gd name="connsiteY0" fmla="*/ 0 h 219389"/>
                <a:gd name="connsiteX1" fmla="*/ 18724 w 18723"/>
                <a:gd name="connsiteY1" fmla="*/ 0 h 219389"/>
                <a:gd name="connsiteX2" fmla="*/ 18724 w 18723"/>
                <a:gd name="connsiteY2" fmla="*/ 219390 h 219389"/>
                <a:gd name="connsiteX3" fmla="*/ 17574 w 18723"/>
                <a:gd name="connsiteY3" fmla="*/ 219390 h 219389"/>
                <a:gd name="connsiteX4" fmla="*/ 1150 w 18723"/>
                <a:gd name="connsiteY4" fmla="*/ 219390 h 219389"/>
                <a:gd name="connsiteX5" fmla="*/ 0 w 18723"/>
                <a:gd name="connsiteY5" fmla="*/ 219390 h 219389"/>
                <a:gd name="connsiteX6" fmla="*/ 0 w 18723"/>
                <a:gd name="connsiteY6" fmla="*/ 0 h 219389"/>
                <a:gd name="connsiteX7" fmla="*/ 1150 w 18723"/>
                <a:gd name="connsiteY7" fmla="*/ 0 h 2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23" h="219389">
                  <a:moveTo>
                    <a:pt x="17574" y="0"/>
                  </a:moveTo>
                  <a:cubicBezTo>
                    <a:pt x="18209" y="0"/>
                    <a:pt x="18724" y="0"/>
                    <a:pt x="18724" y="0"/>
                  </a:cubicBezTo>
                  <a:lnTo>
                    <a:pt x="18724" y="219390"/>
                  </a:lnTo>
                  <a:cubicBezTo>
                    <a:pt x="18724" y="219390"/>
                    <a:pt x="18209" y="219390"/>
                    <a:pt x="17574" y="219390"/>
                  </a:cubicBezTo>
                  <a:lnTo>
                    <a:pt x="1150" y="219390"/>
                  </a:lnTo>
                  <a:cubicBezTo>
                    <a:pt x="515" y="219390"/>
                    <a:pt x="0" y="219390"/>
                    <a:pt x="0" y="219390"/>
                  </a:cubicBezTo>
                  <a:lnTo>
                    <a:pt x="0" y="0"/>
                  </a:lnTo>
                  <a:cubicBezTo>
                    <a:pt x="0" y="0"/>
                    <a:pt x="515" y="0"/>
                    <a:pt x="1150" y="0"/>
                  </a:cubicBez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46" name="Free-form: Shape 325">
              <a:extLst>
                <a:ext uri="{FF2B5EF4-FFF2-40B4-BE49-F238E27FC236}">
                  <a16:creationId xmlns:a16="http://schemas.microsoft.com/office/drawing/2014/main" id="{F719F2EA-DC11-7CBF-8288-1FBC3BE487DD}"/>
                </a:ext>
              </a:extLst>
            </p:cNvPr>
            <p:cNvSpPr/>
            <p:nvPr/>
          </p:nvSpPr>
          <p:spPr>
            <a:xfrm>
              <a:off x="11354309" y="3636449"/>
              <a:ext cx="467881" cy="18777"/>
            </a:xfrm>
            <a:custGeom>
              <a:avLst/>
              <a:gdLst>
                <a:gd name="connsiteX0" fmla="*/ 458573 w 467881"/>
                <a:gd name="connsiteY0" fmla="*/ 0 h 18777"/>
                <a:gd name="connsiteX1" fmla="*/ 467882 w 467881"/>
                <a:gd name="connsiteY1" fmla="*/ 0 h 18777"/>
                <a:gd name="connsiteX2" fmla="*/ 467882 w 467881"/>
                <a:gd name="connsiteY2" fmla="*/ 18777 h 18777"/>
                <a:gd name="connsiteX3" fmla="*/ 458573 w 467881"/>
                <a:gd name="connsiteY3" fmla="*/ 18777 h 18777"/>
                <a:gd name="connsiteX4" fmla="*/ 9308 w 467881"/>
                <a:gd name="connsiteY4" fmla="*/ 18777 h 18777"/>
                <a:gd name="connsiteX5" fmla="*/ 0 w 467881"/>
                <a:gd name="connsiteY5" fmla="*/ 18777 h 18777"/>
                <a:gd name="connsiteX6" fmla="*/ 0 w 467881"/>
                <a:gd name="connsiteY6" fmla="*/ 0 h 18777"/>
                <a:gd name="connsiteX7" fmla="*/ 9308 w 467881"/>
                <a:gd name="connsiteY7" fmla="*/ 0 h 18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7881" h="18777">
                  <a:moveTo>
                    <a:pt x="458573" y="0"/>
                  </a:moveTo>
                  <a:cubicBezTo>
                    <a:pt x="463714" y="0"/>
                    <a:pt x="467882" y="0"/>
                    <a:pt x="467882" y="0"/>
                  </a:cubicBezTo>
                  <a:lnTo>
                    <a:pt x="467882" y="18777"/>
                  </a:lnTo>
                  <a:cubicBezTo>
                    <a:pt x="467882" y="18777"/>
                    <a:pt x="463714" y="18777"/>
                    <a:pt x="458573" y="18777"/>
                  </a:cubicBezTo>
                  <a:lnTo>
                    <a:pt x="9308" y="18777"/>
                  </a:lnTo>
                  <a:cubicBezTo>
                    <a:pt x="4168" y="18777"/>
                    <a:pt x="0" y="18777"/>
                    <a:pt x="0" y="18777"/>
                  </a:cubicBezTo>
                  <a:lnTo>
                    <a:pt x="0" y="0"/>
                  </a:lnTo>
                  <a:cubicBezTo>
                    <a:pt x="0" y="0"/>
                    <a:pt x="4168" y="0"/>
                    <a:pt x="9308" y="0"/>
                  </a:cubicBez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47" name="Free-form: Shape 326">
              <a:extLst>
                <a:ext uri="{FF2B5EF4-FFF2-40B4-BE49-F238E27FC236}">
                  <a16:creationId xmlns:a16="http://schemas.microsoft.com/office/drawing/2014/main" id="{9E2E4A2C-D34C-8C44-531C-84C5095387CF}"/>
                </a:ext>
              </a:extLst>
            </p:cNvPr>
            <p:cNvSpPr/>
            <p:nvPr/>
          </p:nvSpPr>
          <p:spPr>
            <a:xfrm>
              <a:off x="11322184" y="3676572"/>
              <a:ext cx="532131" cy="18509"/>
            </a:xfrm>
            <a:custGeom>
              <a:avLst/>
              <a:gdLst>
                <a:gd name="connsiteX0" fmla="*/ 522983 w 532131"/>
                <a:gd name="connsiteY0" fmla="*/ 0 h 18509"/>
                <a:gd name="connsiteX1" fmla="*/ 532131 w 532131"/>
                <a:gd name="connsiteY1" fmla="*/ 0 h 18509"/>
                <a:gd name="connsiteX2" fmla="*/ 532131 w 532131"/>
                <a:gd name="connsiteY2" fmla="*/ 18510 h 18509"/>
                <a:gd name="connsiteX3" fmla="*/ 522983 w 532131"/>
                <a:gd name="connsiteY3" fmla="*/ 18510 h 18509"/>
                <a:gd name="connsiteX4" fmla="*/ 9148 w 532131"/>
                <a:gd name="connsiteY4" fmla="*/ 18510 h 18509"/>
                <a:gd name="connsiteX5" fmla="*/ 0 w 532131"/>
                <a:gd name="connsiteY5" fmla="*/ 18510 h 18509"/>
                <a:gd name="connsiteX6" fmla="*/ 0 w 532131"/>
                <a:gd name="connsiteY6" fmla="*/ 0 h 18509"/>
                <a:gd name="connsiteX7" fmla="*/ 9148 w 532131"/>
                <a:gd name="connsiteY7" fmla="*/ 0 h 18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2131" h="18509">
                  <a:moveTo>
                    <a:pt x="522983" y="0"/>
                  </a:moveTo>
                  <a:cubicBezTo>
                    <a:pt x="528036" y="0"/>
                    <a:pt x="532131" y="0"/>
                    <a:pt x="532131" y="0"/>
                  </a:cubicBezTo>
                  <a:lnTo>
                    <a:pt x="532131" y="18510"/>
                  </a:lnTo>
                  <a:cubicBezTo>
                    <a:pt x="532131" y="18510"/>
                    <a:pt x="528036" y="18510"/>
                    <a:pt x="522983" y="18510"/>
                  </a:cubicBezTo>
                  <a:lnTo>
                    <a:pt x="9148" y="18510"/>
                  </a:lnTo>
                  <a:cubicBezTo>
                    <a:pt x="4096" y="18510"/>
                    <a:pt x="0" y="18510"/>
                    <a:pt x="0" y="18510"/>
                  </a:cubicBezTo>
                  <a:lnTo>
                    <a:pt x="0" y="0"/>
                  </a:lnTo>
                  <a:cubicBezTo>
                    <a:pt x="0" y="0"/>
                    <a:pt x="4096" y="0"/>
                    <a:pt x="9148" y="0"/>
                  </a:cubicBez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248" name="Free-form: Shape 327">
              <a:extLst>
                <a:ext uri="{FF2B5EF4-FFF2-40B4-BE49-F238E27FC236}">
                  <a16:creationId xmlns:a16="http://schemas.microsoft.com/office/drawing/2014/main" id="{E900C31D-B254-10F1-48AE-AE8CCA1F4C0F}"/>
                </a:ext>
              </a:extLst>
            </p:cNvPr>
            <p:cNvSpPr/>
            <p:nvPr/>
          </p:nvSpPr>
          <p:spPr>
            <a:xfrm>
              <a:off x="11292681" y="3716748"/>
              <a:ext cx="591138" cy="18643"/>
            </a:xfrm>
            <a:custGeom>
              <a:avLst/>
              <a:gdLst>
                <a:gd name="connsiteX0" fmla="*/ 591138 w 591138"/>
                <a:gd name="connsiteY0" fmla="*/ 7222 h 18643"/>
                <a:gd name="connsiteX1" fmla="*/ 591138 w 591138"/>
                <a:gd name="connsiteY1" fmla="*/ 11261 h 18643"/>
                <a:gd name="connsiteX2" fmla="*/ 583916 w 591138"/>
                <a:gd name="connsiteY2" fmla="*/ 18644 h 18643"/>
                <a:gd name="connsiteX3" fmla="*/ 7516 w 591138"/>
                <a:gd name="connsiteY3" fmla="*/ 18644 h 18643"/>
                <a:gd name="connsiteX4" fmla="*/ 0 w 591138"/>
                <a:gd name="connsiteY4" fmla="*/ 11288 h 18643"/>
                <a:gd name="connsiteX5" fmla="*/ 0 w 591138"/>
                <a:gd name="connsiteY5" fmla="*/ 7356 h 18643"/>
                <a:gd name="connsiteX6" fmla="*/ 7516 w 591138"/>
                <a:gd name="connsiteY6" fmla="*/ 0 h 18643"/>
                <a:gd name="connsiteX7" fmla="*/ 583702 w 591138"/>
                <a:gd name="connsiteY7" fmla="*/ 0 h 18643"/>
                <a:gd name="connsiteX8" fmla="*/ 591138 w 591138"/>
                <a:gd name="connsiteY8" fmla="*/ 7222 h 1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1138" h="18643">
                  <a:moveTo>
                    <a:pt x="591138" y="7222"/>
                  </a:moveTo>
                  <a:lnTo>
                    <a:pt x="591138" y="11261"/>
                  </a:lnTo>
                  <a:cubicBezTo>
                    <a:pt x="589979" y="14827"/>
                    <a:pt x="587572" y="17288"/>
                    <a:pt x="583916" y="18644"/>
                  </a:cubicBezTo>
                  <a:lnTo>
                    <a:pt x="7516" y="18644"/>
                  </a:lnTo>
                  <a:cubicBezTo>
                    <a:pt x="3825" y="17431"/>
                    <a:pt x="1320" y="14979"/>
                    <a:pt x="0" y="11288"/>
                  </a:cubicBezTo>
                  <a:lnTo>
                    <a:pt x="0" y="7356"/>
                  </a:lnTo>
                  <a:cubicBezTo>
                    <a:pt x="1748" y="2452"/>
                    <a:pt x="4253" y="0"/>
                    <a:pt x="7516" y="0"/>
                  </a:cubicBezTo>
                  <a:cubicBezTo>
                    <a:pt x="199569" y="0"/>
                    <a:pt x="391631" y="0"/>
                    <a:pt x="583702" y="0"/>
                  </a:cubicBezTo>
                  <a:cubicBezTo>
                    <a:pt x="586912" y="0"/>
                    <a:pt x="589390" y="2407"/>
                    <a:pt x="591138" y="7222"/>
                  </a:cubicBez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249" name="Smart_sensor" descr="{&quot;Key&quot;:&quot;POWER_USER_SHAPE_ICON&quot;,&quot;Value&quot;:&quot;POWER_USER_SHAPE_ICON_STYLE_1&quot;}"/>
          <p:cNvGrpSpPr>
            <a:grpSpLocks noChangeAspect="1"/>
          </p:cNvGrpSpPr>
          <p:nvPr>
            <p:custDataLst>
              <p:tags r:id="rId9"/>
            </p:custDataLst>
          </p:nvPr>
        </p:nvGrpSpPr>
        <p:grpSpPr>
          <a:xfrm>
            <a:off x="5197338" y="5388304"/>
            <a:ext cx="395130" cy="513097"/>
            <a:chOff x="2035534" y="6616354"/>
            <a:chExt cx="542925" cy="982981"/>
          </a:xfrm>
          <a:solidFill>
            <a:srgbClr val="0054C5"/>
          </a:solidFill>
        </p:grpSpPr>
        <p:sp>
          <p:nvSpPr>
            <p:cNvPr id="250" name="Chip2"/>
            <p:cNvSpPr>
              <a:spLocks noChangeAspect="1"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035534" y="7056410"/>
              <a:ext cx="542925" cy="542925"/>
            </a:xfrm>
            <a:custGeom>
              <a:avLst/>
              <a:gdLst>
                <a:gd name="T0" fmla="*/ 320 w 478"/>
                <a:gd name="T1" fmla="*/ 162 h 478"/>
                <a:gd name="T2" fmla="*/ 157 w 478"/>
                <a:gd name="T3" fmla="*/ 162 h 478"/>
                <a:gd name="T4" fmla="*/ 157 w 478"/>
                <a:gd name="T5" fmla="*/ 320 h 478"/>
                <a:gd name="T6" fmla="*/ 320 w 478"/>
                <a:gd name="T7" fmla="*/ 320 h 478"/>
                <a:gd name="T8" fmla="*/ 320 w 478"/>
                <a:gd name="T9" fmla="*/ 162 h 478"/>
                <a:gd name="T10" fmla="*/ 264 w 478"/>
                <a:gd name="T11" fmla="*/ 269 h 478"/>
                <a:gd name="T12" fmla="*/ 213 w 478"/>
                <a:gd name="T13" fmla="*/ 269 h 478"/>
                <a:gd name="T14" fmla="*/ 213 w 478"/>
                <a:gd name="T15" fmla="*/ 213 h 478"/>
                <a:gd name="T16" fmla="*/ 264 w 478"/>
                <a:gd name="T17" fmla="*/ 213 h 478"/>
                <a:gd name="T18" fmla="*/ 264 w 478"/>
                <a:gd name="T19" fmla="*/ 269 h 478"/>
                <a:gd name="T20" fmla="*/ 477 w 478"/>
                <a:gd name="T21" fmla="*/ 213 h 478"/>
                <a:gd name="T22" fmla="*/ 477 w 478"/>
                <a:gd name="T23" fmla="*/ 162 h 478"/>
                <a:gd name="T24" fmla="*/ 427 w 478"/>
                <a:gd name="T25" fmla="*/ 162 h 478"/>
                <a:gd name="T26" fmla="*/ 427 w 478"/>
                <a:gd name="T27" fmla="*/ 107 h 478"/>
                <a:gd name="T28" fmla="*/ 371 w 478"/>
                <a:gd name="T29" fmla="*/ 56 h 478"/>
                <a:gd name="T30" fmla="*/ 320 w 478"/>
                <a:gd name="T31" fmla="*/ 56 h 478"/>
                <a:gd name="T32" fmla="*/ 320 w 478"/>
                <a:gd name="T33" fmla="*/ 0 h 478"/>
                <a:gd name="T34" fmla="*/ 264 w 478"/>
                <a:gd name="T35" fmla="*/ 0 h 478"/>
                <a:gd name="T36" fmla="*/ 264 w 478"/>
                <a:gd name="T37" fmla="*/ 56 h 478"/>
                <a:gd name="T38" fmla="*/ 213 w 478"/>
                <a:gd name="T39" fmla="*/ 56 h 478"/>
                <a:gd name="T40" fmla="*/ 213 w 478"/>
                <a:gd name="T41" fmla="*/ 0 h 478"/>
                <a:gd name="T42" fmla="*/ 157 w 478"/>
                <a:gd name="T43" fmla="*/ 0 h 478"/>
                <a:gd name="T44" fmla="*/ 157 w 478"/>
                <a:gd name="T45" fmla="*/ 56 h 478"/>
                <a:gd name="T46" fmla="*/ 107 w 478"/>
                <a:gd name="T47" fmla="*/ 56 h 478"/>
                <a:gd name="T48" fmla="*/ 51 w 478"/>
                <a:gd name="T49" fmla="*/ 107 h 478"/>
                <a:gd name="T50" fmla="*/ 51 w 478"/>
                <a:gd name="T51" fmla="*/ 162 h 478"/>
                <a:gd name="T52" fmla="*/ 0 w 478"/>
                <a:gd name="T53" fmla="*/ 162 h 478"/>
                <a:gd name="T54" fmla="*/ 0 w 478"/>
                <a:gd name="T55" fmla="*/ 213 h 478"/>
                <a:gd name="T56" fmla="*/ 51 w 478"/>
                <a:gd name="T57" fmla="*/ 213 h 478"/>
                <a:gd name="T58" fmla="*/ 51 w 478"/>
                <a:gd name="T59" fmla="*/ 269 h 478"/>
                <a:gd name="T60" fmla="*/ 0 w 478"/>
                <a:gd name="T61" fmla="*/ 269 h 478"/>
                <a:gd name="T62" fmla="*/ 0 w 478"/>
                <a:gd name="T63" fmla="*/ 320 h 478"/>
                <a:gd name="T64" fmla="*/ 51 w 478"/>
                <a:gd name="T65" fmla="*/ 320 h 478"/>
                <a:gd name="T66" fmla="*/ 51 w 478"/>
                <a:gd name="T67" fmla="*/ 376 h 478"/>
                <a:gd name="T68" fmla="*/ 107 w 478"/>
                <a:gd name="T69" fmla="*/ 427 h 478"/>
                <a:gd name="T70" fmla="*/ 157 w 478"/>
                <a:gd name="T71" fmla="*/ 427 h 478"/>
                <a:gd name="T72" fmla="*/ 157 w 478"/>
                <a:gd name="T73" fmla="*/ 477 h 478"/>
                <a:gd name="T74" fmla="*/ 213 w 478"/>
                <a:gd name="T75" fmla="*/ 477 h 478"/>
                <a:gd name="T76" fmla="*/ 213 w 478"/>
                <a:gd name="T77" fmla="*/ 427 h 478"/>
                <a:gd name="T78" fmla="*/ 264 w 478"/>
                <a:gd name="T79" fmla="*/ 427 h 478"/>
                <a:gd name="T80" fmla="*/ 264 w 478"/>
                <a:gd name="T81" fmla="*/ 477 h 478"/>
                <a:gd name="T82" fmla="*/ 320 w 478"/>
                <a:gd name="T83" fmla="*/ 477 h 478"/>
                <a:gd name="T84" fmla="*/ 320 w 478"/>
                <a:gd name="T85" fmla="*/ 427 h 478"/>
                <a:gd name="T86" fmla="*/ 371 w 478"/>
                <a:gd name="T87" fmla="*/ 427 h 478"/>
                <a:gd name="T88" fmla="*/ 427 w 478"/>
                <a:gd name="T89" fmla="*/ 376 h 478"/>
                <a:gd name="T90" fmla="*/ 427 w 478"/>
                <a:gd name="T91" fmla="*/ 320 h 478"/>
                <a:gd name="T92" fmla="*/ 477 w 478"/>
                <a:gd name="T93" fmla="*/ 320 h 478"/>
                <a:gd name="T94" fmla="*/ 477 w 478"/>
                <a:gd name="T95" fmla="*/ 269 h 478"/>
                <a:gd name="T96" fmla="*/ 427 w 478"/>
                <a:gd name="T97" fmla="*/ 269 h 478"/>
                <a:gd name="T98" fmla="*/ 427 w 478"/>
                <a:gd name="T99" fmla="*/ 213 h 478"/>
                <a:gd name="T100" fmla="*/ 477 w 478"/>
                <a:gd name="T101" fmla="*/ 213 h 478"/>
                <a:gd name="T102" fmla="*/ 371 w 478"/>
                <a:gd name="T103" fmla="*/ 376 h 478"/>
                <a:gd name="T104" fmla="*/ 107 w 478"/>
                <a:gd name="T105" fmla="*/ 376 h 478"/>
                <a:gd name="T106" fmla="*/ 107 w 478"/>
                <a:gd name="T107" fmla="*/ 107 h 478"/>
                <a:gd name="T108" fmla="*/ 371 w 478"/>
                <a:gd name="T109" fmla="*/ 107 h 478"/>
                <a:gd name="T110" fmla="*/ 371 w 478"/>
                <a:gd name="T111" fmla="*/ 376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8" h="478">
                  <a:moveTo>
                    <a:pt x="320" y="162"/>
                  </a:moveTo>
                  <a:lnTo>
                    <a:pt x="157" y="162"/>
                  </a:lnTo>
                  <a:lnTo>
                    <a:pt x="157" y="320"/>
                  </a:lnTo>
                  <a:lnTo>
                    <a:pt x="320" y="320"/>
                  </a:lnTo>
                  <a:lnTo>
                    <a:pt x="320" y="162"/>
                  </a:lnTo>
                  <a:close/>
                  <a:moveTo>
                    <a:pt x="264" y="269"/>
                  </a:moveTo>
                  <a:lnTo>
                    <a:pt x="213" y="269"/>
                  </a:lnTo>
                  <a:lnTo>
                    <a:pt x="213" y="213"/>
                  </a:lnTo>
                  <a:lnTo>
                    <a:pt x="264" y="213"/>
                  </a:lnTo>
                  <a:lnTo>
                    <a:pt x="264" y="269"/>
                  </a:lnTo>
                  <a:close/>
                  <a:moveTo>
                    <a:pt x="477" y="213"/>
                  </a:moveTo>
                  <a:lnTo>
                    <a:pt x="477" y="162"/>
                  </a:lnTo>
                  <a:lnTo>
                    <a:pt x="427" y="162"/>
                  </a:lnTo>
                  <a:lnTo>
                    <a:pt x="427" y="107"/>
                  </a:lnTo>
                  <a:cubicBezTo>
                    <a:pt x="427" y="81"/>
                    <a:pt x="401" y="56"/>
                    <a:pt x="371" y="56"/>
                  </a:cubicBezTo>
                  <a:lnTo>
                    <a:pt x="320" y="56"/>
                  </a:lnTo>
                  <a:lnTo>
                    <a:pt x="320" y="0"/>
                  </a:lnTo>
                  <a:lnTo>
                    <a:pt x="264" y="0"/>
                  </a:lnTo>
                  <a:lnTo>
                    <a:pt x="264" y="56"/>
                  </a:lnTo>
                  <a:lnTo>
                    <a:pt x="213" y="56"/>
                  </a:lnTo>
                  <a:lnTo>
                    <a:pt x="213" y="0"/>
                  </a:lnTo>
                  <a:lnTo>
                    <a:pt x="157" y="0"/>
                  </a:lnTo>
                  <a:lnTo>
                    <a:pt x="157" y="56"/>
                  </a:lnTo>
                  <a:lnTo>
                    <a:pt x="107" y="56"/>
                  </a:lnTo>
                  <a:cubicBezTo>
                    <a:pt x="76" y="56"/>
                    <a:pt x="51" y="81"/>
                    <a:pt x="51" y="107"/>
                  </a:cubicBezTo>
                  <a:lnTo>
                    <a:pt x="51" y="162"/>
                  </a:lnTo>
                  <a:lnTo>
                    <a:pt x="0" y="162"/>
                  </a:lnTo>
                  <a:lnTo>
                    <a:pt x="0" y="213"/>
                  </a:lnTo>
                  <a:lnTo>
                    <a:pt x="51" y="213"/>
                  </a:lnTo>
                  <a:lnTo>
                    <a:pt x="51" y="269"/>
                  </a:lnTo>
                  <a:lnTo>
                    <a:pt x="0" y="269"/>
                  </a:lnTo>
                  <a:lnTo>
                    <a:pt x="0" y="320"/>
                  </a:lnTo>
                  <a:lnTo>
                    <a:pt x="51" y="320"/>
                  </a:lnTo>
                  <a:lnTo>
                    <a:pt x="51" y="376"/>
                  </a:lnTo>
                  <a:cubicBezTo>
                    <a:pt x="51" y="401"/>
                    <a:pt x="76" y="427"/>
                    <a:pt x="107" y="427"/>
                  </a:cubicBezTo>
                  <a:lnTo>
                    <a:pt x="157" y="427"/>
                  </a:lnTo>
                  <a:lnTo>
                    <a:pt x="157" y="477"/>
                  </a:lnTo>
                  <a:lnTo>
                    <a:pt x="213" y="477"/>
                  </a:lnTo>
                  <a:lnTo>
                    <a:pt x="213" y="427"/>
                  </a:lnTo>
                  <a:lnTo>
                    <a:pt x="264" y="427"/>
                  </a:lnTo>
                  <a:lnTo>
                    <a:pt x="264" y="477"/>
                  </a:lnTo>
                  <a:lnTo>
                    <a:pt x="320" y="477"/>
                  </a:lnTo>
                  <a:lnTo>
                    <a:pt x="320" y="427"/>
                  </a:lnTo>
                  <a:lnTo>
                    <a:pt x="371" y="427"/>
                  </a:lnTo>
                  <a:cubicBezTo>
                    <a:pt x="401" y="427"/>
                    <a:pt x="427" y="401"/>
                    <a:pt x="427" y="376"/>
                  </a:cubicBezTo>
                  <a:lnTo>
                    <a:pt x="427" y="320"/>
                  </a:lnTo>
                  <a:lnTo>
                    <a:pt x="477" y="320"/>
                  </a:lnTo>
                  <a:lnTo>
                    <a:pt x="477" y="269"/>
                  </a:lnTo>
                  <a:lnTo>
                    <a:pt x="427" y="269"/>
                  </a:lnTo>
                  <a:lnTo>
                    <a:pt x="427" y="213"/>
                  </a:lnTo>
                  <a:lnTo>
                    <a:pt x="477" y="213"/>
                  </a:lnTo>
                  <a:close/>
                  <a:moveTo>
                    <a:pt x="371" y="376"/>
                  </a:moveTo>
                  <a:lnTo>
                    <a:pt x="107" y="376"/>
                  </a:lnTo>
                  <a:lnTo>
                    <a:pt x="107" y="107"/>
                  </a:lnTo>
                  <a:lnTo>
                    <a:pt x="371" y="107"/>
                  </a:lnTo>
                  <a:lnTo>
                    <a:pt x="371" y="376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609630">
                <a:defRPr/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grpSp>
          <p:nvGrpSpPr>
            <p:cNvPr id="251" name="Wifi3"/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 bwMode="auto">
            <a:xfrm>
              <a:off x="2070216" y="6616354"/>
              <a:ext cx="473560" cy="321805"/>
              <a:chOff x="2405" y="2885"/>
              <a:chExt cx="880" cy="598"/>
            </a:xfrm>
            <a:grpFill/>
          </p:grpSpPr>
          <p:sp>
            <p:nvSpPr>
              <p:cNvPr id="252" name="Freeform 14"/>
              <p:cNvSpPr>
                <a:spLocks/>
              </p:cNvSpPr>
              <p:nvPr/>
            </p:nvSpPr>
            <p:spPr bwMode="auto">
              <a:xfrm>
                <a:off x="2405" y="2885"/>
                <a:ext cx="880" cy="274"/>
              </a:xfrm>
              <a:custGeom>
                <a:avLst/>
                <a:gdLst>
                  <a:gd name="T0" fmla="*/ 21642 w 23246"/>
                  <a:gd name="T1" fmla="*/ 7075 h 7218"/>
                  <a:gd name="T2" fmla="*/ 20609 w 23246"/>
                  <a:gd name="T3" fmla="*/ 6647 h 7218"/>
                  <a:gd name="T4" fmla="*/ 11623 w 23246"/>
                  <a:gd name="T5" fmla="*/ 2922 h 7218"/>
                  <a:gd name="T6" fmla="*/ 2636 w 23246"/>
                  <a:gd name="T7" fmla="*/ 6647 h 7218"/>
                  <a:gd name="T8" fmla="*/ 571 w 23246"/>
                  <a:gd name="T9" fmla="*/ 6647 h 7218"/>
                  <a:gd name="T10" fmla="*/ 571 w 23246"/>
                  <a:gd name="T11" fmla="*/ 4581 h 7218"/>
                  <a:gd name="T12" fmla="*/ 5743 w 23246"/>
                  <a:gd name="T13" fmla="*/ 1146 h 7218"/>
                  <a:gd name="T14" fmla="*/ 11623 w 23246"/>
                  <a:gd name="T15" fmla="*/ 0 h 7218"/>
                  <a:gd name="T16" fmla="*/ 17503 w 23246"/>
                  <a:gd name="T17" fmla="*/ 1146 h 7218"/>
                  <a:gd name="T18" fmla="*/ 22675 w 23246"/>
                  <a:gd name="T19" fmla="*/ 4581 h 7218"/>
                  <a:gd name="T20" fmla="*/ 22675 w 23246"/>
                  <a:gd name="T21" fmla="*/ 6647 h 7218"/>
                  <a:gd name="T22" fmla="*/ 21642 w 23246"/>
                  <a:gd name="T23" fmla="*/ 7075 h 7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246" h="7218">
                    <a:moveTo>
                      <a:pt x="21642" y="7075"/>
                    </a:moveTo>
                    <a:cubicBezTo>
                      <a:pt x="21268" y="7075"/>
                      <a:pt x="20894" y="6932"/>
                      <a:pt x="20609" y="6647"/>
                    </a:cubicBezTo>
                    <a:cubicBezTo>
                      <a:pt x="18207" y="4245"/>
                      <a:pt x="15015" y="2922"/>
                      <a:pt x="11623" y="2922"/>
                    </a:cubicBezTo>
                    <a:cubicBezTo>
                      <a:pt x="8230" y="2922"/>
                      <a:pt x="5039" y="4245"/>
                      <a:pt x="2636" y="6647"/>
                    </a:cubicBezTo>
                    <a:cubicBezTo>
                      <a:pt x="2066" y="7218"/>
                      <a:pt x="1141" y="7218"/>
                      <a:pt x="571" y="6647"/>
                    </a:cubicBezTo>
                    <a:cubicBezTo>
                      <a:pt x="0" y="6077"/>
                      <a:pt x="0" y="5152"/>
                      <a:pt x="571" y="4581"/>
                    </a:cubicBezTo>
                    <a:cubicBezTo>
                      <a:pt x="2063" y="3089"/>
                      <a:pt x="3803" y="1933"/>
                      <a:pt x="5743" y="1146"/>
                    </a:cubicBezTo>
                    <a:cubicBezTo>
                      <a:pt x="7616" y="385"/>
                      <a:pt x="9594" y="0"/>
                      <a:pt x="11623" y="0"/>
                    </a:cubicBezTo>
                    <a:cubicBezTo>
                      <a:pt x="13652" y="0"/>
                      <a:pt x="15630" y="385"/>
                      <a:pt x="17503" y="1146"/>
                    </a:cubicBezTo>
                    <a:cubicBezTo>
                      <a:pt x="19442" y="1933"/>
                      <a:pt x="21182" y="3089"/>
                      <a:pt x="22675" y="4581"/>
                    </a:cubicBezTo>
                    <a:cubicBezTo>
                      <a:pt x="23246" y="5152"/>
                      <a:pt x="23246" y="6077"/>
                      <a:pt x="22675" y="6647"/>
                    </a:cubicBezTo>
                    <a:cubicBezTo>
                      <a:pt x="22390" y="6932"/>
                      <a:pt x="22016" y="7075"/>
                      <a:pt x="21642" y="7075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defTabSz="609630">
                  <a:defRPr/>
                </a:pP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3" name="Freeform 15"/>
              <p:cNvSpPr>
                <a:spLocks/>
              </p:cNvSpPr>
              <p:nvPr/>
            </p:nvSpPr>
            <p:spPr bwMode="auto">
              <a:xfrm>
                <a:off x="2519" y="3098"/>
                <a:ext cx="653" cy="227"/>
              </a:xfrm>
              <a:custGeom>
                <a:avLst/>
                <a:gdLst>
                  <a:gd name="T0" fmla="*/ 15630 w 17234"/>
                  <a:gd name="T1" fmla="*/ 5829 h 5971"/>
                  <a:gd name="T2" fmla="*/ 14597 w 17234"/>
                  <a:gd name="T3" fmla="*/ 5401 h 5971"/>
                  <a:gd name="T4" fmla="*/ 8617 w 17234"/>
                  <a:gd name="T5" fmla="*/ 2921 h 5971"/>
                  <a:gd name="T6" fmla="*/ 2636 w 17234"/>
                  <a:gd name="T7" fmla="*/ 5401 h 5971"/>
                  <a:gd name="T8" fmla="*/ 570 w 17234"/>
                  <a:gd name="T9" fmla="*/ 5401 h 5971"/>
                  <a:gd name="T10" fmla="*/ 570 w 17234"/>
                  <a:gd name="T11" fmla="*/ 3335 h 5971"/>
                  <a:gd name="T12" fmla="*/ 8617 w 17234"/>
                  <a:gd name="T13" fmla="*/ 0 h 5971"/>
                  <a:gd name="T14" fmla="*/ 16663 w 17234"/>
                  <a:gd name="T15" fmla="*/ 3335 h 5971"/>
                  <a:gd name="T16" fmla="*/ 16663 w 17234"/>
                  <a:gd name="T17" fmla="*/ 5401 h 5971"/>
                  <a:gd name="T18" fmla="*/ 15630 w 17234"/>
                  <a:gd name="T19" fmla="*/ 5829 h 5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234" h="5971">
                    <a:moveTo>
                      <a:pt x="15630" y="5829"/>
                    </a:moveTo>
                    <a:cubicBezTo>
                      <a:pt x="15256" y="5829"/>
                      <a:pt x="14883" y="5686"/>
                      <a:pt x="14597" y="5401"/>
                    </a:cubicBezTo>
                    <a:cubicBezTo>
                      <a:pt x="12998" y="3802"/>
                      <a:pt x="10874" y="2921"/>
                      <a:pt x="8617" y="2921"/>
                    </a:cubicBezTo>
                    <a:cubicBezTo>
                      <a:pt x="6359" y="2921"/>
                      <a:pt x="4235" y="3802"/>
                      <a:pt x="2636" y="5401"/>
                    </a:cubicBezTo>
                    <a:cubicBezTo>
                      <a:pt x="2066" y="5971"/>
                      <a:pt x="1141" y="5971"/>
                      <a:pt x="570" y="5401"/>
                    </a:cubicBezTo>
                    <a:cubicBezTo>
                      <a:pt x="0" y="4830"/>
                      <a:pt x="0" y="3905"/>
                      <a:pt x="570" y="3335"/>
                    </a:cubicBezTo>
                    <a:cubicBezTo>
                      <a:pt x="2721" y="1184"/>
                      <a:pt x="5579" y="0"/>
                      <a:pt x="8617" y="0"/>
                    </a:cubicBezTo>
                    <a:cubicBezTo>
                      <a:pt x="11655" y="0"/>
                      <a:pt x="14512" y="1184"/>
                      <a:pt x="16663" y="3335"/>
                    </a:cubicBezTo>
                    <a:cubicBezTo>
                      <a:pt x="17234" y="3905"/>
                      <a:pt x="17234" y="4830"/>
                      <a:pt x="16663" y="5401"/>
                    </a:cubicBezTo>
                    <a:cubicBezTo>
                      <a:pt x="16378" y="5686"/>
                      <a:pt x="16004" y="5829"/>
                      <a:pt x="15630" y="5829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defTabSz="609630">
                  <a:defRPr/>
                </a:pP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4" name="Freeform 16"/>
              <p:cNvSpPr>
                <a:spLocks/>
              </p:cNvSpPr>
              <p:nvPr/>
            </p:nvSpPr>
            <p:spPr bwMode="auto">
              <a:xfrm>
                <a:off x="2671" y="3319"/>
                <a:ext cx="349" cy="164"/>
              </a:xfrm>
              <a:custGeom>
                <a:avLst/>
                <a:gdLst>
                  <a:gd name="T0" fmla="*/ 7615 w 9218"/>
                  <a:gd name="T1" fmla="*/ 4167 h 4310"/>
                  <a:gd name="T2" fmla="*/ 6582 w 9218"/>
                  <a:gd name="T3" fmla="*/ 3740 h 4310"/>
                  <a:gd name="T4" fmla="*/ 2636 w 9218"/>
                  <a:gd name="T5" fmla="*/ 3740 h 4310"/>
                  <a:gd name="T6" fmla="*/ 570 w 9218"/>
                  <a:gd name="T7" fmla="*/ 3740 h 4310"/>
                  <a:gd name="T8" fmla="*/ 570 w 9218"/>
                  <a:gd name="T9" fmla="*/ 1674 h 4310"/>
                  <a:gd name="T10" fmla="*/ 4609 w 9218"/>
                  <a:gd name="T11" fmla="*/ 0 h 4310"/>
                  <a:gd name="T12" fmla="*/ 8648 w 9218"/>
                  <a:gd name="T13" fmla="*/ 1674 h 4310"/>
                  <a:gd name="T14" fmla="*/ 8648 w 9218"/>
                  <a:gd name="T15" fmla="*/ 3740 h 4310"/>
                  <a:gd name="T16" fmla="*/ 7615 w 9218"/>
                  <a:gd name="T17" fmla="*/ 4167 h 4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18" h="4310">
                    <a:moveTo>
                      <a:pt x="7615" y="4167"/>
                    </a:moveTo>
                    <a:cubicBezTo>
                      <a:pt x="7241" y="4167"/>
                      <a:pt x="6867" y="4025"/>
                      <a:pt x="6582" y="3740"/>
                    </a:cubicBezTo>
                    <a:cubicBezTo>
                      <a:pt x="5494" y="2652"/>
                      <a:pt x="3724" y="2652"/>
                      <a:pt x="2636" y="3740"/>
                    </a:cubicBezTo>
                    <a:cubicBezTo>
                      <a:pt x="2065" y="4310"/>
                      <a:pt x="1141" y="4310"/>
                      <a:pt x="570" y="3740"/>
                    </a:cubicBezTo>
                    <a:cubicBezTo>
                      <a:pt x="0" y="3169"/>
                      <a:pt x="0" y="2244"/>
                      <a:pt x="570" y="1674"/>
                    </a:cubicBezTo>
                    <a:cubicBezTo>
                      <a:pt x="1650" y="594"/>
                      <a:pt x="3084" y="0"/>
                      <a:pt x="4609" y="0"/>
                    </a:cubicBezTo>
                    <a:cubicBezTo>
                      <a:pt x="6134" y="0"/>
                      <a:pt x="7568" y="594"/>
                      <a:pt x="8648" y="1674"/>
                    </a:cubicBezTo>
                    <a:cubicBezTo>
                      <a:pt x="9218" y="2244"/>
                      <a:pt x="9218" y="3169"/>
                      <a:pt x="8648" y="3740"/>
                    </a:cubicBezTo>
                    <a:cubicBezTo>
                      <a:pt x="8362" y="4025"/>
                      <a:pt x="7988" y="4167"/>
                      <a:pt x="7615" y="416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defTabSz="609630">
                  <a:defRPr/>
                </a:pP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55" name="School" descr="{&quot;Key&quot;:&quot;POWER_USER_SHAPE_ICON&quot;,&quot;Value&quot;:&quot;POWER_USER_SHAPE_ICON_STYLE_1&quot;}"/>
          <p:cNvGrpSpPr>
            <a:grpSpLocks noChangeAspect="1"/>
          </p:cNvGrpSpPr>
          <p:nvPr>
            <p:custDataLst>
              <p:tags r:id="rId10"/>
            </p:custDataLst>
          </p:nvPr>
        </p:nvGrpSpPr>
        <p:grpSpPr bwMode="auto">
          <a:xfrm>
            <a:off x="5145568" y="4699000"/>
            <a:ext cx="506921" cy="508000"/>
            <a:chOff x="8" y="8"/>
            <a:chExt cx="470" cy="471"/>
          </a:xfrm>
          <a:solidFill>
            <a:srgbClr val="0054C5"/>
          </a:solidFill>
        </p:grpSpPr>
        <p:sp>
          <p:nvSpPr>
            <p:cNvPr id="256" name="School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8" y="8"/>
              <a:ext cx="470" cy="157"/>
            </a:xfrm>
            <a:custGeom>
              <a:avLst/>
              <a:gdLst>
                <a:gd name="T0" fmla="*/ 1198 w 1250"/>
                <a:gd name="T1" fmla="*/ 416 h 416"/>
                <a:gd name="T2" fmla="*/ 625 w 1250"/>
                <a:gd name="T3" fmla="*/ 131 h 416"/>
                <a:gd name="T4" fmla="*/ 52 w 1250"/>
                <a:gd name="T5" fmla="*/ 416 h 416"/>
                <a:gd name="T6" fmla="*/ 0 w 1250"/>
                <a:gd name="T7" fmla="*/ 311 h 416"/>
                <a:gd name="T8" fmla="*/ 624 w 1250"/>
                <a:gd name="T9" fmla="*/ 1 h 416"/>
                <a:gd name="T10" fmla="*/ 624 w 1250"/>
                <a:gd name="T11" fmla="*/ 0 h 416"/>
                <a:gd name="T12" fmla="*/ 625 w 1250"/>
                <a:gd name="T13" fmla="*/ 0 h 416"/>
                <a:gd name="T14" fmla="*/ 626 w 1250"/>
                <a:gd name="T15" fmla="*/ 0 h 416"/>
                <a:gd name="T16" fmla="*/ 626 w 1250"/>
                <a:gd name="T17" fmla="*/ 1 h 416"/>
                <a:gd name="T18" fmla="*/ 1250 w 1250"/>
                <a:gd name="T19" fmla="*/ 311 h 416"/>
                <a:gd name="T20" fmla="*/ 1198 w 1250"/>
                <a:gd name="T21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0" h="416">
                  <a:moveTo>
                    <a:pt x="1198" y="416"/>
                  </a:moveTo>
                  <a:lnTo>
                    <a:pt x="625" y="131"/>
                  </a:lnTo>
                  <a:lnTo>
                    <a:pt x="52" y="416"/>
                  </a:lnTo>
                  <a:lnTo>
                    <a:pt x="0" y="311"/>
                  </a:lnTo>
                  <a:lnTo>
                    <a:pt x="624" y="1"/>
                  </a:lnTo>
                  <a:lnTo>
                    <a:pt x="624" y="0"/>
                  </a:lnTo>
                  <a:lnTo>
                    <a:pt x="625" y="0"/>
                  </a:lnTo>
                  <a:lnTo>
                    <a:pt x="626" y="0"/>
                  </a:lnTo>
                  <a:lnTo>
                    <a:pt x="626" y="1"/>
                  </a:lnTo>
                  <a:lnTo>
                    <a:pt x="1250" y="311"/>
                  </a:lnTo>
                  <a:lnTo>
                    <a:pt x="1198" y="41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7" name="School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39" y="160"/>
              <a:ext cx="407" cy="319"/>
            </a:xfrm>
            <a:custGeom>
              <a:avLst/>
              <a:gdLst>
                <a:gd name="T0" fmla="*/ 547 w 1084"/>
                <a:gd name="T1" fmla="*/ 160 h 845"/>
                <a:gd name="T2" fmla="*/ 0 w 1084"/>
                <a:gd name="T3" fmla="*/ 127 h 845"/>
                <a:gd name="T4" fmla="*/ 0 w 1084"/>
                <a:gd name="T5" fmla="*/ 218 h 845"/>
                <a:gd name="T6" fmla="*/ 0 w 1084"/>
                <a:gd name="T7" fmla="*/ 823 h 845"/>
                <a:gd name="T8" fmla="*/ 446 w 1084"/>
                <a:gd name="T9" fmla="*/ 823 h 845"/>
                <a:gd name="T10" fmla="*/ 541 w 1084"/>
                <a:gd name="T11" fmla="*/ 845 h 845"/>
                <a:gd name="T12" fmla="*/ 635 w 1084"/>
                <a:gd name="T13" fmla="*/ 823 h 845"/>
                <a:gd name="T14" fmla="*/ 1084 w 1084"/>
                <a:gd name="T15" fmla="*/ 823 h 845"/>
                <a:gd name="T16" fmla="*/ 1084 w 1084"/>
                <a:gd name="T17" fmla="*/ 218 h 845"/>
                <a:gd name="T18" fmla="*/ 1084 w 1084"/>
                <a:gd name="T19" fmla="*/ 127 h 845"/>
                <a:gd name="T20" fmla="*/ 547 w 1084"/>
                <a:gd name="T21" fmla="*/ 160 h 845"/>
                <a:gd name="T22" fmla="*/ 507 w 1084"/>
                <a:gd name="T23" fmla="*/ 779 h 845"/>
                <a:gd name="T24" fmla="*/ 56 w 1084"/>
                <a:gd name="T25" fmla="*/ 768 h 845"/>
                <a:gd name="T26" fmla="*/ 56 w 1084"/>
                <a:gd name="T27" fmla="*/ 178 h 845"/>
                <a:gd name="T28" fmla="*/ 240 w 1084"/>
                <a:gd name="T29" fmla="*/ 134 h 845"/>
                <a:gd name="T30" fmla="*/ 507 w 1084"/>
                <a:gd name="T31" fmla="*/ 273 h 845"/>
                <a:gd name="T32" fmla="*/ 507 w 1084"/>
                <a:gd name="T33" fmla="*/ 779 h 845"/>
                <a:gd name="T34" fmla="*/ 1031 w 1084"/>
                <a:gd name="T35" fmla="*/ 768 h 845"/>
                <a:gd name="T36" fmla="*/ 580 w 1084"/>
                <a:gd name="T37" fmla="*/ 779 h 845"/>
                <a:gd name="T38" fmla="*/ 580 w 1084"/>
                <a:gd name="T39" fmla="*/ 273 h 845"/>
                <a:gd name="T40" fmla="*/ 848 w 1084"/>
                <a:gd name="T41" fmla="*/ 134 h 845"/>
                <a:gd name="T42" fmla="*/ 1031 w 1084"/>
                <a:gd name="T43" fmla="*/ 178 h 845"/>
                <a:gd name="T44" fmla="*/ 1031 w 1084"/>
                <a:gd name="T45" fmla="*/ 768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84" h="845">
                  <a:moveTo>
                    <a:pt x="547" y="160"/>
                  </a:moveTo>
                  <a:cubicBezTo>
                    <a:pt x="510" y="125"/>
                    <a:pt x="295" y="0"/>
                    <a:pt x="0" y="127"/>
                  </a:cubicBezTo>
                  <a:lnTo>
                    <a:pt x="0" y="218"/>
                  </a:lnTo>
                  <a:lnTo>
                    <a:pt x="0" y="823"/>
                  </a:lnTo>
                  <a:lnTo>
                    <a:pt x="446" y="823"/>
                  </a:lnTo>
                  <a:cubicBezTo>
                    <a:pt x="462" y="836"/>
                    <a:pt x="498" y="845"/>
                    <a:pt x="541" y="845"/>
                  </a:cubicBezTo>
                  <a:cubicBezTo>
                    <a:pt x="583" y="845"/>
                    <a:pt x="620" y="836"/>
                    <a:pt x="635" y="823"/>
                  </a:cubicBezTo>
                  <a:lnTo>
                    <a:pt x="1084" y="823"/>
                  </a:lnTo>
                  <a:lnTo>
                    <a:pt x="1084" y="218"/>
                  </a:lnTo>
                  <a:lnTo>
                    <a:pt x="1084" y="127"/>
                  </a:lnTo>
                  <a:cubicBezTo>
                    <a:pt x="801" y="2"/>
                    <a:pt x="576" y="134"/>
                    <a:pt x="547" y="160"/>
                  </a:cubicBezTo>
                  <a:close/>
                  <a:moveTo>
                    <a:pt x="507" y="779"/>
                  </a:moveTo>
                  <a:cubicBezTo>
                    <a:pt x="507" y="755"/>
                    <a:pt x="298" y="616"/>
                    <a:pt x="56" y="768"/>
                  </a:cubicBezTo>
                  <a:lnTo>
                    <a:pt x="56" y="178"/>
                  </a:lnTo>
                  <a:cubicBezTo>
                    <a:pt x="104" y="151"/>
                    <a:pt x="168" y="134"/>
                    <a:pt x="240" y="134"/>
                  </a:cubicBezTo>
                  <a:cubicBezTo>
                    <a:pt x="388" y="134"/>
                    <a:pt x="507" y="182"/>
                    <a:pt x="507" y="273"/>
                  </a:cubicBezTo>
                  <a:lnTo>
                    <a:pt x="507" y="779"/>
                  </a:lnTo>
                  <a:close/>
                  <a:moveTo>
                    <a:pt x="1031" y="768"/>
                  </a:moveTo>
                  <a:cubicBezTo>
                    <a:pt x="789" y="616"/>
                    <a:pt x="580" y="755"/>
                    <a:pt x="580" y="779"/>
                  </a:cubicBezTo>
                  <a:lnTo>
                    <a:pt x="580" y="273"/>
                  </a:lnTo>
                  <a:cubicBezTo>
                    <a:pt x="580" y="182"/>
                    <a:pt x="700" y="134"/>
                    <a:pt x="848" y="134"/>
                  </a:cubicBezTo>
                  <a:cubicBezTo>
                    <a:pt x="919" y="134"/>
                    <a:pt x="983" y="151"/>
                    <a:pt x="1031" y="178"/>
                  </a:cubicBezTo>
                  <a:lnTo>
                    <a:pt x="1031" y="76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58" name="Metin kutusu 257"/>
          <p:cNvSpPr txBox="1"/>
          <p:nvPr/>
        </p:nvSpPr>
        <p:spPr bwMode="auto">
          <a:xfrm>
            <a:off x="336094" y="1075765"/>
            <a:ext cx="46991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sz="2800" dirty="0" smtClean="0">
                <a:solidFill>
                  <a:schemeClr val="bg1"/>
                </a:solidFill>
                <a:latin typeface="Arial Nova Cond"/>
                <a:cs typeface="Helvetica"/>
              </a:rPr>
              <a:t>Denizli Genel Görünümü</a:t>
            </a:r>
            <a:endParaRPr lang="tr-TR" sz="2800" dirty="0">
              <a:solidFill>
                <a:schemeClr val="bg1"/>
              </a:solidFill>
              <a:latin typeface="Arial Nova Cond"/>
              <a:cs typeface="Helvetica"/>
            </a:endParaRPr>
          </a:p>
        </p:txBody>
      </p:sp>
      <p:pic>
        <p:nvPicPr>
          <p:cNvPr id="259" name="Resim 258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 bwMode="auto">
          <a:xfrm>
            <a:off x="8762282" y="2361573"/>
            <a:ext cx="2993238" cy="299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9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4198681" y="312632"/>
            <a:ext cx="45802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800" b="1" dirty="0" smtClean="0">
                <a:solidFill>
                  <a:srgbClr val="BEECFE"/>
                </a:solidFill>
                <a:latin typeface="DM Sans Bold"/>
              </a:rPr>
              <a:t>DENİZLİ YATIRIM ORTAMI</a:t>
            </a:r>
            <a:endParaRPr lang="tr-TR" sz="2800" b="1" dirty="0">
              <a:solidFill>
                <a:srgbClr val="BEECFE"/>
              </a:solidFill>
              <a:latin typeface="DM Sans Bold"/>
            </a:endParaRPr>
          </a:p>
        </p:txBody>
      </p:sp>
      <p:sp>
        <p:nvSpPr>
          <p:cNvPr id="142" name="Başlık 1"/>
          <p:cNvSpPr txBox="1"/>
          <p:nvPr/>
        </p:nvSpPr>
        <p:spPr bwMode="auto">
          <a:xfrm>
            <a:off x="221136" y="1615194"/>
            <a:ext cx="8361484" cy="46162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tr-TR" sz="1800" dirty="0">
                <a:solidFill>
                  <a:schemeClr val="bg1"/>
                </a:solidFill>
                <a:latin typeface="Arial Nova Cond"/>
                <a:cs typeface="Helvetica"/>
              </a:rPr>
              <a:t>Denizli sanayi, turizm ve tarımsal üretime dayalı ekonomisi, ihracat potansiyeli, nitelikli işgücü, yüksek kadın istihdamı, girişimcilik kapasitesi ve güçlü altyapısı ile öne çıkmaktadır.</a:t>
            </a:r>
          </a:p>
          <a:p>
            <a: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tr-TR" sz="1800" dirty="0">
                <a:solidFill>
                  <a:schemeClr val="bg1"/>
                </a:solidFill>
                <a:latin typeface="Arial Nova Cond"/>
                <a:cs typeface="Helvetica"/>
              </a:rPr>
              <a:t>Denizli; diğer bölgelerin İzmir limanlarına demir yolu ve kara yolu ile ulaşımı için bir kesişim noktası görevi görmektedir. Denizli’de hava yolu taşımacılığı Denizli Çardak Havalimanı üzerinden gerçekleştirilmektedir. </a:t>
            </a:r>
          </a:p>
          <a:p>
            <a: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tr-TR" sz="1800" dirty="0">
                <a:solidFill>
                  <a:schemeClr val="bg1"/>
                </a:solidFill>
                <a:latin typeface="Arial Nova Cond"/>
                <a:cs typeface="Helvetica"/>
              </a:rPr>
              <a:t>Denizli Türkiye’nin ev tekstili ihracatının yaklaşık yarısını karşılamaktadır. Güçlü dokuma altyapısının teknik tekstile dönüşümün sağlanması sektörün rekabet gücünü geri kazanması açısından önemlidir.</a:t>
            </a:r>
          </a:p>
          <a:p>
            <a: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tr-TR" sz="1800" dirty="0">
                <a:solidFill>
                  <a:schemeClr val="bg1"/>
                </a:solidFill>
                <a:latin typeface="Arial Nova Cond"/>
                <a:cs typeface="Helvetica"/>
              </a:rPr>
              <a:t>Denizli, tekstil, kablo, mermer başta olmak üzere çok sektörlü üretim yapısına sahip olduğundan makine imalatı alanında yerli üretimin geliştirilmesi, bölgedeki tüm sektörlerin teknolojik bağımsızlığını güçlendirecek stratejik bir hamle niteliğindedir.</a:t>
            </a:r>
          </a:p>
          <a:p>
            <a:pPr marL="457200" indent="-4572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tr-TR" sz="1800" dirty="0">
                <a:solidFill>
                  <a:schemeClr val="bg1"/>
                </a:solidFill>
                <a:latin typeface="Arial Nova Cond"/>
                <a:cs typeface="Helvetica"/>
              </a:rPr>
              <a:t>Denizli, yaklaşık %98’i kablo grubu ürünlerden oluşan elektrik ve elektronik ihracatında, 2025 iller sıralamasına göre Türkiye’de 5. sırada yer almaktadır. Denizli 2025 ihracatının %21’ini elektrik-elektronik grubu oluşturmaktadır.</a:t>
            </a:r>
          </a:p>
        </p:txBody>
      </p:sp>
      <p:sp>
        <p:nvSpPr>
          <p:cNvPr id="6" name="Metin kutusu 5"/>
          <p:cNvSpPr txBox="1"/>
          <p:nvPr/>
        </p:nvSpPr>
        <p:spPr bwMode="auto">
          <a:xfrm>
            <a:off x="571226" y="1091974"/>
            <a:ext cx="38306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sz="2800" dirty="0" smtClean="0">
                <a:solidFill>
                  <a:schemeClr val="bg1"/>
                </a:solidFill>
                <a:latin typeface="Arial Nova Cond"/>
                <a:cs typeface="Helvetica"/>
              </a:rPr>
              <a:t>Öne Çıkan Özellikler</a:t>
            </a:r>
            <a:endParaRPr lang="tr-TR" sz="2800" dirty="0">
              <a:solidFill>
                <a:schemeClr val="bg1"/>
              </a:solidFill>
              <a:latin typeface="Arial Nova Cond"/>
              <a:cs typeface="Helvetica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3136" y="2498650"/>
            <a:ext cx="3464544" cy="253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4198681" y="312632"/>
            <a:ext cx="4488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800" b="1" dirty="0" smtClean="0">
                <a:solidFill>
                  <a:srgbClr val="BEECFE"/>
                </a:solidFill>
                <a:latin typeface="DM Sans Bold"/>
              </a:rPr>
              <a:t>MUĞLA YATIRIM ORTAMI</a:t>
            </a:r>
            <a:endParaRPr lang="tr-TR" sz="2800" b="1" dirty="0">
              <a:solidFill>
                <a:srgbClr val="BEECFE"/>
              </a:solidFill>
              <a:latin typeface="DM Sans Bold"/>
            </a:endParaRPr>
          </a:p>
        </p:txBody>
      </p:sp>
      <p:sp>
        <p:nvSpPr>
          <p:cNvPr id="14" name="Başlık 1"/>
          <p:cNvSpPr txBox="1"/>
          <p:nvPr/>
        </p:nvSpPr>
        <p:spPr bwMode="auto">
          <a:xfrm>
            <a:off x="479553" y="1947703"/>
            <a:ext cx="6628539" cy="46162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defRPr/>
            </a:pPr>
            <a:endParaRPr lang="tr-TR" sz="2800" dirty="0">
              <a:solidFill>
                <a:schemeClr val="bg1"/>
              </a:solidFill>
              <a:latin typeface="Arial Nova Cond"/>
              <a:cs typeface="Helvetica"/>
            </a:endParaRPr>
          </a:p>
        </p:txBody>
      </p:sp>
      <p:graphicFrame>
        <p:nvGraphicFramePr>
          <p:cNvPr id="16" name="Tablo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00207"/>
              </p:ext>
            </p:extLst>
          </p:nvPr>
        </p:nvGraphicFramePr>
        <p:xfrm>
          <a:off x="996244" y="5155139"/>
          <a:ext cx="3834566" cy="104253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40743">
                  <a:extLst>
                    <a:ext uri="{9D8B030D-6E8A-4147-A177-3AD203B41FA5}">
                      <a16:colId xmlns:a16="http://schemas.microsoft.com/office/drawing/2014/main" val="3706016302"/>
                    </a:ext>
                  </a:extLst>
                </a:gridCol>
                <a:gridCol w="1063414">
                  <a:extLst>
                    <a:ext uri="{9D8B030D-6E8A-4147-A177-3AD203B41FA5}">
                      <a16:colId xmlns:a16="http://schemas.microsoft.com/office/drawing/2014/main" val="2162457389"/>
                    </a:ext>
                  </a:extLst>
                </a:gridCol>
                <a:gridCol w="1630409">
                  <a:extLst>
                    <a:ext uri="{9D8B030D-6E8A-4147-A177-3AD203B41FA5}">
                      <a16:colId xmlns:a16="http://schemas.microsoft.com/office/drawing/2014/main" val="616196932"/>
                    </a:ext>
                  </a:extLst>
                </a:gridCol>
              </a:tblGrid>
              <a:tr h="210079">
                <a:tc>
                  <a:txBody>
                    <a:bodyPr/>
                    <a:lstStyle/>
                    <a:p>
                      <a:pPr marL="72000" algn="l" fontAlgn="ctr"/>
                      <a:endParaRPr lang="tr-TR" sz="1300" b="0" i="0" u="none" strike="noStrike" dirty="0"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b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endParaRPr lang="tr-TR" sz="1300" b="0" i="0" u="none" strike="noStrike" dirty="0"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b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endParaRPr lang="tr-TR" sz="1200" b="0" kern="1200" dirty="0">
                        <a:solidFill>
                          <a:srgbClr val="FF0000"/>
                        </a:solidFill>
                        <a:latin typeface="Poppins ExtraLight" panose="00000300000000000000" pitchFamily="2" charset="-94"/>
                        <a:ea typeface="+mn-ea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b">
                    <a:lnL>
                      <a:noFill/>
                    </a:lnL>
                    <a:lnR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795035"/>
                  </a:ext>
                </a:extLst>
              </a:tr>
              <a:tr h="412952">
                <a:tc gridSpan="2">
                  <a:txBody>
                    <a:bodyPr/>
                    <a:lstStyle/>
                    <a:p>
                      <a:pPr marL="720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2025 </a:t>
                      </a:r>
                      <a:r>
                        <a:rPr lang="tr-TR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Yılı </a:t>
                      </a:r>
                    </a:p>
                    <a:p>
                      <a:pPr marL="720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Toplam İhracatı</a:t>
                      </a:r>
                    </a:p>
                  </a:txBody>
                  <a:tcPr marL="6552" marR="6552" marT="6552" marB="0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1.293.495.879 $</a:t>
                      </a:r>
                    </a:p>
                  </a:txBody>
                  <a:tcPr marL="6552" marR="6552" marT="6552" marB="0">
                    <a:lnL>
                      <a:noFill/>
                    </a:lnL>
                    <a:lnR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75889527"/>
                  </a:ext>
                </a:extLst>
              </a:tr>
              <a:tr h="209752">
                <a:tc gridSpan="2">
                  <a:txBody>
                    <a:bodyPr/>
                    <a:lstStyle/>
                    <a:p>
                      <a:pPr marL="720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300" b="0" i="0" u="none" strike="noStrike" dirty="0"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endParaRPr lang="tr-TR" sz="1200" b="0" u="none" strike="noStrike" kern="1200" dirty="0">
                        <a:solidFill>
                          <a:srgbClr val="FF0000"/>
                        </a:solidFill>
                        <a:effectLst/>
                        <a:latin typeface="Poppins ExtraLight" panose="00000300000000000000" pitchFamily="2" charset="-94"/>
                        <a:ea typeface="+mn-ea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>
                      <a:noFill/>
                    </a:lnL>
                    <a:lnR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212557"/>
                  </a:ext>
                </a:extLst>
              </a:tr>
              <a:tr h="209752">
                <a:tc gridSpan="2">
                  <a:txBody>
                    <a:bodyPr/>
                    <a:lstStyle/>
                    <a:p>
                      <a:pPr marL="720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300" b="0" i="0" u="none" strike="noStrike" dirty="0"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endParaRPr lang="tr-TR" sz="1200" b="0" u="none" strike="noStrike" kern="1200" dirty="0">
                        <a:solidFill>
                          <a:srgbClr val="FF0000"/>
                        </a:solidFill>
                        <a:effectLst/>
                        <a:latin typeface="Poppins ExtraLight" panose="00000300000000000000" pitchFamily="2" charset="-94"/>
                        <a:ea typeface="+mn-ea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>
                      <a:noFill/>
                    </a:lnL>
                    <a:lnR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78909997"/>
                  </a:ext>
                </a:extLst>
              </a:tr>
            </a:tbl>
          </a:graphicData>
        </a:graphic>
      </p:graphicFrame>
      <p:graphicFrame>
        <p:nvGraphicFramePr>
          <p:cNvPr id="17" name="Tablo 16"/>
          <p:cNvGraphicFramePr>
            <a:graphicFrameLocks noGrp="1"/>
          </p:cNvGraphicFramePr>
          <p:nvPr>
            <p:extLst/>
          </p:nvPr>
        </p:nvGraphicFramePr>
        <p:xfrm>
          <a:off x="996243" y="3136793"/>
          <a:ext cx="3378816" cy="70728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81485">
                  <a:extLst>
                    <a:ext uri="{9D8B030D-6E8A-4147-A177-3AD203B41FA5}">
                      <a16:colId xmlns:a16="http://schemas.microsoft.com/office/drawing/2014/main" val="3706016302"/>
                    </a:ext>
                  </a:extLst>
                </a:gridCol>
                <a:gridCol w="1097331">
                  <a:extLst>
                    <a:ext uri="{9D8B030D-6E8A-4147-A177-3AD203B41FA5}">
                      <a16:colId xmlns:a16="http://schemas.microsoft.com/office/drawing/2014/main" val="2997596078"/>
                    </a:ext>
                  </a:extLst>
                </a:gridCol>
              </a:tblGrid>
              <a:tr h="353641"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tr-TR" sz="13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Poppins ExtraLight" panose="00000300000000000000" pitchFamily="2" charset="-94"/>
                        </a:rPr>
                        <a:t>OSB </a:t>
                      </a:r>
                      <a:r>
                        <a:rPr lang="tr-TR" sz="1300" b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Poppins ExtraLight" panose="00000300000000000000" pitchFamily="2" charset="-94"/>
                        </a:rPr>
                        <a:t>Sayısı (Aktif)</a:t>
                      </a:r>
                      <a:endParaRPr lang="tr-TR" sz="1300" b="0" u="none" strike="noStrike" kern="1200" dirty="0">
                        <a:solidFill>
                          <a:schemeClr val="bg1"/>
                        </a:solidFill>
                        <a:effectLst/>
                        <a:latin typeface="+mj-lt"/>
                        <a:ea typeface="+mn-ea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b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6552" marR="6552" marT="655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795035"/>
                  </a:ext>
                </a:extLst>
              </a:tr>
              <a:tr h="353641"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tr-TR" sz="1300" b="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Poppins ExtraLight" panose="00000300000000000000" pitchFamily="2" charset="-94"/>
                        </a:rPr>
                        <a:t>Çalışan Sayısı</a:t>
                      </a:r>
                    </a:p>
                  </a:txBody>
                  <a:tcPr marL="6552" marR="6552" marT="6552" marB="0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  <a:endParaRPr lang="tr-TR" sz="16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552" marR="6552" marT="655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4425216"/>
                  </a:ext>
                </a:extLst>
              </a:tr>
            </a:tbl>
          </a:graphicData>
        </a:graphic>
      </p:graphicFrame>
      <p:graphicFrame>
        <p:nvGraphicFramePr>
          <p:cNvPr id="22" name="Tablo 21"/>
          <p:cNvGraphicFramePr>
            <a:graphicFrameLocks noGrp="1"/>
          </p:cNvGraphicFramePr>
          <p:nvPr>
            <p:extLst/>
          </p:nvPr>
        </p:nvGraphicFramePr>
        <p:xfrm>
          <a:off x="994028" y="4139919"/>
          <a:ext cx="3368298" cy="78506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185672">
                  <a:extLst>
                    <a:ext uri="{9D8B030D-6E8A-4147-A177-3AD203B41FA5}">
                      <a16:colId xmlns:a16="http://schemas.microsoft.com/office/drawing/2014/main" val="3706016302"/>
                    </a:ext>
                  </a:extLst>
                </a:gridCol>
                <a:gridCol w="1182626">
                  <a:extLst>
                    <a:ext uri="{9D8B030D-6E8A-4147-A177-3AD203B41FA5}">
                      <a16:colId xmlns:a16="http://schemas.microsoft.com/office/drawing/2014/main" val="616196932"/>
                    </a:ext>
                  </a:extLst>
                </a:gridCol>
              </a:tblGrid>
              <a:tr h="284277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3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İş</a:t>
                      </a:r>
                      <a:r>
                        <a:rPr lang="tr-TR" sz="1300" b="0" u="none" strike="noStrike" baseline="0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 Gücüne Katılma Oranı</a:t>
                      </a:r>
                      <a:endParaRPr lang="tr-TR" sz="13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b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tr-TR" sz="8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% </a:t>
                      </a:r>
                      <a:r>
                        <a:rPr lang="tr-TR" sz="16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55,3</a:t>
                      </a:r>
                      <a:endParaRPr lang="tr-TR" sz="16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552" marR="6552" marT="6552" marB="0" anchor="b">
                    <a:lnL>
                      <a:noFill/>
                    </a:lnL>
                    <a:lnR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795035"/>
                  </a:ext>
                </a:extLst>
              </a:tr>
              <a:tr h="25039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3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İstihdam Oranı</a:t>
                      </a:r>
                      <a:endParaRPr lang="tr-TR" sz="13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tr-TR" sz="8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% </a:t>
                      </a:r>
                      <a:r>
                        <a:rPr lang="tr-TR" sz="16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51</a:t>
                      </a:r>
                      <a:endParaRPr lang="tr-TR" sz="16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552" marR="6552" marT="6552" marB="0" anchor="ctr">
                    <a:lnL>
                      <a:noFill/>
                    </a:lnL>
                    <a:lnR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75889527"/>
                  </a:ext>
                </a:extLst>
              </a:tr>
              <a:tr h="25039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3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İşsizlik Oranı</a:t>
                      </a:r>
                      <a:endParaRPr lang="tr-TR" sz="13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8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% </a:t>
                      </a:r>
                      <a:r>
                        <a:rPr lang="tr-TR" sz="16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7,7</a:t>
                      </a:r>
                      <a:endParaRPr lang="tr-TR" sz="16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552" marR="6552" marT="6552" marB="0">
                    <a:lnL>
                      <a:noFill/>
                    </a:lnL>
                    <a:lnR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212557"/>
                  </a:ext>
                </a:extLst>
              </a:tr>
            </a:tbl>
          </a:graphicData>
        </a:graphic>
      </p:graphicFrame>
      <p:graphicFrame>
        <p:nvGraphicFramePr>
          <p:cNvPr id="23" name="Tablo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37881"/>
              </p:ext>
            </p:extLst>
          </p:nvPr>
        </p:nvGraphicFramePr>
        <p:xfrm>
          <a:off x="996244" y="2610704"/>
          <a:ext cx="3374046" cy="40452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76715">
                  <a:extLst>
                    <a:ext uri="{9D8B030D-6E8A-4147-A177-3AD203B41FA5}">
                      <a16:colId xmlns:a16="http://schemas.microsoft.com/office/drawing/2014/main" val="3706016302"/>
                    </a:ext>
                  </a:extLst>
                </a:gridCol>
                <a:gridCol w="1097331">
                  <a:extLst>
                    <a:ext uri="{9D8B030D-6E8A-4147-A177-3AD203B41FA5}">
                      <a16:colId xmlns:a16="http://schemas.microsoft.com/office/drawing/2014/main" val="81682797"/>
                    </a:ext>
                  </a:extLst>
                </a:gridCol>
              </a:tblGrid>
              <a:tr h="404525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3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Nüfus</a:t>
                      </a:r>
                      <a:endParaRPr lang="tr-TR" sz="13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6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1.099.547</a:t>
                      </a:r>
                      <a:endParaRPr lang="tr-TR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795035"/>
                  </a:ext>
                </a:extLst>
              </a:tr>
            </a:tbl>
          </a:graphicData>
        </a:graphic>
      </p:graphicFrame>
      <p:graphicFrame>
        <p:nvGraphicFramePr>
          <p:cNvPr id="24" name="Tablo 23"/>
          <p:cNvGraphicFramePr>
            <a:graphicFrameLocks noGrp="1"/>
          </p:cNvGraphicFramePr>
          <p:nvPr>
            <p:extLst/>
          </p:nvPr>
        </p:nvGraphicFramePr>
        <p:xfrm>
          <a:off x="996244" y="1992939"/>
          <a:ext cx="3374046" cy="49620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76715">
                  <a:extLst>
                    <a:ext uri="{9D8B030D-6E8A-4147-A177-3AD203B41FA5}">
                      <a16:colId xmlns:a16="http://schemas.microsoft.com/office/drawing/2014/main" val="3706016302"/>
                    </a:ext>
                  </a:extLst>
                </a:gridCol>
                <a:gridCol w="1097331">
                  <a:extLst>
                    <a:ext uri="{9D8B030D-6E8A-4147-A177-3AD203B41FA5}">
                      <a16:colId xmlns:a16="http://schemas.microsoft.com/office/drawing/2014/main" val="81682797"/>
                    </a:ext>
                  </a:extLst>
                </a:gridCol>
              </a:tblGrid>
              <a:tr h="49620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3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İlçe Sayısı</a:t>
                      </a:r>
                      <a:endParaRPr lang="tr-TR" sz="13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6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13</a:t>
                      </a:r>
                      <a:endParaRPr lang="tr-TR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795035"/>
                  </a:ext>
                </a:extLst>
              </a:tr>
            </a:tbl>
          </a:graphicData>
        </a:graphic>
      </p:graphicFrame>
      <p:grpSp>
        <p:nvGrpSpPr>
          <p:cNvPr id="25" name="Map3" descr="{&quot;Key&quot;:&quot;POWER_USER_SHAPE_ICON&quot;,&quot;Value&quot;:&quot;POWER_USER_SHAPE_ICON_STYLE_1&quot;}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367582" y="1967503"/>
            <a:ext cx="444376" cy="508000"/>
            <a:chOff x="5716589" y="5786439"/>
            <a:chExt cx="709613" cy="811212"/>
          </a:xfrm>
          <a:solidFill>
            <a:srgbClr val="0054C5"/>
          </a:solidFill>
        </p:grpSpPr>
        <p:sp>
          <p:nvSpPr>
            <p:cNvPr id="26" name="Freeform 20"/>
            <p:cNvSpPr>
              <a:spLocks noEditPoints="1"/>
            </p:cNvSpPr>
            <p:nvPr/>
          </p:nvSpPr>
          <p:spPr bwMode="auto">
            <a:xfrm>
              <a:off x="5716589" y="6280151"/>
              <a:ext cx="709613" cy="317500"/>
            </a:xfrm>
            <a:custGeom>
              <a:avLst/>
              <a:gdLst>
                <a:gd name="T0" fmla="*/ 24 w 1024"/>
                <a:gd name="T1" fmla="*/ 330 h 459"/>
                <a:gd name="T2" fmla="*/ 537 w 1024"/>
                <a:gd name="T3" fmla="*/ 442 h 459"/>
                <a:gd name="T4" fmla="*/ 997 w 1024"/>
                <a:gd name="T5" fmla="*/ 254 h 459"/>
                <a:gd name="T6" fmla="*/ 848 w 1024"/>
                <a:gd name="T7" fmla="*/ 141 h 459"/>
                <a:gd name="T8" fmla="*/ 846 w 1024"/>
                <a:gd name="T9" fmla="*/ 138 h 459"/>
                <a:gd name="T10" fmla="*/ 828 w 1024"/>
                <a:gd name="T11" fmla="*/ 102 h 459"/>
                <a:gd name="T12" fmla="*/ 797 w 1024"/>
                <a:gd name="T13" fmla="*/ 39 h 459"/>
                <a:gd name="T14" fmla="*/ 564 w 1024"/>
                <a:gd name="T15" fmla="*/ 135 h 459"/>
                <a:gd name="T16" fmla="*/ 555 w 1024"/>
                <a:gd name="T17" fmla="*/ 134 h 459"/>
                <a:gd name="T18" fmla="*/ 483 w 1024"/>
                <a:gd name="T19" fmla="*/ 85 h 459"/>
                <a:gd name="T20" fmla="*/ 384 w 1024"/>
                <a:gd name="T21" fmla="*/ 18 h 459"/>
                <a:gd name="T22" fmla="*/ 181 w 1024"/>
                <a:gd name="T23" fmla="*/ 122 h 459"/>
                <a:gd name="T24" fmla="*/ 125 w 1024"/>
                <a:gd name="T25" fmla="*/ 197 h 459"/>
                <a:gd name="T26" fmla="*/ 24 w 1024"/>
                <a:gd name="T27" fmla="*/ 330 h 459"/>
                <a:gd name="T28" fmla="*/ 538 w 1024"/>
                <a:gd name="T29" fmla="*/ 459 h 459"/>
                <a:gd name="T30" fmla="*/ 536 w 1024"/>
                <a:gd name="T31" fmla="*/ 459 h 459"/>
                <a:gd name="T32" fmla="*/ 7 w 1024"/>
                <a:gd name="T33" fmla="*/ 342 h 459"/>
                <a:gd name="T34" fmla="*/ 1 w 1024"/>
                <a:gd name="T35" fmla="*/ 337 h 459"/>
                <a:gd name="T36" fmla="*/ 2 w 1024"/>
                <a:gd name="T37" fmla="*/ 329 h 459"/>
                <a:gd name="T38" fmla="*/ 110 w 1024"/>
                <a:gd name="T39" fmla="*/ 188 h 459"/>
                <a:gd name="T40" fmla="*/ 167 w 1024"/>
                <a:gd name="T41" fmla="*/ 112 h 459"/>
                <a:gd name="T42" fmla="*/ 169 w 1024"/>
                <a:gd name="T43" fmla="*/ 110 h 459"/>
                <a:gd name="T44" fmla="*/ 380 w 1024"/>
                <a:gd name="T45" fmla="*/ 1 h 459"/>
                <a:gd name="T46" fmla="*/ 388 w 1024"/>
                <a:gd name="T47" fmla="*/ 1 h 459"/>
                <a:gd name="T48" fmla="*/ 494 w 1024"/>
                <a:gd name="T49" fmla="*/ 71 h 459"/>
                <a:gd name="T50" fmla="*/ 561 w 1024"/>
                <a:gd name="T51" fmla="*/ 118 h 459"/>
                <a:gd name="T52" fmla="*/ 798 w 1024"/>
                <a:gd name="T53" fmla="*/ 20 h 459"/>
                <a:gd name="T54" fmla="*/ 805 w 1024"/>
                <a:gd name="T55" fmla="*/ 20 h 459"/>
                <a:gd name="T56" fmla="*/ 810 w 1024"/>
                <a:gd name="T57" fmla="*/ 25 h 459"/>
                <a:gd name="T58" fmla="*/ 844 w 1024"/>
                <a:gd name="T59" fmla="*/ 95 h 459"/>
                <a:gd name="T60" fmla="*/ 862 w 1024"/>
                <a:gd name="T61" fmla="*/ 130 h 459"/>
                <a:gd name="T62" fmla="*/ 1020 w 1024"/>
                <a:gd name="T63" fmla="*/ 249 h 459"/>
                <a:gd name="T64" fmla="*/ 1024 w 1024"/>
                <a:gd name="T65" fmla="*/ 257 h 459"/>
                <a:gd name="T66" fmla="*/ 1018 w 1024"/>
                <a:gd name="T67" fmla="*/ 263 h 459"/>
                <a:gd name="T68" fmla="*/ 541 w 1024"/>
                <a:gd name="T69" fmla="*/ 459 h 459"/>
                <a:gd name="T70" fmla="*/ 538 w 1024"/>
                <a:gd name="T71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24" h="459">
                  <a:moveTo>
                    <a:pt x="24" y="330"/>
                  </a:moveTo>
                  <a:cubicBezTo>
                    <a:pt x="120" y="355"/>
                    <a:pt x="479" y="431"/>
                    <a:pt x="537" y="442"/>
                  </a:cubicBezTo>
                  <a:cubicBezTo>
                    <a:pt x="588" y="424"/>
                    <a:pt x="924" y="284"/>
                    <a:pt x="997" y="254"/>
                  </a:cubicBezTo>
                  <a:cubicBezTo>
                    <a:pt x="960" y="227"/>
                    <a:pt x="868" y="158"/>
                    <a:pt x="848" y="141"/>
                  </a:cubicBezTo>
                  <a:cubicBezTo>
                    <a:pt x="847" y="140"/>
                    <a:pt x="847" y="139"/>
                    <a:pt x="846" y="138"/>
                  </a:cubicBezTo>
                  <a:cubicBezTo>
                    <a:pt x="842" y="131"/>
                    <a:pt x="836" y="117"/>
                    <a:pt x="828" y="102"/>
                  </a:cubicBezTo>
                  <a:cubicBezTo>
                    <a:pt x="818" y="82"/>
                    <a:pt x="806" y="58"/>
                    <a:pt x="797" y="39"/>
                  </a:cubicBezTo>
                  <a:cubicBezTo>
                    <a:pt x="748" y="60"/>
                    <a:pt x="598" y="122"/>
                    <a:pt x="564" y="135"/>
                  </a:cubicBezTo>
                  <a:cubicBezTo>
                    <a:pt x="561" y="136"/>
                    <a:pt x="558" y="136"/>
                    <a:pt x="555" y="134"/>
                  </a:cubicBezTo>
                  <a:cubicBezTo>
                    <a:pt x="541" y="126"/>
                    <a:pt x="513" y="106"/>
                    <a:pt x="483" y="85"/>
                  </a:cubicBezTo>
                  <a:cubicBezTo>
                    <a:pt x="445" y="58"/>
                    <a:pt x="403" y="29"/>
                    <a:pt x="384" y="18"/>
                  </a:cubicBezTo>
                  <a:cubicBezTo>
                    <a:pt x="341" y="38"/>
                    <a:pt x="218" y="99"/>
                    <a:pt x="181" y="122"/>
                  </a:cubicBezTo>
                  <a:cubicBezTo>
                    <a:pt x="166" y="142"/>
                    <a:pt x="146" y="169"/>
                    <a:pt x="125" y="197"/>
                  </a:cubicBezTo>
                  <a:cubicBezTo>
                    <a:pt x="90" y="244"/>
                    <a:pt x="51" y="296"/>
                    <a:pt x="24" y="330"/>
                  </a:cubicBezTo>
                  <a:close/>
                  <a:moveTo>
                    <a:pt x="538" y="459"/>
                  </a:moveTo>
                  <a:cubicBezTo>
                    <a:pt x="537" y="459"/>
                    <a:pt x="537" y="459"/>
                    <a:pt x="536" y="459"/>
                  </a:cubicBezTo>
                  <a:cubicBezTo>
                    <a:pt x="484" y="449"/>
                    <a:pt x="80" y="364"/>
                    <a:pt x="7" y="342"/>
                  </a:cubicBezTo>
                  <a:cubicBezTo>
                    <a:pt x="4" y="342"/>
                    <a:pt x="2" y="340"/>
                    <a:pt x="1" y="337"/>
                  </a:cubicBezTo>
                  <a:cubicBezTo>
                    <a:pt x="0" y="334"/>
                    <a:pt x="0" y="332"/>
                    <a:pt x="2" y="329"/>
                  </a:cubicBezTo>
                  <a:cubicBezTo>
                    <a:pt x="29" y="297"/>
                    <a:pt x="72" y="239"/>
                    <a:pt x="110" y="188"/>
                  </a:cubicBezTo>
                  <a:cubicBezTo>
                    <a:pt x="131" y="159"/>
                    <a:pt x="152" y="131"/>
                    <a:pt x="167" y="112"/>
                  </a:cubicBezTo>
                  <a:cubicBezTo>
                    <a:pt x="168" y="111"/>
                    <a:pt x="168" y="110"/>
                    <a:pt x="169" y="110"/>
                  </a:cubicBezTo>
                  <a:cubicBezTo>
                    <a:pt x="207" y="85"/>
                    <a:pt x="340" y="19"/>
                    <a:pt x="380" y="1"/>
                  </a:cubicBezTo>
                  <a:cubicBezTo>
                    <a:pt x="383" y="0"/>
                    <a:pt x="386" y="0"/>
                    <a:pt x="388" y="1"/>
                  </a:cubicBezTo>
                  <a:cubicBezTo>
                    <a:pt x="406" y="10"/>
                    <a:pt x="450" y="41"/>
                    <a:pt x="494" y="71"/>
                  </a:cubicBezTo>
                  <a:cubicBezTo>
                    <a:pt x="521" y="91"/>
                    <a:pt x="547" y="109"/>
                    <a:pt x="561" y="118"/>
                  </a:cubicBezTo>
                  <a:cubicBezTo>
                    <a:pt x="605" y="100"/>
                    <a:pt x="763" y="35"/>
                    <a:pt x="798" y="20"/>
                  </a:cubicBezTo>
                  <a:cubicBezTo>
                    <a:pt x="800" y="19"/>
                    <a:pt x="803" y="19"/>
                    <a:pt x="805" y="20"/>
                  </a:cubicBezTo>
                  <a:cubicBezTo>
                    <a:pt x="808" y="21"/>
                    <a:pt x="810" y="23"/>
                    <a:pt x="810" y="25"/>
                  </a:cubicBezTo>
                  <a:cubicBezTo>
                    <a:pt x="819" y="45"/>
                    <a:pt x="833" y="72"/>
                    <a:pt x="844" y="95"/>
                  </a:cubicBezTo>
                  <a:cubicBezTo>
                    <a:pt x="852" y="109"/>
                    <a:pt x="858" y="122"/>
                    <a:pt x="862" y="130"/>
                  </a:cubicBezTo>
                  <a:cubicBezTo>
                    <a:pt x="888" y="151"/>
                    <a:pt x="999" y="234"/>
                    <a:pt x="1020" y="249"/>
                  </a:cubicBezTo>
                  <a:cubicBezTo>
                    <a:pt x="1023" y="251"/>
                    <a:pt x="1024" y="254"/>
                    <a:pt x="1024" y="257"/>
                  </a:cubicBezTo>
                  <a:cubicBezTo>
                    <a:pt x="1023" y="260"/>
                    <a:pt x="1021" y="262"/>
                    <a:pt x="1018" y="263"/>
                  </a:cubicBezTo>
                  <a:cubicBezTo>
                    <a:pt x="1001" y="271"/>
                    <a:pt x="587" y="443"/>
                    <a:pt x="541" y="459"/>
                  </a:cubicBezTo>
                  <a:cubicBezTo>
                    <a:pt x="540" y="459"/>
                    <a:pt x="539" y="459"/>
                    <a:pt x="538" y="459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5972177" y="6451601"/>
              <a:ext cx="109538" cy="106363"/>
            </a:xfrm>
            <a:custGeom>
              <a:avLst/>
              <a:gdLst>
                <a:gd name="T0" fmla="*/ 158 w 160"/>
                <a:gd name="T1" fmla="*/ 27 h 154"/>
                <a:gd name="T2" fmla="*/ 81 w 160"/>
                <a:gd name="T3" fmla="*/ 0 h 154"/>
                <a:gd name="T4" fmla="*/ 0 w 160"/>
                <a:gd name="T5" fmla="*/ 121 h 154"/>
                <a:gd name="T6" fmla="*/ 160 w 160"/>
                <a:gd name="T7" fmla="*/ 154 h 154"/>
                <a:gd name="T8" fmla="*/ 158 w 160"/>
                <a:gd name="T9" fmla="*/ 27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54">
                  <a:moveTo>
                    <a:pt x="158" y="27"/>
                  </a:moveTo>
                  <a:cubicBezTo>
                    <a:pt x="137" y="20"/>
                    <a:pt x="110" y="11"/>
                    <a:pt x="81" y="0"/>
                  </a:cubicBezTo>
                  <a:cubicBezTo>
                    <a:pt x="52" y="44"/>
                    <a:pt x="23" y="87"/>
                    <a:pt x="0" y="121"/>
                  </a:cubicBezTo>
                  <a:cubicBezTo>
                    <a:pt x="67" y="135"/>
                    <a:pt x="127" y="147"/>
                    <a:pt x="160" y="154"/>
                  </a:cubicBezTo>
                  <a:cubicBezTo>
                    <a:pt x="158" y="110"/>
                    <a:pt x="158" y="55"/>
                    <a:pt x="158" y="2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28" name="Freeform 22"/>
            <p:cNvSpPr>
              <a:spLocks/>
            </p:cNvSpPr>
            <p:nvPr/>
          </p:nvSpPr>
          <p:spPr bwMode="auto">
            <a:xfrm>
              <a:off x="6178552" y="6326189"/>
              <a:ext cx="103188" cy="80963"/>
            </a:xfrm>
            <a:custGeom>
              <a:avLst/>
              <a:gdLst>
                <a:gd name="T0" fmla="*/ 39 w 151"/>
                <a:gd name="T1" fmla="*/ 116 h 116"/>
                <a:gd name="T2" fmla="*/ 151 w 151"/>
                <a:gd name="T3" fmla="*/ 71 h 116"/>
                <a:gd name="T4" fmla="*/ 119 w 151"/>
                <a:gd name="T5" fmla="*/ 0 h 116"/>
                <a:gd name="T6" fmla="*/ 7 w 151"/>
                <a:gd name="T7" fmla="*/ 46 h 116"/>
                <a:gd name="T8" fmla="*/ 0 w 151"/>
                <a:gd name="T9" fmla="*/ 87 h 116"/>
                <a:gd name="T10" fmla="*/ 39 w 151"/>
                <a:gd name="T11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1" h="116">
                  <a:moveTo>
                    <a:pt x="39" y="116"/>
                  </a:moveTo>
                  <a:cubicBezTo>
                    <a:pt x="78" y="100"/>
                    <a:pt x="118" y="84"/>
                    <a:pt x="151" y="71"/>
                  </a:cubicBezTo>
                  <a:cubicBezTo>
                    <a:pt x="141" y="48"/>
                    <a:pt x="124" y="11"/>
                    <a:pt x="119" y="0"/>
                  </a:cubicBezTo>
                  <a:cubicBezTo>
                    <a:pt x="93" y="11"/>
                    <a:pt x="50" y="29"/>
                    <a:pt x="7" y="46"/>
                  </a:cubicBezTo>
                  <a:cubicBezTo>
                    <a:pt x="5" y="62"/>
                    <a:pt x="2" y="77"/>
                    <a:pt x="0" y="87"/>
                  </a:cubicBezTo>
                  <a:cubicBezTo>
                    <a:pt x="9" y="96"/>
                    <a:pt x="23" y="105"/>
                    <a:pt x="39" y="11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34" name="Freeform 23"/>
            <p:cNvSpPr>
              <a:spLocks/>
            </p:cNvSpPr>
            <p:nvPr/>
          </p:nvSpPr>
          <p:spPr bwMode="auto">
            <a:xfrm>
              <a:off x="5913439" y="6421439"/>
              <a:ext cx="95250" cy="109538"/>
            </a:xfrm>
            <a:custGeom>
              <a:avLst/>
              <a:gdLst>
                <a:gd name="T0" fmla="*/ 46 w 137"/>
                <a:gd name="T1" fmla="*/ 0 h 158"/>
                <a:gd name="T2" fmla="*/ 0 w 137"/>
                <a:gd name="T3" fmla="*/ 148 h 158"/>
                <a:gd name="T4" fmla="*/ 49 w 137"/>
                <a:gd name="T5" fmla="*/ 158 h 158"/>
                <a:gd name="T6" fmla="*/ 137 w 137"/>
                <a:gd name="T7" fmla="*/ 34 h 158"/>
                <a:gd name="T8" fmla="*/ 46 w 137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58">
                  <a:moveTo>
                    <a:pt x="46" y="0"/>
                  </a:moveTo>
                  <a:cubicBezTo>
                    <a:pt x="32" y="45"/>
                    <a:pt x="15" y="98"/>
                    <a:pt x="0" y="148"/>
                  </a:cubicBezTo>
                  <a:cubicBezTo>
                    <a:pt x="16" y="151"/>
                    <a:pt x="33" y="154"/>
                    <a:pt x="49" y="158"/>
                  </a:cubicBezTo>
                  <a:cubicBezTo>
                    <a:pt x="74" y="123"/>
                    <a:pt x="107" y="77"/>
                    <a:pt x="137" y="34"/>
                  </a:cubicBezTo>
                  <a:cubicBezTo>
                    <a:pt x="108" y="23"/>
                    <a:pt x="77" y="12"/>
                    <a:pt x="46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35" name="Freeform 24"/>
            <p:cNvSpPr>
              <a:spLocks/>
            </p:cNvSpPr>
            <p:nvPr/>
          </p:nvSpPr>
          <p:spPr bwMode="auto">
            <a:xfrm>
              <a:off x="5776914" y="6384926"/>
              <a:ext cx="147638" cy="133350"/>
            </a:xfrm>
            <a:custGeom>
              <a:avLst/>
              <a:gdLst>
                <a:gd name="T0" fmla="*/ 108 w 215"/>
                <a:gd name="T1" fmla="*/ 0 h 193"/>
                <a:gd name="T2" fmla="*/ 0 w 215"/>
                <a:gd name="T3" fmla="*/ 156 h 193"/>
                <a:gd name="T4" fmla="*/ 163 w 215"/>
                <a:gd name="T5" fmla="*/ 193 h 193"/>
                <a:gd name="T6" fmla="*/ 215 w 215"/>
                <a:gd name="T7" fmla="*/ 41 h 193"/>
                <a:gd name="T8" fmla="*/ 108 w 215"/>
                <a:gd name="T9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193">
                  <a:moveTo>
                    <a:pt x="108" y="0"/>
                  </a:moveTo>
                  <a:cubicBezTo>
                    <a:pt x="84" y="34"/>
                    <a:pt x="21" y="129"/>
                    <a:pt x="0" y="156"/>
                  </a:cubicBezTo>
                  <a:cubicBezTo>
                    <a:pt x="42" y="167"/>
                    <a:pt x="102" y="180"/>
                    <a:pt x="163" y="193"/>
                  </a:cubicBezTo>
                  <a:cubicBezTo>
                    <a:pt x="180" y="143"/>
                    <a:pt x="199" y="88"/>
                    <a:pt x="215" y="41"/>
                  </a:cubicBezTo>
                  <a:cubicBezTo>
                    <a:pt x="176" y="26"/>
                    <a:pt x="139" y="12"/>
                    <a:pt x="10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36" name="Freeform 25"/>
            <p:cNvSpPr>
              <a:spLocks/>
            </p:cNvSpPr>
            <p:nvPr/>
          </p:nvSpPr>
          <p:spPr bwMode="auto">
            <a:xfrm>
              <a:off x="6040439" y="6365876"/>
              <a:ext cx="141288" cy="85725"/>
            </a:xfrm>
            <a:custGeom>
              <a:avLst/>
              <a:gdLst>
                <a:gd name="T0" fmla="*/ 70 w 204"/>
                <a:gd name="T1" fmla="*/ 122 h 122"/>
                <a:gd name="T2" fmla="*/ 204 w 204"/>
                <a:gd name="T3" fmla="*/ 71 h 122"/>
                <a:gd name="T4" fmla="*/ 165 w 204"/>
                <a:gd name="T5" fmla="*/ 41 h 122"/>
                <a:gd name="T6" fmla="*/ 174 w 204"/>
                <a:gd name="T7" fmla="*/ 0 h 122"/>
                <a:gd name="T8" fmla="*/ 89 w 204"/>
                <a:gd name="T9" fmla="*/ 34 h 122"/>
                <a:gd name="T10" fmla="*/ 56 w 204"/>
                <a:gd name="T11" fmla="*/ 12 h 122"/>
                <a:gd name="T12" fmla="*/ 0 w 204"/>
                <a:gd name="T13" fmla="*/ 95 h 122"/>
                <a:gd name="T14" fmla="*/ 70 w 204"/>
                <a:gd name="T15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122">
                  <a:moveTo>
                    <a:pt x="70" y="122"/>
                  </a:moveTo>
                  <a:cubicBezTo>
                    <a:pt x="98" y="112"/>
                    <a:pt x="149" y="92"/>
                    <a:pt x="204" y="71"/>
                  </a:cubicBezTo>
                  <a:cubicBezTo>
                    <a:pt x="188" y="59"/>
                    <a:pt x="174" y="49"/>
                    <a:pt x="165" y="41"/>
                  </a:cubicBezTo>
                  <a:cubicBezTo>
                    <a:pt x="168" y="31"/>
                    <a:pt x="171" y="17"/>
                    <a:pt x="174" y="0"/>
                  </a:cubicBezTo>
                  <a:cubicBezTo>
                    <a:pt x="128" y="19"/>
                    <a:pt x="89" y="34"/>
                    <a:pt x="89" y="34"/>
                  </a:cubicBezTo>
                  <a:cubicBezTo>
                    <a:pt x="89" y="34"/>
                    <a:pt x="76" y="25"/>
                    <a:pt x="56" y="12"/>
                  </a:cubicBezTo>
                  <a:cubicBezTo>
                    <a:pt x="39" y="37"/>
                    <a:pt x="20" y="65"/>
                    <a:pt x="0" y="95"/>
                  </a:cubicBezTo>
                  <a:cubicBezTo>
                    <a:pt x="30" y="106"/>
                    <a:pt x="55" y="116"/>
                    <a:pt x="70" y="12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37" name="Freeform 26"/>
            <p:cNvSpPr>
              <a:spLocks/>
            </p:cNvSpPr>
            <p:nvPr/>
          </p:nvSpPr>
          <p:spPr bwMode="auto">
            <a:xfrm>
              <a:off x="5953127" y="6348414"/>
              <a:ext cx="111125" cy="76200"/>
            </a:xfrm>
            <a:custGeom>
              <a:avLst/>
              <a:gdLst>
                <a:gd name="T0" fmla="*/ 0 w 161"/>
                <a:gd name="T1" fmla="*/ 71 h 111"/>
                <a:gd name="T2" fmla="*/ 100 w 161"/>
                <a:gd name="T3" fmla="*/ 111 h 111"/>
                <a:gd name="T4" fmla="*/ 161 w 161"/>
                <a:gd name="T5" fmla="*/ 23 h 111"/>
                <a:gd name="T6" fmla="*/ 126 w 161"/>
                <a:gd name="T7" fmla="*/ 0 h 111"/>
                <a:gd name="T8" fmla="*/ 12 w 161"/>
                <a:gd name="T9" fmla="*/ 34 h 111"/>
                <a:gd name="T10" fmla="*/ 0 w 161"/>
                <a:gd name="T11" fmla="*/ 7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1" h="111">
                  <a:moveTo>
                    <a:pt x="0" y="71"/>
                  </a:moveTo>
                  <a:cubicBezTo>
                    <a:pt x="33" y="84"/>
                    <a:pt x="68" y="98"/>
                    <a:pt x="100" y="111"/>
                  </a:cubicBezTo>
                  <a:cubicBezTo>
                    <a:pt x="125" y="76"/>
                    <a:pt x="147" y="45"/>
                    <a:pt x="161" y="23"/>
                  </a:cubicBezTo>
                  <a:cubicBezTo>
                    <a:pt x="150" y="16"/>
                    <a:pt x="138" y="8"/>
                    <a:pt x="126" y="0"/>
                  </a:cubicBezTo>
                  <a:cubicBezTo>
                    <a:pt x="83" y="13"/>
                    <a:pt x="38" y="27"/>
                    <a:pt x="12" y="34"/>
                  </a:cubicBezTo>
                  <a:cubicBezTo>
                    <a:pt x="9" y="44"/>
                    <a:pt x="5" y="57"/>
                    <a:pt x="0" y="7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38" name="Freeform 27"/>
            <p:cNvSpPr>
              <a:spLocks/>
            </p:cNvSpPr>
            <p:nvPr/>
          </p:nvSpPr>
          <p:spPr bwMode="auto">
            <a:xfrm>
              <a:off x="6226177" y="6391276"/>
              <a:ext cx="138113" cy="79375"/>
            </a:xfrm>
            <a:custGeom>
              <a:avLst/>
              <a:gdLst>
                <a:gd name="T0" fmla="*/ 125 w 199"/>
                <a:gd name="T1" fmla="*/ 113 h 113"/>
                <a:gd name="T2" fmla="*/ 199 w 199"/>
                <a:gd name="T3" fmla="*/ 83 h 113"/>
                <a:gd name="T4" fmla="*/ 98 w 199"/>
                <a:gd name="T5" fmla="*/ 0 h 113"/>
                <a:gd name="T6" fmla="*/ 0 w 199"/>
                <a:gd name="T7" fmla="*/ 40 h 113"/>
                <a:gd name="T8" fmla="*/ 125 w 199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113">
                  <a:moveTo>
                    <a:pt x="125" y="113"/>
                  </a:moveTo>
                  <a:cubicBezTo>
                    <a:pt x="153" y="102"/>
                    <a:pt x="178" y="92"/>
                    <a:pt x="199" y="83"/>
                  </a:cubicBezTo>
                  <a:cubicBezTo>
                    <a:pt x="165" y="58"/>
                    <a:pt x="117" y="17"/>
                    <a:pt x="98" y="0"/>
                  </a:cubicBezTo>
                  <a:cubicBezTo>
                    <a:pt x="67" y="13"/>
                    <a:pt x="33" y="27"/>
                    <a:pt x="0" y="40"/>
                  </a:cubicBezTo>
                  <a:cubicBezTo>
                    <a:pt x="38" y="63"/>
                    <a:pt x="83" y="89"/>
                    <a:pt x="125" y="1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39" name="Freeform 28"/>
            <p:cNvSpPr>
              <a:spLocks/>
            </p:cNvSpPr>
            <p:nvPr/>
          </p:nvSpPr>
          <p:spPr bwMode="auto">
            <a:xfrm>
              <a:off x="6100764" y="6429376"/>
              <a:ext cx="185738" cy="123825"/>
            </a:xfrm>
            <a:custGeom>
              <a:avLst/>
              <a:gdLst>
                <a:gd name="T0" fmla="*/ 0 w 268"/>
                <a:gd name="T1" fmla="*/ 58 h 178"/>
                <a:gd name="T2" fmla="*/ 9 w 268"/>
                <a:gd name="T3" fmla="*/ 178 h 178"/>
                <a:gd name="T4" fmla="*/ 268 w 268"/>
                <a:gd name="T5" fmla="*/ 75 h 178"/>
                <a:gd name="T6" fmla="*/ 147 w 268"/>
                <a:gd name="T7" fmla="*/ 0 h 178"/>
                <a:gd name="T8" fmla="*/ 0 w 268"/>
                <a:gd name="T9" fmla="*/ 5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178">
                  <a:moveTo>
                    <a:pt x="0" y="58"/>
                  </a:moveTo>
                  <a:cubicBezTo>
                    <a:pt x="2" y="81"/>
                    <a:pt x="6" y="132"/>
                    <a:pt x="9" y="178"/>
                  </a:cubicBezTo>
                  <a:cubicBezTo>
                    <a:pt x="66" y="156"/>
                    <a:pt x="174" y="113"/>
                    <a:pt x="268" y="75"/>
                  </a:cubicBezTo>
                  <a:cubicBezTo>
                    <a:pt x="226" y="50"/>
                    <a:pt x="183" y="23"/>
                    <a:pt x="147" y="0"/>
                  </a:cubicBezTo>
                  <a:cubicBezTo>
                    <a:pt x="88" y="24"/>
                    <a:pt x="33" y="45"/>
                    <a:pt x="0" y="5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40" name="Freeform 29"/>
            <p:cNvSpPr>
              <a:spLocks/>
            </p:cNvSpPr>
            <p:nvPr/>
          </p:nvSpPr>
          <p:spPr bwMode="auto">
            <a:xfrm>
              <a:off x="5875339" y="6308726"/>
              <a:ext cx="147638" cy="80963"/>
            </a:xfrm>
            <a:custGeom>
              <a:avLst/>
              <a:gdLst>
                <a:gd name="T0" fmla="*/ 98 w 212"/>
                <a:gd name="T1" fmla="*/ 70 h 117"/>
                <a:gd name="T2" fmla="*/ 212 w 212"/>
                <a:gd name="T3" fmla="*/ 40 h 117"/>
                <a:gd name="T4" fmla="*/ 153 w 212"/>
                <a:gd name="T5" fmla="*/ 0 h 117"/>
                <a:gd name="T6" fmla="*/ 0 w 212"/>
                <a:gd name="T7" fmla="*/ 83 h 117"/>
                <a:gd name="T8" fmla="*/ 82 w 212"/>
                <a:gd name="T9" fmla="*/ 117 h 117"/>
                <a:gd name="T10" fmla="*/ 98 w 212"/>
                <a:gd name="T11" fmla="*/ 7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2" h="117">
                  <a:moveTo>
                    <a:pt x="98" y="70"/>
                  </a:moveTo>
                  <a:cubicBezTo>
                    <a:pt x="122" y="65"/>
                    <a:pt x="168" y="52"/>
                    <a:pt x="212" y="40"/>
                  </a:cubicBezTo>
                  <a:cubicBezTo>
                    <a:pt x="184" y="21"/>
                    <a:pt x="160" y="5"/>
                    <a:pt x="153" y="0"/>
                  </a:cubicBezTo>
                  <a:cubicBezTo>
                    <a:pt x="115" y="19"/>
                    <a:pt x="45" y="57"/>
                    <a:pt x="0" y="83"/>
                  </a:cubicBezTo>
                  <a:cubicBezTo>
                    <a:pt x="17" y="91"/>
                    <a:pt x="47" y="103"/>
                    <a:pt x="82" y="117"/>
                  </a:cubicBezTo>
                  <a:cubicBezTo>
                    <a:pt x="89" y="98"/>
                    <a:pt x="94" y="82"/>
                    <a:pt x="98" y="7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41" name="Freeform 30"/>
            <p:cNvSpPr>
              <a:spLocks noEditPoints="1"/>
            </p:cNvSpPr>
            <p:nvPr/>
          </p:nvSpPr>
          <p:spPr bwMode="auto">
            <a:xfrm>
              <a:off x="5922964" y="5786439"/>
              <a:ext cx="354013" cy="566738"/>
            </a:xfrm>
            <a:custGeom>
              <a:avLst/>
              <a:gdLst>
                <a:gd name="T0" fmla="*/ 294 w 513"/>
                <a:gd name="T1" fmla="*/ 441 h 818"/>
                <a:gd name="T2" fmla="*/ 125 w 513"/>
                <a:gd name="T3" fmla="*/ 272 h 818"/>
                <a:gd name="T4" fmla="*/ 237 w 513"/>
                <a:gd name="T5" fmla="*/ 159 h 818"/>
                <a:gd name="T6" fmla="*/ 406 w 513"/>
                <a:gd name="T7" fmla="*/ 328 h 818"/>
                <a:gd name="T8" fmla="*/ 294 w 513"/>
                <a:gd name="T9" fmla="*/ 441 h 818"/>
                <a:gd name="T10" fmla="*/ 162 w 513"/>
                <a:gd name="T11" fmla="*/ 74 h 818"/>
                <a:gd name="T12" fmla="*/ 20 w 513"/>
                <a:gd name="T13" fmla="*/ 271 h 818"/>
                <a:gd name="T14" fmla="*/ 266 w 513"/>
                <a:gd name="T15" fmla="*/ 818 h 818"/>
                <a:gd name="T16" fmla="*/ 513 w 513"/>
                <a:gd name="T17" fmla="*/ 300 h 818"/>
                <a:gd name="T18" fmla="*/ 162 w 513"/>
                <a:gd name="T19" fmla="*/ 74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3" h="818">
                  <a:moveTo>
                    <a:pt x="294" y="441"/>
                  </a:moveTo>
                  <a:cubicBezTo>
                    <a:pt x="193" y="460"/>
                    <a:pt x="106" y="373"/>
                    <a:pt x="125" y="272"/>
                  </a:cubicBezTo>
                  <a:cubicBezTo>
                    <a:pt x="136" y="215"/>
                    <a:pt x="181" y="170"/>
                    <a:pt x="237" y="159"/>
                  </a:cubicBezTo>
                  <a:cubicBezTo>
                    <a:pt x="339" y="140"/>
                    <a:pt x="426" y="227"/>
                    <a:pt x="406" y="328"/>
                  </a:cubicBezTo>
                  <a:cubicBezTo>
                    <a:pt x="396" y="385"/>
                    <a:pt x="350" y="430"/>
                    <a:pt x="294" y="441"/>
                  </a:cubicBezTo>
                  <a:close/>
                  <a:moveTo>
                    <a:pt x="162" y="74"/>
                  </a:moveTo>
                  <a:cubicBezTo>
                    <a:pt x="82" y="107"/>
                    <a:pt x="28" y="185"/>
                    <a:pt x="20" y="271"/>
                  </a:cubicBezTo>
                  <a:cubicBezTo>
                    <a:pt x="0" y="495"/>
                    <a:pt x="216" y="557"/>
                    <a:pt x="266" y="818"/>
                  </a:cubicBezTo>
                  <a:cubicBezTo>
                    <a:pt x="313" y="568"/>
                    <a:pt x="513" y="501"/>
                    <a:pt x="513" y="300"/>
                  </a:cubicBezTo>
                  <a:cubicBezTo>
                    <a:pt x="513" y="130"/>
                    <a:pt x="341" y="0"/>
                    <a:pt x="162" y="74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Family2" descr="{&quot;Key&quot;:&quot;POWER_USER_SHAPE_ICON&quot;,&quot;Value&quot;:&quot;POWER_USER_SHAPE_ICON_STYLE_1&quot;}"/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402094" y="2596641"/>
            <a:ext cx="508000" cy="420650"/>
            <a:chOff x="2327" y="1903"/>
            <a:chExt cx="3097" cy="2119"/>
          </a:xfrm>
          <a:solidFill>
            <a:srgbClr val="0054C5"/>
          </a:solidFill>
        </p:grpSpPr>
        <p:sp>
          <p:nvSpPr>
            <p:cNvPr id="43" name="Freeform 39"/>
            <p:cNvSpPr>
              <a:spLocks/>
            </p:cNvSpPr>
            <p:nvPr/>
          </p:nvSpPr>
          <p:spPr bwMode="auto">
            <a:xfrm>
              <a:off x="2955" y="2240"/>
              <a:ext cx="835" cy="1782"/>
            </a:xfrm>
            <a:custGeom>
              <a:avLst/>
              <a:gdLst>
                <a:gd name="T0" fmla="*/ 456 w 1995"/>
                <a:gd name="T1" fmla="*/ 0 h 4253"/>
                <a:gd name="T2" fmla="*/ 2 w 1995"/>
                <a:gd name="T3" fmla="*/ 353 h 4253"/>
                <a:gd name="T4" fmla="*/ 7 w 1995"/>
                <a:gd name="T5" fmla="*/ 1830 h 4253"/>
                <a:gd name="T6" fmla="*/ 309 w 1995"/>
                <a:gd name="T7" fmla="*/ 1823 h 4253"/>
                <a:gd name="T8" fmla="*/ 308 w 1995"/>
                <a:gd name="T9" fmla="*/ 772 h 4253"/>
                <a:gd name="T10" fmla="*/ 456 w 1995"/>
                <a:gd name="T11" fmla="*/ 782 h 4253"/>
                <a:gd name="T12" fmla="*/ 456 w 1995"/>
                <a:gd name="T13" fmla="*/ 4029 h 4253"/>
                <a:gd name="T14" fmla="*/ 948 w 1995"/>
                <a:gd name="T15" fmla="*/ 4029 h 4253"/>
                <a:gd name="T16" fmla="*/ 938 w 1995"/>
                <a:gd name="T17" fmla="*/ 2066 h 4253"/>
                <a:gd name="T18" fmla="*/ 1038 w 1995"/>
                <a:gd name="T19" fmla="*/ 2062 h 4253"/>
                <a:gd name="T20" fmla="*/ 1050 w 1995"/>
                <a:gd name="T21" fmla="*/ 4030 h 4253"/>
                <a:gd name="T22" fmla="*/ 1523 w 1995"/>
                <a:gd name="T23" fmla="*/ 4030 h 4253"/>
                <a:gd name="T24" fmla="*/ 1523 w 1995"/>
                <a:gd name="T25" fmla="*/ 772 h 4253"/>
                <a:gd name="T26" fmla="*/ 1689 w 1995"/>
                <a:gd name="T27" fmla="*/ 776 h 4253"/>
                <a:gd name="T28" fmla="*/ 1689 w 1995"/>
                <a:gd name="T29" fmla="*/ 1824 h 4253"/>
                <a:gd name="T30" fmla="*/ 1995 w 1995"/>
                <a:gd name="T31" fmla="*/ 1842 h 4253"/>
                <a:gd name="T32" fmla="*/ 1995 w 1995"/>
                <a:gd name="T33" fmla="*/ 353 h 4253"/>
                <a:gd name="T34" fmla="*/ 1522 w 1995"/>
                <a:gd name="T35" fmla="*/ 0 h 4253"/>
                <a:gd name="T36" fmla="*/ 456 w 1995"/>
                <a:gd name="T37" fmla="*/ 0 h 4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95" h="4253">
                  <a:moveTo>
                    <a:pt x="456" y="0"/>
                  </a:moveTo>
                  <a:cubicBezTo>
                    <a:pt x="120" y="13"/>
                    <a:pt x="16" y="157"/>
                    <a:pt x="2" y="353"/>
                  </a:cubicBezTo>
                  <a:cubicBezTo>
                    <a:pt x="2" y="353"/>
                    <a:pt x="0" y="1794"/>
                    <a:pt x="7" y="1830"/>
                  </a:cubicBezTo>
                  <a:cubicBezTo>
                    <a:pt x="37" y="2014"/>
                    <a:pt x="304" y="1966"/>
                    <a:pt x="309" y="1823"/>
                  </a:cubicBezTo>
                  <a:cubicBezTo>
                    <a:pt x="324" y="1395"/>
                    <a:pt x="308" y="772"/>
                    <a:pt x="308" y="772"/>
                  </a:cubicBezTo>
                  <a:cubicBezTo>
                    <a:pt x="365" y="658"/>
                    <a:pt x="456" y="702"/>
                    <a:pt x="456" y="782"/>
                  </a:cubicBezTo>
                  <a:lnTo>
                    <a:pt x="456" y="4029"/>
                  </a:lnTo>
                  <a:cubicBezTo>
                    <a:pt x="456" y="4253"/>
                    <a:pt x="941" y="4253"/>
                    <a:pt x="948" y="4029"/>
                  </a:cubicBezTo>
                  <a:lnTo>
                    <a:pt x="938" y="2066"/>
                  </a:lnTo>
                  <a:cubicBezTo>
                    <a:pt x="972" y="2014"/>
                    <a:pt x="1005" y="2018"/>
                    <a:pt x="1038" y="2062"/>
                  </a:cubicBezTo>
                  <a:lnTo>
                    <a:pt x="1050" y="4030"/>
                  </a:lnTo>
                  <a:cubicBezTo>
                    <a:pt x="1043" y="4253"/>
                    <a:pt x="1523" y="4253"/>
                    <a:pt x="1523" y="4030"/>
                  </a:cubicBezTo>
                  <a:lnTo>
                    <a:pt x="1523" y="772"/>
                  </a:lnTo>
                  <a:cubicBezTo>
                    <a:pt x="1578" y="680"/>
                    <a:pt x="1634" y="675"/>
                    <a:pt x="1689" y="776"/>
                  </a:cubicBezTo>
                  <a:lnTo>
                    <a:pt x="1689" y="1824"/>
                  </a:lnTo>
                  <a:cubicBezTo>
                    <a:pt x="1759" y="2062"/>
                    <a:pt x="1964" y="1950"/>
                    <a:pt x="1995" y="1842"/>
                  </a:cubicBezTo>
                  <a:lnTo>
                    <a:pt x="1995" y="353"/>
                  </a:lnTo>
                  <a:cubicBezTo>
                    <a:pt x="1967" y="52"/>
                    <a:pt x="1781" y="0"/>
                    <a:pt x="1522" y="0"/>
                  </a:cubicBezTo>
                  <a:lnTo>
                    <a:pt x="45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4" name="Freeform 40"/>
            <p:cNvSpPr>
              <a:spLocks/>
            </p:cNvSpPr>
            <p:nvPr/>
          </p:nvSpPr>
          <p:spPr bwMode="auto">
            <a:xfrm>
              <a:off x="3214" y="1903"/>
              <a:ext cx="322" cy="336"/>
            </a:xfrm>
            <a:custGeom>
              <a:avLst/>
              <a:gdLst>
                <a:gd name="T0" fmla="*/ 768 w 770"/>
                <a:gd name="T1" fmla="*/ 403 h 803"/>
                <a:gd name="T2" fmla="*/ 385 w 770"/>
                <a:gd name="T3" fmla="*/ 803 h 803"/>
                <a:gd name="T4" fmla="*/ 1 w 770"/>
                <a:gd name="T5" fmla="*/ 403 h 803"/>
                <a:gd name="T6" fmla="*/ 385 w 770"/>
                <a:gd name="T7" fmla="*/ 0 h 803"/>
                <a:gd name="T8" fmla="*/ 768 w 770"/>
                <a:gd name="T9" fmla="*/ 403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0" h="803">
                  <a:moveTo>
                    <a:pt x="768" y="403"/>
                  </a:moveTo>
                  <a:cubicBezTo>
                    <a:pt x="767" y="624"/>
                    <a:pt x="596" y="803"/>
                    <a:pt x="385" y="803"/>
                  </a:cubicBezTo>
                  <a:cubicBezTo>
                    <a:pt x="174" y="803"/>
                    <a:pt x="3" y="624"/>
                    <a:pt x="1" y="403"/>
                  </a:cubicBezTo>
                  <a:cubicBezTo>
                    <a:pt x="0" y="181"/>
                    <a:pt x="172" y="0"/>
                    <a:pt x="385" y="0"/>
                  </a:cubicBezTo>
                  <a:cubicBezTo>
                    <a:pt x="598" y="0"/>
                    <a:pt x="770" y="181"/>
                    <a:pt x="768" y="40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5" name="Freeform 41"/>
            <p:cNvSpPr>
              <a:spLocks/>
            </p:cNvSpPr>
            <p:nvPr/>
          </p:nvSpPr>
          <p:spPr bwMode="auto">
            <a:xfrm>
              <a:off x="2327" y="2893"/>
              <a:ext cx="505" cy="1120"/>
            </a:xfrm>
            <a:custGeom>
              <a:avLst/>
              <a:gdLst>
                <a:gd name="T0" fmla="*/ 276 w 1207"/>
                <a:gd name="T1" fmla="*/ 0 h 2674"/>
                <a:gd name="T2" fmla="*/ 1 w 1207"/>
                <a:gd name="T3" fmla="*/ 222 h 2674"/>
                <a:gd name="T4" fmla="*/ 4 w 1207"/>
                <a:gd name="T5" fmla="*/ 1151 h 2674"/>
                <a:gd name="T6" fmla="*/ 187 w 1207"/>
                <a:gd name="T7" fmla="*/ 1146 h 2674"/>
                <a:gd name="T8" fmla="*/ 186 w 1207"/>
                <a:gd name="T9" fmla="*/ 485 h 2674"/>
                <a:gd name="T10" fmla="*/ 276 w 1207"/>
                <a:gd name="T11" fmla="*/ 491 h 2674"/>
                <a:gd name="T12" fmla="*/ 276 w 1207"/>
                <a:gd name="T13" fmla="*/ 2534 h 2674"/>
                <a:gd name="T14" fmla="*/ 573 w 1207"/>
                <a:gd name="T15" fmla="*/ 2534 h 2674"/>
                <a:gd name="T16" fmla="*/ 568 w 1207"/>
                <a:gd name="T17" fmla="*/ 1299 h 2674"/>
                <a:gd name="T18" fmla="*/ 628 w 1207"/>
                <a:gd name="T19" fmla="*/ 1297 h 2674"/>
                <a:gd name="T20" fmla="*/ 635 w 1207"/>
                <a:gd name="T21" fmla="*/ 2534 h 2674"/>
                <a:gd name="T22" fmla="*/ 921 w 1207"/>
                <a:gd name="T23" fmla="*/ 2534 h 2674"/>
                <a:gd name="T24" fmla="*/ 921 w 1207"/>
                <a:gd name="T25" fmla="*/ 485 h 2674"/>
                <a:gd name="T26" fmla="*/ 1022 w 1207"/>
                <a:gd name="T27" fmla="*/ 487 h 2674"/>
                <a:gd name="T28" fmla="*/ 1022 w 1207"/>
                <a:gd name="T29" fmla="*/ 1147 h 2674"/>
                <a:gd name="T30" fmla="*/ 1207 w 1207"/>
                <a:gd name="T31" fmla="*/ 1158 h 2674"/>
                <a:gd name="T32" fmla="*/ 1207 w 1207"/>
                <a:gd name="T33" fmla="*/ 222 h 2674"/>
                <a:gd name="T34" fmla="*/ 921 w 1207"/>
                <a:gd name="T35" fmla="*/ 0 h 2674"/>
                <a:gd name="T36" fmla="*/ 276 w 1207"/>
                <a:gd name="T37" fmla="*/ 0 h 2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7" h="2674">
                  <a:moveTo>
                    <a:pt x="276" y="0"/>
                  </a:moveTo>
                  <a:cubicBezTo>
                    <a:pt x="73" y="8"/>
                    <a:pt x="10" y="99"/>
                    <a:pt x="1" y="222"/>
                  </a:cubicBezTo>
                  <a:cubicBezTo>
                    <a:pt x="1" y="222"/>
                    <a:pt x="0" y="1128"/>
                    <a:pt x="4" y="1151"/>
                  </a:cubicBezTo>
                  <a:cubicBezTo>
                    <a:pt x="22" y="1266"/>
                    <a:pt x="184" y="1236"/>
                    <a:pt x="187" y="1146"/>
                  </a:cubicBezTo>
                  <a:cubicBezTo>
                    <a:pt x="196" y="877"/>
                    <a:pt x="186" y="485"/>
                    <a:pt x="186" y="485"/>
                  </a:cubicBezTo>
                  <a:cubicBezTo>
                    <a:pt x="221" y="413"/>
                    <a:pt x="276" y="441"/>
                    <a:pt x="276" y="491"/>
                  </a:cubicBezTo>
                  <a:lnTo>
                    <a:pt x="276" y="2534"/>
                  </a:lnTo>
                  <a:cubicBezTo>
                    <a:pt x="276" y="2674"/>
                    <a:pt x="569" y="2674"/>
                    <a:pt x="573" y="2534"/>
                  </a:cubicBezTo>
                  <a:lnTo>
                    <a:pt x="568" y="1299"/>
                  </a:lnTo>
                  <a:cubicBezTo>
                    <a:pt x="588" y="1266"/>
                    <a:pt x="608" y="1268"/>
                    <a:pt x="628" y="1297"/>
                  </a:cubicBezTo>
                  <a:lnTo>
                    <a:pt x="635" y="2534"/>
                  </a:lnTo>
                  <a:cubicBezTo>
                    <a:pt x="631" y="2674"/>
                    <a:pt x="921" y="2674"/>
                    <a:pt x="921" y="2534"/>
                  </a:cubicBezTo>
                  <a:lnTo>
                    <a:pt x="921" y="485"/>
                  </a:lnTo>
                  <a:cubicBezTo>
                    <a:pt x="955" y="427"/>
                    <a:pt x="988" y="424"/>
                    <a:pt x="1022" y="487"/>
                  </a:cubicBezTo>
                  <a:lnTo>
                    <a:pt x="1022" y="1147"/>
                  </a:lnTo>
                  <a:cubicBezTo>
                    <a:pt x="1064" y="1296"/>
                    <a:pt x="1188" y="1226"/>
                    <a:pt x="1207" y="1158"/>
                  </a:cubicBezTo>
                  <a:lnTo>
                    <a:pt x="1207" y="222"/>
                  </a:lnTo>
                  <a:cubicBezTo>
                    <a:pt x="1190" y="32"/>
                    <a:pt x="1077" y="0"/>
                    <a:pt x="921" y="0"/>
                  </a:cubicBezTo>
                  <a:lnTo>
                    <a:pt x="2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6" name="Oval 42"/>
            <p:cNvSpPr>
              <a:spLocks noChangeArrowheads="1"/>
            </p:cNvSpPr>
            <p:nvPr/>
          </p:nvSpPr>
          <p:spPr bwMode="auto">
            <a:xfrm>
              <a:off x="2484" y="2681"/>
              <a:ext cx="194" cy="212"/>
            </a:xfrm>
            <a:prstGeom prst="ellipse">
              <a:avLst/>
            </a:pr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7" name="Freeform 43"/>
            <p:cNvSpPr>
              <a:spLocks/>
            </p:cNvSpPr>
            <p:nvPr/>
          </p:nvSpPr>
          <p:spPr bwMode="auto">
            <a:xfrm>
              <a:off x="4140" y="2194"/>
              <a:ext cx="322" cy="336"/>
            </a:xfrm>
            <a:custGeom>
              <a:avLst/>
              <a:gdLst>
                <a:gd name="T0" fmla="*/ 769 w 770"/>
                <a:gd name="T1" fmla="*/ 404 h 803"/>
                <a:gd name="T2" fmla="*/ 385 w 770"/>
                <a:gd name="T3" fmla="*/ 803 h 803"/>
                <a:gd name="T4" fmla="*/ 2 w 770"/>
                <a:gd name="T5" fmla="*/ 404 h 803"/>
                <a:gd name="T6" fmla="*/ 385 w 770"/>
                <a:gd name="T7" fmla="*/ 0 h 803"/>
                <a:gd name="T8" fmla="*/ 769 w 770"/>
                <a:gd name="T9" fmla="*/ 404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0" h="803">
                  <a:moveTo>
                    <a:pt x="769" y="404"/>
                  </a:moveTo>
                  <a:cubicBezTo>
                    <a:pt x="768" y="624"/>
                    <a:pt x="596" y="803"/>
                    <a:pt x="385" y="803"/>
                  </a:cubicBezTo>
                  <a:cubicBezTo>
                    <a:pt x="174" y="803"/>
                    <a:pt x="3" y="624"/>
                    <a:pt x="2" y="404"/>
                  </a:cubicBezTo>
                  <a:cubicBezTo>
                    <a:pt x="0" y="181"/>
                    <a:pt x="173" y="0"/>
                    <a:pt x="385" y="0"/>
                  </a:cubicBezTo>
                  <a:cubicBezTo>
                    <a:pt x="598" y="0"/>
                    <a:pt x="770" y="181"/>
                    <a:pt x="769" y="4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8" name="Freeform 44"/>
            <p:cNvSpPr>
              <a:spLocks/>
            </p:cNvSpPr>
            <p:nvPr/>
          </p:nvSpPr>
          <p:spPr bwMode="auto">
            <a:xfrm>
              <a:off x="3829" y="2529"/>
              <a:ext cx="968" cy="1486"/>
            </a:xfrm>
            <a:custGeom>
              <a:avLst/>
              <a:gdLst>
                <a:gd name="T0" fmla="*/ 696 w 2314"/>
                <a:gd name="T1" fmla="*/ 6 h 3548"/>
                <a:gd name="T2" fmla="*/ 375 w 2314"/>
                <a:gd name="T3" fmla="*/ 301 h 3548"/>
                <a:gd name="T4" fmla="*/ 67 w 2314"/>
                <a:gd name="T5" fmla="*/ 1409 h 3548"/>
                <a:gd name="T6" fmla="*/ 300 w 2314"/>
                <a:gd name="T7" fmla="*/ 1409 h 3548"/>
                <a:gd name="T8" fmla="*/ 591 w 2314"/>
                <a:gd name="T9" fmla="*/ 652 h 3548"/>
                <a:gd name="T10" fmla="*/ 696 w 2314"/>
                <a:gd name="T11" fmla="*/ 657 h 3548"/>
                <a:gd name="T12" fmla="*/ 300 w 2314"/>
                <a:gd name="T13" fmla="*/ 2020 h 3548"/>
                <a:gd name="T14" fmla="*/ 696 w 2314"/>
                <a:gd name="T15" fmla="*/ 2010 h 3548"/>
                <a:gd name="T16" fmla="*/ 696 w 2314"/>
                <a:gd name="T17" fmla="*/ 3362 h 3548"/>
                <a:gd name="T18" fmla="*/ 1128 w 2314"/>
                <a:gd name="T19" fmla="*/ 3362 h 3548"/>
                <a:gd name="T20" fmla="*/ 1120 w 2314"/>
                <a:gd name="T21" fmla="*/ 2008 h 3548"/>
                <a:gd name="T22" fmla="*/ 1207 w 2314"/>
                <a:gd name="T23" fmla="*/ 2008 h 3548"/>
                <a:gd name="T24" fmla="*/ 1217 w 2314"/>
                <a:gd name="T25" fmla="*/ 3362 h 3548"/>
                <a:gd name="T26" fmla="*/ 1633 w 2314"/>
                <a:gd name="T27" fmla="*/ 3362 h 3548"/>
                <a:gd name="T28" fmla="*/ 1621 w 2314"/>
                <a:gd name="T29" fmla="*/ 2020 h 3548"/>
                <a:gd name="T30" fmla="*/ 2061 w 2314"/>
                <a:gd name="T31" fmla="*/ 2020 h 3548"/>
                <a:gd name="T32" fmla="*/ 1633 w 2314"/>
                <a:gd name="T33" fmla="*/ 649 h 3548"/>
                <a:gd name="T34" fmla="*/ 1757 w 2314"/>
                <a:gd name="T35" fmla="*/ 652 h 3548"/>
                <a:gd name="T36" fmla="*/ 2022 w 2314"/>
                <a:gd name="T37" fmla="*/ 1409 h 3548"/>
                <a:gd name="T38" fmla="*/ 2263 w 2314"/>
                <a:gd name="T39" fmla="*/ 1409 h 3548"/>
                <a:gd name="T40" fmla="*/ 1957 w 2314"/>
                <a:gd name="T41" fmla="*/ 301 h 3548"/>
                <a:gd name="T42" fmla="*/ 1633 w 2314"/>
                <a:gd name="T43" fmla="*/ 6 h 3548"/>
                <a:gd name="T44" fmla="*/ 696 w 2314"/>
                <a:gd name="T45" fmla="*/ 6 h 3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14" h="3548">
                  <a:moveTo>
                    <a:pt x="696" y="6"/>
                  </a:moveTo>
                  <a:cubicBezTo>
                    <a:pt x="472" y="0"/>
                    <a:pt x="433" y="143"/>
                    <a:pt x="375" y="301"/>
                  </a:cubicBezTo>
                  <a:cubicBezTo>
                    <a:pt x="375" y="301"/>
                    <a:pt x="99" y="1350"/>
                    <a:pt x="67" y="1409"/>
                  </a:cubicBezTo>
                  <a:cubicBezTo>
                    <a:pt x="0" y="1532"/>
                    <a:pt x="209" y="1631"/>
                    <a:pt x="300" y="1409"/>
                  </a:cubicBezTo>
                  <a:cubicBezTo>
                    <a:pt x="442" y="1032"/>
                    <a:pt x="591" y="652"/>
                    <a:pt x="591" y="652"/>
                  </a:cubicBezTo>
                  <a:cubicBezTo>
                    <a:pt x="641" y="557"/>
                    <a:pt x="724" y="586"/>
                    <a:pt x="696" y="657"/>
                  </a:cubicBezTo>
                  <a:lnTo>
                    <a:pt x="300" y="2020"/>
                  </a:lnTo>
                  <a:lnTo>
                    <a:pt x="696" y="2010"/>
                  </a:lnTo>
                  <a:lnTo>
                    <a:pt x="696" y="3362"/>
                  </a:lnTo>
                  <a:cubicBezTo>
                    <a:pt x="696" y="3548"/>
                    <a:pt x="1122" y="3548"/>
                    <a:pt x="1128" y="3362"/>
                  </a:cubicBezTo>
                  <a:lnTo>
                    <a:pt x="1120" y="2008"/>
                  </a:lnTo>
                  <a:lnTo>
                    <a:pt x="1207" y="2008"/>
                  </a:lnTo>
                  <a:lnTo>
                    <a:pt x="1217" y="3362"/>
                  </a:lnTo>
                  <a:cubicBezTo>
                    <a:pt x="1212" y="3548"/>
                    <a:pt x="1633" y="3548"/>
                    <a:pt x="1633" y="3362"/>
                  </a:cubicBezTo>
                  <a:lnTo>
                    <a:pt x="1621" y="2020"/>
                  </a:lnTo>
                  <a:lnTo>
                    <a:pt x="2061" y="2020"/>
                  </a:lnTo>
                  <a:lnTo>
                    <a:pt x="1633" y="649"/>
                  </a:lnTo>
                  <a:cubicBezTo>
                    <a:pt x="1621" y="586"/>
                    <a:pt x="1708" y="568"/>
                    <a:pt x="1757" y="652"/>
                  </a:cubicBezTo>
                  <a:lnTo>
                    <a:pt x="2022" y="1409"/>
                  </a:lnTo>
                  <a:cubicBezTo>
                    <a:pt x="2087" y="1630"/>
                    <a:pt x="2314" y="1532"/>
                    <a:pt x="2263" y="1409"/>
                  </a:cubicBezTo>
                  <a:lnTo>
                    <a:pt x="1957" y="301"/>
                  </a:lnTo>
                  <a:cubicBezTo>
                    <a:pt x="1860" y="82"/>
                    <a:pt x="1860" y="6"/>
                    <a:pt x="1633" y="6"/>
                  </a:cubicBezTo>
                  <a:lnTo>
                    <a:pt x="696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49" name="Freeform 45"/>
            <p:cNvSpPr>
              <a:spLocks/>
            </p:cNvSpPr>
            <p:nvPr/>
          </p:nvSpPr>
          <p:spPr bwMode="auto">
            <a:xfrm>
              <a:off x="4802" y="3190"/>
              <a:ext cx="622" cy="819"/>
            </a:xfrm>
            <a:custGeom>
              <a:avLst/>
              <a:gdLst>
                <a:gd name="T0" fmla="*/ 447 w 1487"/>
                <a:gd name="T1" fmla="*/ 3 h 1956"/>
                <a:gd name="T2" fmla="*/ 241 w 1487"/>
                <a:gd name="T3" fmla="*/ 165 h 1956"/>
                <a:gd name="T4" fmla="*/ 43 w 1487"/>
                <a:gd name="T5" fmla="*/ 776 h 1956"/>
                <a:gd name="T6" fmla="*/ 192 w 1487"/>
                <a:gd name="T7" fmla="*/ 776 h 1956"/>
                <a:gd name="T8" fmla="*/ 380 w 1487"/>
                <a:gd name="T9" fmla="*/ 359 h 1956"/>
                <a:gd name="T10" fmla="*/ 447 w 1487"/>
                <a:gd name="T11" fmla="*/ 362 h 1956"/>
                <a:gd name="T12" fmla="*/ 193 w 1487"/>
                <a:gd name="T13" fmla="*/ 1113 h 1956"/>
                <a:gd name="T14" fmla="*/ 522 w 1487"/>
                <a:gd name="T15" fmla="*/ 1108 h 1956"/>
                <a:gd name="T16" fmla="*/ 522 w 1487"/>
                <a:gd name="T17" fmla="*/ 1853 h 1956"/>
                <a:gd name="T18" fmla="*/ 750 w 1487"/>
                <a:gd name="T19" fmla="*/ 1853 h 1956"/>
                <a:gd name="T20" fmla="*/ 744 w 1487"/>
                <a:gd name="T21" fmla="*/ 1105 h 1956"/>
                <a:gd name="T22" fmla="*/ 800 w 1487"/>
                <a:gd name="T23" fmla="*/ 1105 h 1956"/>
                <a:gd name="T24" fmla="*/ 807 w 1487"/>
                <a:gd name="T25" fmla="*/ 1853 h 1956"/>
                <a:gd name="T26" fmla="*/ 1024 w 1487"/>
                <a:gd name="T27" fmla="*/ 1853 h 1956"/>
                <a:gd name="T28" fmla="*/ 1017 w 1487"/>
                <a:gd name="T29" fmla="*/ 1113 h 1956"/>
                <a:gd name="T30" fmla="*/ 1324 w 1487"/>
                <a:gd name="T31" fmla="*/ 1113 h 1956"/>
                <a:gd name="T32" fmla="*/ 1049 w 1487"/>
                <a:gd name="T33" fmla="*/ 358 h 1956"/>
                <a:gd name="T34" fmla="*/ 1129 w 1487"/>
                <a:gd name="T35" fmla="*/ 359 h 1956"/>
                <a:gd name="T36" fmla="*/ 1299 w 1487"/>
                <a:gd name="T37" fmla="*/ 776 h 1956"/>
                <a:gd name="T38" fmla="*/ 1454 w 1487"/>
                <a:gd name="T39" fmla="*/ 776 h 1956"/>
                <a:gd name="T40" fmla="*/ 1258 w 1487"/>
                <a:gd name="T41" fmla="*/ 165 h 1956"/>
                <a:gd name="T42" fmla="*/ 1049 w 1487"/>
                <a:gd name="T43" fmla="*/ 3 h 1956"/>
                <a:gd name="T44" fmla="*/ 447 w 1487"/>
                <a:gd name="T45" fmla="*/ 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87" h="1956">
                  <a:moveTo>
                    <a:pt x="447" y="3"/>
                  </a:moveTo>
                  <a:cubicBezTo>
                    <a:pt x="304" y="0"/>
                    <a:pt x="278" y="78"/>
                    <a:pt x="241" y="165"/>
                  </a:cubicBezTo>
                  <a:cubicBezTo>
                    <a:pt x="241" y="165"/>
                    <a:pt x="63" y="744"/>
                    <a:pt x="43" y="776"/>
                  </a:cubicBezTo>
                  <a:cubicBezTo>
                    <a:pt x="0" y="844"/>
                    <a:pt x="134" y="899"/>
                    <a:pt x="192" y="776"/>
                  </a:cubicBezTo>
                  <a:cubicBezTo>
                    <a:pt x="284" y="568"/>
                    <a:pt x="380" y="359"/>
                    <a:pt x="380" y="359"/>
                  </a:cubicBezTo>
                  <a:cubicBezTo>
                    <a:pt x="412" y="307"/>
                    <a:pt x="465" y="323"/>
                    <a:pt x="447" y="362"/>
                  </a:cubicBezTo>
                  <a:lnTo>
                    <a:pt x="193" y="1113"/>
                  </a:lnTo>
                  <a:lnTo>
                    <a:pt x="522" y="1108"/>
                  </a:lnTo>
                  <a:lnTo>
                    <a:pt x="522" y="1853"/>
                  </a:lnTo>
                  <a:cubicBezTo>
                    <a:pt x="522" y="1956"/>
                    <a:pt x="746" y="1956"/>
                    <a:pt x="750" y="1853"/>
                  </a:cubicBezTo>
                  <a:lnTo>
                    <a:pt x="744" y="1105"/>
                  </a:lnTo>
                  <a:lnTo>
                    <a:pt x="800" y="1105"/>
                  </a:lnTo>
                  <a:lnTo>
                    <a:pt x="807" y="1853"/>
                  </a:lnTo>
                  <a:cubicBezTo>
                    <a:pt x="803" y="1956"/>
                    <a:pt x="1024" y="1956"/>
                    <a:pt x="1024" y="1853"/>
                  </a:cubicBezTo>
                  <a:lnTo>
                    <a:pt x="1017" y="1113"/>
                  </a:lnTo>
                  <a:lnTo>
                    <a:pt x="1324" y="1113"/>
                  </a:lnTo>
                  <a:lnTo>
                    <a:pt x="1049" y="358"/>
                  </a:lnTo>
                  <a:cubicBezTo>
                    <a:pt x="1042" y="323"/>
                    <a:pt x="1097" y="313"/>
                    <a:pt x="1129" y="359"/>
                  </a:cubicBezTo>
                  <a:lnTo>
                    <a:pt x="1299" y="776"/>
                  </a:lnTo>
                  <a:cubicBezTo>
                    <a:pt x="1341" y="899"/>
                    <a:pt x="1487" y="844"/>
                    <a:pt x="1454" y="776"/>
                  </a:cubicBezTo>
                  <a:lnTo>
                    <a:pt x="1258" y="165"/>
                  </a:lnTo>
                  <a:cubicBezTo>
                    <a:pt x="1195" y="45"/>
                    <a:pt x="1195" y="3"/>
                    <a:pt x="1049" y="3"/>
                  </a:cubicBezTo>
                  <a:lnTo>
                    <a:pt x="447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50" name="Freeform 46"/>
            <p:cNvSpPr>
              <a:spLocks/>
            </p:cNvSpPr>
            <p:nvPr/>
          </p:nvSpPr>
          <p:spPr bwMode="auto">
            <a:xfrm>
              <a:off x="5007" y="2986"/>
              <a:ext cx="207" cy="204"/>
            </a:xfrm>
            <a:custGeom>
              <a:avLst/>
              <a:gdLst>
                <a:gd name="T0" fmla="*/ 494 w 495"/>
                <a:gd name="T1" fmla="*/ 245 h 487"/>
                <a:gd name="T2" fmla="*/ 248 w 495"/>
                <a:gd name="T3" fmla="*/ 487 h 487"/>
                <a:gd name="T4" fmla="*/ 1 w 495"/>
                <a:gd name="T5" fmla="*/ 245 h 487"/>
                <a:gd name="T6" fmla="*/ 248 w 495"/>
                <a:gd name="T7" fmla="*/ 0 h 487"/>
                <a:gd name="T8" fmla="*/ 494 w 495"/>
                <a:gd name="T9" fmla="*/ 245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5" h="487">
                  <a:moveTo>
                    <a:pt x="494" y="245"/>
                  </a:moveTo>
                  <a:cubicBezTo>
                    <a:pt x="493" y="379"/>
                    <a:pt x="383" y="487"/>
                    <a:pt x="248" y="487"/>
                  </a:cubicBezTo>
                  <a:cubicBezTo>
                    <a:pt x="112" y="487"/>
                    <a:pt x="2" y="379"/>
                    <a:pt x="1" y="245"/>
                  </a:cubicBezTo>
                  <a:cubicBezTo>
                    <a:pt x="0" y="110"/>
                    <a:pt x="111" y="0"/>
                    <a:pt x="248" y="0"/>
                  </a:cubicBezTo>
                  <a:cubicBezTo>
                    <a:pt x="384" y="0"/>
                    <a:pt x="495" y="110"/>
                    <a:pt x="494" y="2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Factory" descr="{&quot;Key&quot;:&quot;POWER_USER_SHAPE_ICON&quot;,&quot;Value&quot;:&quot;POWER_USER_SHAPE_ICON_STYLE_1&quot;}"/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383102" y="3238911"/>
            <a:ext cx="517537" cy="462705"/>
            <a:chOff x="2740026" y="3043237"/>
            <a:chExt cx="854075" cy="763588"/>
          </a:xfrm>
          <a:solidFill>
            <a:srgbClr val="0054C5"/>
          </a:solidFill>
        </p:grpSpPr>
        <p:sp>
          <p:nvSpPr>
            <p:cNvPr id="52" name="Freeform 139"/>
            <p:cNvSpPr>
              <a:spLocks/>
            </p:cNvSpPr>
            <p:nvPr/>
          </p:nvSpPr>
          <p:spPr bwMode="auto">
            <a:xfrm>
              <a:off x="3148013" y="3400425"/>
              <a:ext cx="377825" cy="282575"/>
            </a:xfrm>
            <a:custGeom>
              <a:avLst/>
              <a:gdLst>
                <a:gd name="T0" fmla="*/ 461 w 495"/>
                <a:gd name="T1" fmla="*/ 332 h 370"/>
                <a:gd name="T2" fmla="*/ 461 w 495"/>
                <a:gd name="T3" fmla="*/ 19 h 370"/>
                <a:gd name="T4" fmla="*/ 443 w 495"/>
                <a:gd name="T5" fmla="*/ 0 h 370"/>
                <a:gd name="T6" fmla="*/ 249 w 495"/>
                <a:gd name="T7" fmla="*/ 0 h 370"/>
                <a:gd name="T8" fmla="*/ 251 w 495"/>
                <a:gd name="T9" fmla="*/ 38 h 370"/>
                <a:gd name="T10" fmla="*/ 424 w 495"/>
                <a:gd name="T11" fmla="*/ 38 h 370"/>
                <a:gd name="T12" fmla="*/ 424 w 495"/>
                <a:gd name="T13" fmla="*/ 332 h 370"/>
                <a:gd name="T14" fmla="*/ 227 w 495"/>
                <a:gd name="T15" fmla="*/ 332 h 370"/>
                <a:gd name="T16" fmla="*/ 213 w 495"/>
                <a:gd name="T17" fmla="*/ 93 h 370"/>
                <a:gd name="T18" fmla="*/ 130 w 495"/>
                <a:gd name="T19" fmla="*/ 93 h 370"/>
                <a:gd name="T20" fmla="*/ 144 w 495"/>
                <a:gd name="T21" fmla="*/ 332 h 370"/>
                <a:gd name="T22" fmla="*/ 103 w 495"/>
                <a:gd name="T23" fmla="*/ 332 h 370"/>
                <a:gd name="T24" fmla="*/ 85 w 495"/>
                <a:gd name="T25" fmla="*/ 52 h 370"/>
                <a:gd name="T26" fmla="*/ 0 w 495"/>
                <a:gd name="T27" fmla="*/ 52 h 370"/>
                <a:gd name="T28" fmla="*/ 9 w 495"/>
                <a:gd name="T29" fmla="*/ 136 h 370"/>
                <a:gd name="T30" fmla="*/ 9 w 495"/>
                <a:gd name="T31" fmla="*/ 370 h 370"/>
                <a:gd name="T32" fmla="*/ 495 w 495"/>
                <a:gd name="T33" fmla="*/ 370 h 370"/>
                <a:gd name="T34" fmla="*/ 495 w 495"/>
                <a:gd name="T35" fmla="*/ 332 h 370"/>
                <a:gd name="T36" fmla="*/ 461 w 495"/>
                <a:gd name="T37" fmla="*/ 332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5" h="370">
                  <a:moveTo>
                    <a:pt x="461" y="332"/>
                  </a:moveTo>
                  <a:lnTo>
                    <a:pt x="461" y="19"/>
                  </a:lnTo>
                  <a:cubicBezTo>
                    <a:pt x="461" y="9"/>
                    <a:pt x="453" y="0"/>
                    <a:pt x="443" y="0"/>
                  </a:cubicBezTo>
                  <a:lnTo>
                    <a:pt x="249" y="0"/>
                  </a:lnTo>
                  <a:lnTo>
                    <a:pt x="251" y="38"/>
                  </a:lnTo>
                  <a:lnTo>
                    <a:pt x="424" y="38"/>
                  </a:lnTo>
                  <a:lnTo>
                    <a:pt x="424" y="332"/>
                  </a:lnTo>
                  <a:lnTo>
                    <a:pt x="227" y="332"/>
                  </a:lnTo>
                  <a:lnTo>
                    <a:pt x="213" y="93"/>
                  </a:lnTo>
                  <a:lnTo>
                    <a:pt x="130" y="93"/>
                  </a:lnTo>
                  <a:lnTo>
                    <a:pt x="144" y="332"/>
                  </a:lnTo>
                  <a:lnTo>
                    <a:pt x="103" y="332"/>
                  </a:lnTo>
                  <a:lnTo>
                    <a:pt x="85" y="52"/>
                  </a:lnTo>
                  <a:lnTo>
                    <a:pt x="0" y="52"/>
                  </a:lnTo>
                  <a:cubicBezTo>
                    <a:pt x="6" y="77"/>
                    <a:pt x="9" y="105"/>
                    <a:pt x="9" y="136"/>
                  </a:cubicBezTo>
                  <a:lnTo>
                    <a:pt x="9" y="370"/>
                  </a:lnTo>
                  <a:lnTo>
                    <a:pt x="495" y="370"/>
                  </a:lnTo>
                  <a:lnTo>
                    <a:pt x="495" y="332"/>
                  </a:lnTo>
                  <a:lnTo>
                    <a:pt x="461" y="332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53" name="Freeform 140"/>
            <p:cNvSpPr>
              <a:spLocks/>
            </p:cNvSpPr>
            <p:nvPr/>
          </p:nvSpPr>
          <p:spPr bwMode="auto">
            <a:xfrm>
              <a:off x="3368676" y="3467100"/>
              <a:ext cx="60325" cy="58738"/>
            </a:xfrm>
            <a:custGeom>
              <a:avLst/>
              <a:gdLst>
                <a:gd name="T0" fmla="*/ 75 w 79"/>
                <a:gd name="T1" fmla="*/ 0 h 77"/>
                <a:gd name="T2" fmla="*/ 4 w 79"/>
                <a:gd name="T3" fmla="*/ 0 h 77"/>
                <a:gd name="T4" fmla="*/ 0 w 79"/>
                <a:gd name="T5" fmla="*/ 4 h 77"/>
                <a:gd name="T6" fmla="*/ 0 w 79"/>
                <a:gd name="T7" fmla="*/ 73 h 77"/>
                <a:gd name="T8" fmla="*/ 4 w 79"/>
                <a:gd name="T9" fmla="*/ 77 h 77"/>
                <a:gd name="T10" fmla="*/ 75 w 79"/>
                <a:gd name="T11" fmla="*/ 77 h 77"/>
                <a:gd name="T12" fmla="*/ 79 w 79"/>
                <a:gd name="T13" fmla="*/ 73 h 77"/>
                <a:gd name="T14" fmla="*/ 79 w 79"/>
                <a:gd name="T15" fmla="*/ 4 h 77"/>
                <a:gd name="T16" fmla="*/ 75 w 79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77">
                  <a:moveTo>
                    <a:pt x="75" y="0"/>
                  </a:moveTo>
                  <a:lnTo>
                    <a:pt x="4" y="0"/>
                  </a:lnTo>
                  <a:cubicBezTo>
                    <a:pt x="2" y="0"/>
                    <a:pt x="0" y="1"/>
                    <a:pt x="0" y="4"/>
                  </a:cubicBezTo>
                  <a:lnTo>
                    <a:pt x="0" y="73"/>
                  </a:lnTo>
                  <a:cubicBezTo>
                    <a:pt x="0" y="75"/>
                    <a:pt x="2" y="77"/>
                    <a:pt x="4" y="77"/>
                  </a:cubicBezTo>
                  <a:lnTo>
                    <a:pt x="75" y="77"/>
                  </a:lnTo>
                  <a:cubicBezTo>
                    <a:pt x="78" y="77"/>
                    <a:pt x="79" y="75"/>
                    <a:pt x="79" y="73"/>
                  </a:cubicBezTo>
                  <a:lnTo>
                    <a:pt x="79" y="4"/>
                  </a:lnTo>
                  <a:cubicBezTo>
                    <a:pt x="79" y="1"/>
                    <a:pt x="78" y="0"/>
                    <a:pt x="7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54" name="Freeform 141"/>
            <p:cNvSpPr>
              <a:spLocks/>
            </p:cNvSpPr>
            <p:nvPr/>
          </p:nvSpPr>
          <p:spPr bwMode="auto">
            <a:xfrm>
              <a:off x="3368676" y="3559175"/>
              <a:ext cx="60325" cy="60325"/>
            </a:xfrm>
            <a:custGeom>
              <a:avLst/>
              <a:gdLst>
                <a:gd name="T0" fmla="*/ 75 w 79"/>
                <a:gd name="T1" fmla="*/ 0 h 78"/>
                <a:gd name="T2" fmla="*/ 4 w 79"/>
                <a:gd name="T3" fmla="*/ 0 h 78"/>
                <a:gd name="T4" fmla="*/ 0 w 79"/>
                <a:gd name="T5" fmla="*/ 4 h 78"/>
                <a:gd name="T6" fmla="*/ 0 w 79"/>
                <a:gd name="T7" fmla="*/ 74 h 78"/>
                <a:gd name="T8" fmla="*/ 4 w 79"/>
                <a:gd name="T9" fmla="*/ 78 h 78"/>
                <a:gd name="T10" fmla="*/ 75 w 79"/>
                <a:gd name="T11" fmla="*/ 78 h 78"/>
                <a:gd name="T12" fmla="*/ 79 w 79"/>
                <a:gd name="T13" fmla="*/ 74 h 78"/>
                <a:gd name="T14" fmla="*/ 79 w 79"/>
                <a:gd name="T15" fmla="*/ 4 h 78"/>
                <a:gd name="T16" fmla="*/ 75 w 79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78">
                  <a:moveTo>
                    <a:pt x="75" y="0"/>
                  </a:moveTo>
                  <a:lnTo>
                    <a:pt x="4" y="0"/>
                  </a:lnTo>
                  <a:cubicBezTo>
                    <a:pt x="2" y="0"/>
                    <a:pt x="0" y="2"/>
                    <a:pt x="0" y="4"/>
                  </a:cubicBezTo>
                  <a:lnTo>
                    <a:pt x="0" y="74"/>
                  </a:lnTo>
                  <a:cubicBezTo>
                    <a:pt x="0" y="76"/>
                    <a:pt x="2" y="78"/>
                    <a:pt x="4" y="78"/>
                  </a:cubicBezTo>
                  <a:lnTo>
                    <a:pt x="75" y="78"/>
                  </a:lnTo>
                  <a:cubicBezTo>
                    <a:pt x="78" y="78"/>
                    <a:pt x="79" y="76"/>
                    <a:pt x="79" y="74"/>
                  </a:cubicBezTo>
                  <a:lnTo>
                    <a:pt x="79" y="4"/>
                  </a:lnTo>
                  <a:cubicBezTo>
                    <a:pt x="79" y="2"/>
                    <a:pt x="78" y="0"/>
                    <a:pt x="7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55" name="Freeform 142"/>
            <p:cNvSpPr>
              <a:spLocks/>
            </p:cNvSpPr>
            <p:nvPr/>
          </p:nvSpPr>
          <p:spPr bwMode="auto">
            <a:xfrm>
              <a:off x="3240088" y="3330575"/>
              <a:ext cx="79375" cy="90488"/>
            </a:xfrm>
            <a:custGeom>
              <a:avLst/>
              <a:gdLst>
                <a:gd name="T0" fmla="*/ 6 w 106"/>
                <a:gd name="T1" fmla="*/ 118 h 118"/>
                <a:gd name="T2" fmla="*/ 90 w 106"/>
                <a:gd name="T3" fmla="*/ 118 h 118"/>
                <a:gd name="T4" fmla="*/ 87 w 106"/>
                <a:gd name="T5" fmla="*/ 69 h 118"/>
                <a:gd name="T6" fmla="*/ 90 w 106"/>
                <a:gd name="T7" fmla="*/ 69 h 118"/>
                <a:gd name="T8" fmla="*/ 106 w 106"/>
                <a:gd name="T9" fmla="*/ 53 h 118"/>
                <a:gd name="T10" fmla="*/ 90 w 106"/>
                <a:gd name="T11" fmla="*/ 36 h 118"/>
                <a:gd name="T12" fmla="*/ 85 w 106"/>
                <a:gd name="T13" fmla="*/ 36 h 118"/>
                <a:gd name="T14" fmla="*/ 84 w 106"/>
                <a:gd name="T15" fmla="*/ 27 h 118"/>
                <a:gd name="T16" fmla="*/ 63 w 106"/>
                <a:gd name="T17" fmla="*/ 0 h 118"/>
                <a:gd name="T18" fmla="*/ 17 w 106"/>
                <a:gd name="T19" fmla="*/ 0 h 118"/>
                <a:gd name="T20" fmla="*/ 0 w 106"/>
                <a:gd name="T21" fmla="*/ 12 h 118"/>
                <a:gd name="T22" fmla="*/ 6 w 106"/>
                <a:gd name="T23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" h="118">
                  <a:moveTo>
                    <a:pt x="6" y="118"/>
                  </a:moveTo>
                  <a:lnTo>
                    <a:pt x="90" y="118"/>
                  </a:lnTo>
                  <a:lnTo>
                    <a:pt x="87" y="69"/>
                  </a:lnTo>
                  <a:lnTo>
                    <a:pt x="90" y="69"/>
                  </a:lnTo>
                  <a:cubicBezTo>
                    <a:pt x="99" y="69"/>
                    <a:pt x="106" y="62"/>
                    <a:pt x="106" y="53"/>
                  </a:cubicBezTo>
                  <a:cubicBezTo>
                    <a:pt x="106" y="43"/>
                    <a:pt x="99" y="36"/>
                    <a:pt x="90" y="36"/>
                  </a:cubicBezTo>
                  <a:lnTo>
                    <a:pt x="85" y="36"/>
                  </a:lnTo>
                  <a:lnTo>
                    <a:pt x="84" y="27"/>
                  </a:lnTo>
                  <a:cubicBezTo>
                    <a:pt x="83" y="7"/>
                    <a:pt x="72" y="0"/>
                    <a:pt x="63" y="0"/>
                  </a:cubicBezTo>
                  <a:lnTo>
                    <a:pt x="17" y="0"/>
                  </a:lnTo>
                  <a:cubicBezTo>
                    <a:pt x="11" y="0"/>
                    <a:pt x="4" y="4"/>
                    <a:pt x="0" y="12"/>
                  </a:cubicBezTo>
                  <a:lnTo>
                    <a:pt x="6" y="118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56" name="Freeform 143"/>
            <p:cNvSpPr>
              <a:spLocks/>
            </p:cNvSpPr>
            <p:nvPr/>
          </p:nvSpPr>
          <p:spPr bwMode="auto">
            <a:xfrm>
              <a:off x="3108326" y="3265487"/>
              <a:ext cx="114300" cy="125413"/>
            </a:xfrm>
            <a:custGeom>
              <a:avLst/>
              <a:gdLst>
                <a:gd name="T0" fmla="*/ 134 w 150"/>
                <a:gd name="T1" fmla="*/ 46 h 164"/>
                <a:gd name="T2" fmla="*/ 128 w 150"/>
                <a:gd name="T3" fmla="*/ 46 h 164"/>
                <a:gd name="T4" fmla="*/ 127 w 150"/>
                <a:gd name="T5" fmla="*/ 33 h 164"/>
                <a:gd name="T6" fmla="*/ 103 w 150"/>
                <a:gd name="T7" fmla="*/ 0 h 164"/>
                <a:gd name="T8" fmla="*/ 48 w 150"/>
                <a:gd name="T9" fmla="*/ 0 h 164"/>
                <a:gd name="T10" fmla="*/ 23 w 150"/>
                <a:gd name="T11" fmla="*/ 32 h 164"/>
                <a:gd name="T12" fmla="*/ 22 w 150"/>
                <a:gd name="T13" fmla="*/ 46 h 164"/>
                <a:gd name="T14" fmla="*/ 16 w 150"/>
                <a:gd name="T15" fmla="*/ 46 h 164"/>
                <a:gd name="T16" fmla="*/ 0 w 150"/>
                <a:gd name="T17" fmla="*/ 63 h 164"/>
                <a:gd name="T18" fmla="*/ 16 w 150"/>
                <a:gd name="T19" fmla="*/ 79 h 164"/>
                <a:gd name="T20" fmla="*/ 20 w 150"/>
                <a:gd name="T21" fmla="*/ 79 h 164"/>
                <a:gd name="T22" fmla="*/ 16 w 150"/>
                <a:gd name="T23" fmla="*/ 149 h 164"/>
                <a:gd name="T24" fmla="*/ 26 w 150"/>
                <a:gd name="T25" fmla="*/ 164 h 164"/>
                <a:gd name="T26" fmla="*/ 135 w 150"/>
                <a:gd name="T27" fmla="*/ 164 h 164"/>
                <a:gd name="T28" fmla="*/ 130 w 150"/>
                <a:gd name="T29" fmla="*/ 79 h 164"/>
                <a:gd name="T30" fmla="*/ 134 w 150"/>
                <a:gd name="T31" fmla="*/ 79 h 164"/>
                <a:gd name="T32" fmla="*/ 150 w 150"/>
                <a:gd name="T33" fmla="*/ 63 h 164"/>
                <a:gd name="T34" fmla="*/ 134 w 150"/>
                <a:gd name="T35" fmla="*/ 4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0" h="164">
                  <a:moveTo>
                    <a:pt x="134" y="46"/>
                  </a:moveTo>
                  <a:lnTo>
                    <a:pt x="128" y="46"/>
                  </a:lnTo>
                  <a:lnTo>
                    <a:pt x="127" y="33"/>
                  </a:lnTo>
                  <a:cubicBezTo>
                    <a:pt x="126" y="9"/>
                    <a:pt x="113" y="0"/>
                    <a:pt x="103" y="0"/>
                  </a:cubicBezTo>
                  <a:lnTo>
                    <a:pt x="48" y="0"/>
                  </a:lnTo>
                  <a:cubicBezTo>
                    <a:pt x="37" y="0"/>
                    <a:pt x="24" y="9"/>
                    <a:pt x="23" y="32"/>
                  </a:cubicBezTo>
                  <a:lnTo>
                    <a:pt x="22" y="46"/>
                  </a:lnTo>
                  <a:lnTo>
                    <a:pt x="16" y="46"/>
                  </a:lnTo>
                  <a:cubicBezTo>
                    <a:pt x="7" y="46"/>
                    <a:pt x="0" y="54"/>
                    <a:pt x="0" y="63"/>
                  </a:cubicBezTo>
                  <a:cubicBezTo>
                    <a:pt x="0" y="72"/>
                    <a:pt x="7" y="79"/>
                    <a:pt x="16" y="79"/>
                  </a:cubicBezTo>
                  <a:lnTo>
                    <a:pt x="20" y="79"/>
                  </a:lnTo>
                  <a:lnTo>
                    <a:pt x="16" y="149"/>
                  </a:lnTo>
                  <a:cubicBezTo>
                    <a:pt x="20" y="154"/>
                    <a:pt x="23" y="159"/>
                    <a:pt x="26" y="164"/>
                  </a:cubicBezTo>
                  <a:lnTo>
                    <a:pt x="135" y="164"/>
                  </a:lnTo>
                  <a:lnTo>
                    <a:pt x="130" y="79"/>
                  </a:lnTo>
                  <a:lnTo>
                    <a:pt x="134" y="79"/>
                  </a:lnTo>
                  <a:cubicBezTo>
                    <a:pt x="143" y="79"/>
                    <a:pt x="150" y="72"/>
                    <a:pt x="150" y="63"/>
                  </a:cubicBezTo>
                  <a:cubicBezTo>
                    <a:pt x="150" y="54"/>
                    <a:pt x="143" y="46"/>
                    <a:pt x="134" y="4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57" name="Freeform 144"/>
            <p:cNvSpPr>
              <a:spLocks/>
            </p:cNvSpPr>
            <p:nvPr/>
          </p:nvSpPr>
          <p:spPr bwMode="auto">
            <a:xfrm>
              <a:off x="3262313" y="3125787"/>
              <a:ext cx="331788" cy="168275"/>
            </a:xfrm>
            <a:custGeom>
              <a:avLst/>
              <a:gdLst>
                <a:gd name="T0" fmla="*/ 346 w 437"/>
                <a:gd name="T1" fmla="*/ 37 h 220"/>
                <a:gd name="T2" fmla="*/ 400 w 437"/>
                <a:gd name="T3" fmla="*/ 94 h 220"/>
                <a:gd name="T4" fmla="*/ 346 w 437"/>
                <a:gd name="T5" fmla="*/ 151 h 220"/>
                <a:gd name="T6" fmla="*/ 98 w 437"/>
                <a:gd name="T7" fmla="*/ 151 h 220"/>
                <a:gd name="T8" fmla="*/ 40 w 437"/>
                <a:gd name="T9" fmla="*/ 165 h 220"/>
                <a:gd name="T10" fmla="*/ 45 w 437"/>
                <a:gd name="T11" fmla="*/ 141 h 220"/>
                <a:gd name="T12" fmla="*/ 6 w 437"/>
                <a:gd name="T13" fmla="*/ 141 h 220"/>
                <a:gd name="T14" fmla="*/ 0 w 437"/>
                <a:gd name="T15" fmla="*/ 201 h 220"/>
                <a:gd name="T16" fmla="*/ 11 w 437"/>
                <a:gd name="T17" fmla="*/ 218 h 220"/>
                <a:gd name="T18" fmla="*/ 18 w 437"/>
                <a:gd name="T19" fmla="*/ 220 h 220"/>
                <a:gd name="T20" fmla="*/ 32 w 437"/>
                <a:gd name="T21" fmla="*/ 214 h 220"/>
                <a:gd name="T22" fmla="*/ 98 w 437"/>
                <a:gd name="T23" fmla="*/ 189 h 220"/>
                <a:gd name="T24" fmla="*/ 346 w 437"/>
                <a:gd name="T25" fmla="*/ 189 h 220"/>
                <a:gd name="T26" fmla="*/ 437 w 437"/>
                <a:gd name="T27" fmla="*/ 94 h 220"/>
                <a:gd name="T28" fmla="*/ 346 w 437"/>
                <a:gd name="T29" fmla="*/ 0 h 220"/>
                <a:gd name="T30" fmla="*/ 332 w 437"/>
                <a:gd name="T31" fmla="*/ 1 h 220"/>
                <a:gd name="T32" fmla="*/ 328 w 437"/>
                <a:gd name="T33" fmla="*/ 40 h 220"/>
                <a:gd name="T34" fmla="*/ 346 w 437"/>
                <a:gd name="T35" fmla="*/ 37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7" h="220">
                  <a:moveTo>
                    <a:pt x="346" y="37"/>
                  </a:moveTo>
                  <a:cubicBezTo>
                    <a:pt x="376" y="37"/>
                    <a:pt x="400" y="63"/>
                    <a:pt x="400" y="94"/>
                  </a:cubicBezTo>
                  <a:cubicBezTo>
                    <a:pt x="400" y="126"/>
                    <a:pt x="376" y="151"/>
                    <a:pt x="346" y="151"/>
                  </a:cubicBezTo>
                  <a:lnTo>
                    <a:pt x="98" y="151"/>
                  </a:lnTo>
                  <a:cubicBezTo>
                    <a:pt x="75" y="151"/>
                    <a:pt x="55" y="158"/>
                    <a:pt x="40" y="165"/>
                  </a:cubicBezTo>
                  <a:cubicBezTo>
                    <a:pt x="41" y="156"/>
                    <a:pt x="43" y="148"/>
                    <a:pt x="45" y="141"/>
                  </a:cubicBezTo>
                  <a:lnTo>
                    <a:pt x="6" y="141"/>
                  </a:lnTo>
                  <a:cubicBezTo>
                    <a:pt x="2" y="159"/>
                    <a:pt x="0" y="179"/>
                    <a:pt x="0" y="201"/>
                  </a:cubicBezTo>
                  <a:cubicBezTo>
                    <a:pt x="0" y="209"/>
                    <a:pt x="4" y="215"/>
                    <a:pt x="11" y="218"/>
                  </a:cubicBezTo>
                  <a:cubicBezTo>
                    <a:pt x="14" y="219"/>
                    <a:pt x="16" y="220"/>
                    <a:pt x="18" y="220"/>
                  </a:cubicBezTo>
                  <a:cubicBezTo>
                    <a:pt x="23" y="220"/>
                    <a:pt x="28" y="218"/>
                    <a:pt x="32" y="214"/>
                  </a:cubicBezTo>
                  <a:cubicBezTo>
                    <a:pt x="32" y="214"/>
                    <a:pt x="58" y="189"/>
                    <a:pt x="98" y="189"/>
                  </a:cubicBezTo>
                  <a:lnTo>
                    <a:pt x="346" y="189"/>
                  </a:lnTo>
                  <a:cubicBezTo>
                    <a:pt x="396" y="189"/>
                    <a:pt x="437" y="146"/>
                    <a:pt x="437" y="94"/>
                  </a:cubicBezTo>
                  <a:cubicBezTo>
                    <a:pt x="437" y="42"/>
                    <a:pt x="396" y="0"/>
                    <a:pt x="346" y="0"/>
                  </a:cubicBezTo>
                  <a:cubicBezTo>
                    <a:pt x="341" y="0"/>
                    <a:pt x="336" y="0"/>
                    <a:pt x="332" y="1"/>
                  </a:cubicBezTo>
                  <a:cubicBezTo>
                    <a:pt x="334" y="11"/>
                    <a:pt x="330" y="30"/>
                    <a:pt x="328" y="40"/>
                  </a:cubicBezTo>
                  <a:cubicBezTo>
                    <a:pt x="328" y="40"/>
                    <a:pt x="337" y="37"/>
                    <a:pt x="346" y="37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58" name="Freeform 145"/>
            <p:cNvSpPr>
              <a:spLocks noEditPoints="1"/>
            </p:cNvSpPr>
            <p:nvPr/>
          </p:nvSpPr>
          <p:spPr bwMode="auto">
            <a:xfrm>
              <a:off x="3141663" y="3043237"/>
              <a:ext cx="349250" cy="190500"/>
            </a:xfrm>
            <a:custGeom>
              <a:avLst/>
              <a:gdLst>
                <a:gd name="T0" fmla="*/ 157 w 458"/>
                <a:gd name="T1" fmla="*/ 77 h 251"/>
                <a:gd name="T2" fmla="*/ 198 w 458"/>
                <a:gd name="T3" fmla="*/ 59 h 251"/>
                <a:gd name="T4" fmla="*/ 218 w 458"/>
                <a:gd name="T5" fmla="*/ 63 h 251"/>
                <a:gd name="T6" fmla="*/ 239 w 458"/>
                <a:gd name="T7" fmla="*/ 58 h 251"/>
                <a:gd name="T8" fmla="*/ 330 w 458"/>
                <a:gd name="T9" fmla="*/ 56 h 251"/>
                <a:gd name="T10" fmla="*/ 348 w 458"/>
                <a:gd name="T11" fmla="*/ 61 h 251"/>
                <a:gd name="T12" fmla="*/ 363 w 458"/>
                <a:gd name="T13" fmla="*/ 59 h 251"/>
                <a:gd name="T14" fmla="*/ 421 w 458"/>
                <a:gd name="T15" fmla="*/ 120 h 251"/>
                <a:gd name="T16" fmla="*/ 363 w 458"/>
                <a:gd name="T17" fmla="*/ 181 h 251"/>
                <a:gd name="T18" fmla="*/ 103 w 458"/>
                <a:gd name="T19" fmla="*/ 181 h 251"/>
                <a:gd name="T20" fmla="*/ 40 w 458"/>
                <a:gd name="T21" fmla="*/ 195 h 251"/>
                <a:gd name="T22" fmla="*/ 146 w 458"/>
                <a:gd name="T23" fmla="*/ 83 h 251"/>
                <a:gd name="T24" fmla="*/ 157 w 458"/>
                <a:gd name="T25" fmla="*/ 77 h 251"/>
                <a:gd name="T26" fmla="*/ 363 w 458"/>
                <a:gd name="T27" fmla="*/ 218 h 251"/>
                <a:gd name="T28" fmla="*/ 458 w 458"/>
                <a:gd name="T29" fmla="*/ 120 h 251"/>
                <a:gd name="T30" fmla="*/ 363 w 458"/>
                <a:gd name="T31" fmla="*/ 21 h 251"/>
                <a:gd name="T32" fmla="*/ 348 w 458"/>
                <a:gd name="T33" fmla="*/ 23 h 251"/>
                <a:gd name="T34" fmla="*/ 285 w 458"/>
                <a:gd name="T35" fmla="*/ 0 h 251"/>
                <a:gd name="T36" fmla="*/ 220 w 458"/>
                <a:gd name="T37" fmla="*/ 24 h 251"/>
                <a:gd name="T38" fmla="*/ 134 w 458"/>
                <a:gd name="T39" fmla="*/ 47 h 251"/>
                <a:gd name="T40" fmla="*/ 0 w 458"/>
                <a:gd name="T41" fmla="*/ 232 h 251"/>
                <a:gd name="T42" fmla="*/ 12 w 458"/>
                <a:gd name="T43" fmla="*/ 249 h 251"/>
                <a:gd name="T44" fmla="*/ 19 w 458"/>
                <a:gd name="T45" fmla="*/ 251 h 251"/>
                <a:gd name="T46" fmla="*/ 33 w 458"/>
                <a:gd name="T47" fmla="*/ 245 h 251"/>
                <a:gd name="T48" fmla="*/ 103 w 458"/>
                <a:gd name="T49" fmla="*/ 218 h 251"/>
                <a:gd name="T50" fmla="*/ 363 w 458"/>
                <a:gd name="T51" fmla="*/ 21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8" h="251">
                  <a:moveTo>
                    <a:pt x="157" y="77"/>
                  </a:moveTo>
                  <a:cubicBezTo>
                    <a:pt x="168" y="65"/>
                    <a:pt x="182" y="59"/>
                    <a:pt x="198" y="59"/>
                  </a:cubicBezTo>
                  <a:cubicBezTo>
                    <a:pt x="205" y="59"/>
                    <a:pt x="212" y="60"/>
                    <a:pt x="218" y="63"/>
                  </a:cubicBezTo>
                  <a:cubicBezTo>
                    <a:pt x="225" y="65"/>
                    <a:pt x="233" y="64"/>
                    <a:pt x="239" y="58"/>
                  </a:cubicBezTo>
                  <a:cubicBezTo>
                    <a:pt x="263" y="33"/>
                    <a:pt x="305" y="32"/>
                    <a:pt x="330" y="56"/>
                  </a:cubicBezTo>
                  <a:cubicBezTo>
                    <a:pt x="335" y="61"/>
                    <a:pt x="342" y="63"/>
                    <a:pt x="348" y="61"/>
                  </a:cubicBezTo>
                  <a:cubicBezTo>
                    <a:pt x="353" y="59"/>
                    <a:pt x="358" y="59"/>
                    <a:pt x="363" y="59"/>
                  </a:cubicBezTo>
                  <a:cubicBezTo>
                    <a:pt x="395" y="59"/>
                    <a:pt x="421" y="86"/>
                    <a:pt x="421" y="120"/>
                  </a:cubicBezTo>
                  <a:cubicBezTo>
                    <a:pt x="421" y="153"/>
                    <a:pt x="395" y="181"/>
                    <a:pt x="363" y="181"/>
                  </a:cubicBezTo>
                  <a:lnTo>
                    <a:pt x="103" y="181"/>
                  </a:lnTo>
                  <a:cubicBezTo>
                    <a:pt x="78" y="181"/>
                    <a:pt x="56" y="188"/>
                    <a:pt x="40" y="195"/>
                  </a:cubicBezTo>
                  <a:cubicBezTo>
                    <a:pt x="53" y="96"/>
                    <a:pt x="121" y="87"/>
                    <a:pt x="146" y="83"/>
                  </a:cubicBezTo>
                  <a:cubicBezTo>
                    <a:pt x="150" y="83"/>
                    <a:pt x="154" y="80"/>
                    <a:pt x="157" y="77"/>
                  </a:cubicBezTo>
                  <a:close/>
                  <a:moveTo>
                    <a:pt x="363" y="218"/>
                  </a:moveTo>
                  <a:cubicBezTo>
                    <a:pt x="416" y="218"/>
                    <a:pt x="458" y="174"/>
                    <a:pt x="458" y="120"/>
                  </a:cubicBezTo>
                  <a:cubicBezTo>
                    <a:pt x="458" y="65"/>
                    <a:pt x="416" y="21"/>
                    <a:pt x="363" y="21"/>
                  </a:cubicBezTo>
                  <a:cubicBezTo>
                    <a:pt x="358" y="21"/>
                    <a:pt x="353" y="22"/>
                    <a:pt x="348" y="23"/>
                  </a:cubicBezTo>
                  <a:cubicBezTo>
                    <a:pt x="330" y="8"/>
                    <a:pt x="308" y="0"/>
                    <a:pt x="285" y="0"/>
                  </a:cubicBezTo>
                  <a:cubicBezTo>
                    <a:pt x="261" y="0"/>
                    <a:pt x="239" y="9"/>
                    <a:pt x="220" y="24"/>
                  </a:cubicBezTo>
                  <a:cubicBezTo>
                    <a:pt x="191" y="17"/>
                    <a:pt x="157" y="25"/>
                    <a:pt x="134" y="47"/>
                  </a:cubicBezTo>
                  <a:cubicBezTo>
                    <a:pt x="24" y="65"/>
                    <a:pt x="0" y="157"/>
                    <a:pt x="0" y="232"/>
                  </a:cubicBezTo>
                  <a:cubicBezTo>
                    <a:pt x="0" y="240"/>
                    <a:pt x="5" y="247"/>
                    <a:pt x="12" y="249"/>
                  </a:cubicBezTo>
                  <a:cubicBezTo>
                    <a:pt x="14" y="250"/>
                    <a:pt x="17" y="251"/>
                    <a:pt x="19" y="251"/>
                  </a:cubicBezTo>
                  <a:cubicBezTo>
                    <a:pt x="24" y="251"/>
                    <a:pt x="29" y="249"/>
                    <a:pt x="33" y="245"/>
                  </a:cubicBezTo>
                  <a:cubicBezTo>
                    <a:pt x="33" y="245"/>
                    <a:pt x="60" y="218"/>
                    <a:pt x="103" y="218"/>
                  </a:cubicBezTo>
                  <a:lnTo>
                    <a:pt x="363" y="218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59" name="Freeform 146"/>
            <p:cNvSpPr>
              <a:spLocks/>
            </p:cNvSpPr>
            <p:nvPr/>
          </p:nvSpPr>
          <p:spPr bwMode="auto">
            <a:xfrm>
              <a:off x="2740026" y="3355975"/>
              <a:ext cx="384175" cy="450850"/>
            </a:xfrm>
            <a:custGeom>
              <a:avLst/>
              <a:gdLst>
                <a:gd name="T0" fmla="*/ 338 w 504"/>
                <a:gd name="T1" fmla="*/ 0 h 591"/>
                <a:gd name="T2" fmla="*/ 252 w 504"/>
                <a:gd name="T3" fmla="*/ 72 h 591"/>
                <a:gd name="T4" fmla="*/ 165 w 504"/>
                <a:gd name="T5" fmla="*/ 0 h 591"/>
                <a:gd name="T6" fmla="*/ 0 w 504"/>
                <a:gd name="T7" fmla="*/ 195 h 591"/>
                <a:gd name="T8" fmla="*/ 0 w 504"/>
                <a:gd name="T9" fmla="*/ 454 h 591"/>
                <a:gd name="T10" fmla="*/ 85 w 504"/>
                <a:gd name="T11" fmla="*/ 529 h 591"/>
                <a:gd name="T12" fmla="*/ 85 w 504"/>
                <a:gd name="T13" fmla="*/ 591 h 591"/>
                <a:gd name="T14" fmla="*/ 419 w 504"/>
                <a:gd name="T15" fmla="*/ 591 h 591"/>
                <a:gd name="T16" fmla="*/ 419 w 504"/>
                <a:gd name="T17" fmla="*/ 527 h 591"/>
                <a:gd name="T18" fmla="*/ 503 w 504"/>
                <a:gd name="T19" fmla="*/ 452 h 591"/>
                <a:gd name="T20" fmla="*/ 504 w 504"/>
                <a:gd name="T21" fmla="*/ 195 h 591"/>
                <a:gd name="T22" fmla="*/ 338 w 504"/>
                <a:gd name="T23" fmla="*/ 0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04" h="591">
                  <a:moveTo>
                    <a:pt x="338" y="0"/>
                  </a:moveTo>
                  <a:lnTo>
                    <a:pt x="252" y="72"/>
                  </a:lnTo>
                  <a:lnTo>
                    <a:pt x="165" y="0"/>
                  </a:lnTo>
                  <a:cubicBezTo>
                    <a:pt x="57" y="8"/>
                    <a:pt x="0" y="62"/>
                    <a:pt x="0" y="195"/>
                  </a:cubicBezTo>
                  <a:lnTo>
                    <a:pt x="0" y="454"/>
                  </a:lnTo>
                  <a:cubicBezTo>
                    <a:pt x="0" y="496"/>
                    <a:pt x="29" y="529"/>
                    <a:pt x="85" y="529"/>
                  </a:cubicBezTo>
                  <a:lnTo>
                    <a:pt x="85" y="591"/>
                  </a:lnTo>
                  <a:lnTo>
                    <a:pt x="419" y="591"/>
                  </a:lnTo>
                  <a:lnTo>
                    <a:pt x="419" y="527"/>
                  </a:lnTo>
                  <a:cubicBezTo>
                    <a:pt x="474" y="527"/>
                    <a:pt x="503" y="494"/>
                    <a:pt x="503" y="452"/>
                  </a:cubicBezTo>
                  <a:lnTo>
                    <a:pt x="504" y="195"/>
                  </a:lnTo>
                  <a:cubicBezTo>
                    <a:pt x="504" y="62"/>
                    <a:pt x="446" y="8"/>
                    <a:pt x="338" y="0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60" name="Freeform 147"/>
            <p:cNvSpPr>
              <a:spLocks noEditPoints="1"/>
            </p:cNvSpPr>
            <p:nvPr/>
          </p:nvSpPr>
          <p:spPr bwMode="auto">
            <a:xfrm>
              <a:off x="2800351" y="3052762"/>
              <a:ext cx="263525" cy="292100"/>
            </a:xfrm>
            <a:custGeom>
              <a:avLst/>
              <a:gdLst>
                <a:gd name="T0" fmla="*/ 288 w 347"/>
                <a:gd name="T1" fmla="*/ 146 h 385"/>
                <a:gd name="T2" fmla="*/ 288 w 347"/>
                <a:gd name="T3" fmla="*/ 169 h 385"/>
                <a:gd name="T4" fmla="*/ 288 w 347"/>
                <a:gd name="T5" fmla="*/ 169 h 385"/>
                <a:gd name="T6" fmla="*/ 174 w 347"/>
                <a:gd name="T7" fmla="*/ 162 h 385"/>
                <a:gd name="T8" fmla="*/ 174 w 347"/>
                <a:gd name="T9" fmla="*/ 162 h 385"/>
                <a:gd name="T10" fmla="*/ 59 w 347"/>
                <a:gd name="T11" fmla="*/ 169 h 385"/>
                <a:gd name="T12" fmla="*/ 59 w 347"/>
                <a:gd name="T13" fmla="*/ 169 h 385"/>
                <a:gd name="T14" fmla="*/ 59 w 347"/>
                <a:gd name="T15" fmla="*/ 146 h 385"/>
                <a:gd name="T16" fmla="*/ 107 w 347"/>
                <a:gd name="T17" fmla="*/ 58 h 385"/>
                <a:gd name="T18" fmla="*/ 96 w 347"/>
                <a:gd name="T19" fmla="*/ 140 h 385"/>
                <a:gd name="T20" fmla="*/ 129 w 347"/>
                <a:gd name="T21" fmla="*/ 138 h 385"/>
                <a:gd name="T22" fmla="*/ 137 w 347"/>
                <a:gd name="T23" fmla="*/ 36 h 385"/>
                <a:gd name="T24" fmla="*/ 211 w 347"/>
                <a:gd name="T25" fmla="*/ 36 h 385"/>
                <a:gd name="T26" fmla="*/ 218 w 347"/>
                <a:gd name="T27" fmla="*/ 138 h 385"/>
                <a:gd name="T28" fmla="*/ 252 w 347"/>
                <a:gd name="T29" fmla="*/ 140 h 385"/>
                <a:gd name="T30" fmla="*/ 240 w 347"/>
                <a:gd name="T31" fmla="*/ 58 h 385"/>
                <a:gd name="T32" fmla="*/ 288 w 347"/>
                <a:gd name="T33" fmla="*/ 146 h 385"/>
                <a:gd name="T34" fmla="*/ 347 w 347"/>
                <a:gd name="T35" fmla="*/ 196 h 385"/>
                <a:gd name="T36" fmla="*/ 320 w 347"/>
                <a:gd name="T37" fmla="*/ 176 h 385"/>
                <a:gd name="T38" fmla="*/ 320 w 347"/>
                <a:gd name="T39" fmla="*/ 146 h 385"/>
                <a:gd name="T40" fmla="*/ 244 w 347"/>
                <a:gd name="T41" fmla="*/ 23 h 385"/>
                <a:gd name="T42" fmla="*/ 213 w 347"/>
                <a:gd name="T43" fmla="*/ 0 h 385"/>
                <a:gd name="T44" fmla="*/ 134 w 347"/>
                <a:gd name="T45" fmla="*/ 0 h 385"/>
                <a:gd name="T46" fmla="*/ 104 w 347"/>
                <a:gd name="T47" fmla="*/ 23 h 385"/>
                <a:gd name="T48" fmla="*/ 27 w 347"/>
                <a:gd name="T49" fmla="*/ 146 h 385"/>
                <a:gd name="T50" fmla="*/ 27 w 347"/>
                <a:gd name="T51" fmla="*/ 176 h 385"/>
                <a:gd name="T52" fmla="*/ 0 w 347"/>
                <a:gd name="T53" fmla="*/ 196 h 385"/>
                <a:gd name="T54" fmla="*/ 40 w 347"/>
                <a:gd name="T55" fmla="*/ 220 h 385"/>
                <a:gd name="T56" fmla="*/ 37 w 347"/>
                <a:gd name="T57" fmla="*/ 247 h 385"/>
                <a:gd name="T58" fmla="*/ 174 w 347"/>
                <a:gd name="T59" fmla="*/ 385 h 385"/>
                <a:gd name="T60" fmla="*/ 311 w 347"/>
                <a:gd name="T61" fmla="*/ 247 h 385"/>
                <a:gd name="T62" fmla="*/ 308 w 347"/>
                <a:gd name="T63" fmla="*/ 219 h 385"/>
                <a:gd name="T64" fmla="*/ 347 w 347"/>
                <a:gd name="T65" fmla="*/ 196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47" h="385">
                  <a:moveTo>
                    <a:pt x="288" y="146"/>
                  </a:moveTo>
                  <a:lnTo>
                    <a:pt x="288" y="169"/>
                  </a:lnTo>
                  <a:cubicBezTo>
                    <a:pt x="288" y="169"/>
                    <a:pt x="288" y="169"/>
                    <a:pt x="288" y="169"/>
                  </a:cubicBezTo>
                  <a:cubicBezTo>
                    <a:pt x="260" y="164"/>
                    <a:pt x="223" y="162"/>
                    <a:pt x="174" y="162"/>
                  </a:cubicBezTo>
                  <a:lnTo>
                    <a:pt x="174" y="162"/>
                  </a:lnTo>
                  <a:cubicBezTo>
                    <a:pt x="125" y="162"/>
                    <a:pt x="87" y="164"/>
                    <a:pt x="59" y="169"/>
                  </a:cubicBezTo>
                  <a:lnTo>
                    <a:pt x="59" y="169"/>
                  </a:lnTo>
                  <a:lnTo>
                    <a:pt x="59" y="146"/>
                  </a:lnTo>
                  <a:cubicBezTo>
                    <a:pt x="59" y="109"/>
                    <a:pt x="78" y="77"/>
                    <a:pt x="107" y="58"/>
                  </a:cubicBezTo>
                  <a:cubicBezTo>
                    <a:pt x="108" y="78"/>
                    <a:pt x="107" y="110"/>
                    <a:pt x="96" y="140"/>
                  </a:cubicBezTo>
                  <a:cubicBezTo>
                    <a:pt x="105" y="139"/>
                    <a:pt x="117" y="138"/>
                    <a:pt x="129" y="138"/>
                  </a:cubicBezTo>
                  <a:cubicBezTo>
                    <a:pt x="142" y="93"/>
                    <a:pt x="138" y="50"/>
                    <a:pt x="137" y="36"/>
                  </a:cubicBezTo>
                  <a:lnTo>
                    <a:pt x="211" y="36"/>
                  </a:lnTo>
                  <a:cubicBezTo>
                    <a:pt x="209" y="50"/>
                    <a:pt x="206" y="93"/>
                    <a:pt x="218" y="138"/>
                  </a:cubicBezTo>
                  <a:cubicBezTo>
                    <a:pt x="231" y="138"/>
                    <a:pt x="242" y="139"/>
                    <a:pt x="252" y="140"/>
                  </a:cubicBezTo>
                  <a:cubicBezTo>
                    <a:pt x="241" y="110"/>
                    <a:pt x="240" y="78"/>
                    <a:pt x="240" y="58"/>
                  </a:cubicBezTo>
                  <a:cubicBezTo>
                    <a:pt x="274" y="79"/>
                    <a:pt x="288" y="114"/>
                    <a:pt x="288" y="146"/>
                  </a:cubicBezTo>
                  <a:close/>
                  <a:moveTo>
                    <a:pt x="347" y="196"/>
                  </a:moveTo>
                  <a:cubicBezTo>
                    <a:pt x="347" y="189"/>
                    <a:pt x="338" y="182"/>
                    <a:pt x="320" y="176"/>
                  </a:cubicBezTo>
                  <a:lnTo>
                    <a:pt x="320" y="146"/>
                  </a:lnTo>
                  <a:cubicBezTo>
                    <a:pt x="320" y="93"/>
                    <a:pt x="289" y="47"/>
                    <a:pt x="244" y="23"/>
                  </a:cubicBezTo>
                  <a:cubicBezTo>
                    <a:pt x="240" y="10"/>
                    <a:pt x="228" y="0"/>
                    <a:pt x="213" y="0"/>
                  </a:cubicBezTo>
                  <a:lnTo>
                    <a:pt x="134" y="0"/>
                  </a:lnTo>
                  <a:cubicBezTo>
                    <a:pt x="120" y="0"/>
                    <a:pt x="107" y="10"/>
                    <a:pt x="104" y="23"/>
                  </a:cubicBezTo>
                  <a:cubicBezTo>
                    <a:pt x="58" y="47"/>
                    <a:pt x="27" y="93"/>
                    <a:pt x="27" y="146"/>
                  </a:cubicBezTo>
                  <a:lnTo>
                    <a:pt x="27" y="176"/>
                  </a:lnTo>
                  <a:cubicBezTo>
                    <a:pt x="9" y="182"/>
                    <a:pt x="0" y="189"/>
                    <a:pt x="0" y="196"/>
                  </a:cubicBezTo>
                  <a:cubicBezTo>
                    <a:pt x="0" y="205"/>
                    <a:pt x="14" y="214"/>
                    <a:pt x="40" y="220"/>
                  </a:cubicBezTo>
                  <a:cubicBezTo>
                    <a:pt x="38" y="229"/>
                    <a:pt x="37" y="238"/>
                    <a:pt x="37" y="247"/>
                  </a:cubicBezTo>
                  <a:cubicBezTo>
                    <a:pt x="37" y="323"/>
                    <a:pt x="99" y="385"/>
                    <a:pt x="174" y="385"/>
                  </a:cubicBezTo>
                  <a:cubicBezTo>
                    <a:pt x="250" y="385"/>
                    <a:pt x="311" y="323"/>
                    <a:pt x="311" y="247"/>
                  </a:cubicBezTo>
                  <a:cubicBezTo>
                    <a:pt x="311" y="238"/>
                    <a:pt x="310" y="228"/>
                    <a:pt x="308" y="219"/>
                  </a:cubicBezTo>
                  <a:cubicBezTo>
                    <a:pt x="334" y="213"/>
                    <a:pt x="347" y="205"/>
                    <a:pt x="347" y="196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61" name="Wielding" descr="{&quot;Key&quot;:&quot;POWER_USER_SHAPE_ICON&quot;,&quot;Value&quot;:&quot;POWER_USER_SHAPE_ICON_STYLE_1&quot;}"/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329035" y="4447960"/>
            <a:ext cx="508000" cy="501403"/>
            <a:chOff x="5656263" y="5905500"/>
            <a:chExt cx="855663" cy="844550"/>
          </a:xfrm>
          <a:solidFill>
            <a:srgbClr val="0054C5"/>
          </a:solidFill>
        </p:grpSpPr>
        <p:sp>
          <p:nvSpPr>
            <p:cNvPr id="62" name="Freeform 188"/>
            <p:cNvSpPr>
              <a:spLocks/>
            </p:cNvSpPr>
            <p:nvPr/>
          </p:nvSpPr>
          <p:spPr bwMode="auto">
            <a:xfrm>
              <a:off x="6294438" y="6340475"/>
              <a:ext cx="139700" cy="68263"/>
            </a:xfrm>
            <a:custGeom>
              <a:avLst/>
              <a:gdLst>
                <a:gd name="T0" fmla="*/ 176 w 182"/>
                <a:gd name="T1" fmla="*/ 60 h 89"/>
                <a:gd name="T2" fmla="*/ 158 w 182"/>
                <a:gd name="T3" fmla="*/ 38 h 89"/>
                <a:gd name="T4" fmla="*/ 142 w 182"/>
                <a:gd name="T5" fmla="*/ 15 h 89"/>
                <a:gd name="T6" fmla="*/ 94 w 182"/>
                <a:gd name="T7" fmla="*/ 3 h 89"/>
                <a:gd name="T8" fmla="*/ 14 w 182"/>
                <a:gd name="T9" fmla="*/ 54 h 89"/>
                <a:gd name="T10" fmla="*/ 0 w 182"/>
                <a:gd name="T11" fmla="*/ 66 h 89"/>
                <a:gd name="T12" fmla="*/ 45 w 182"/>
                <a:gd name="T13" fmla="*/ 71 h 89"/>
                <a:gd name="T14" fmla="*/ 98 w 182"/>
                <a:gd name="T15" fmla="*/ 36 h 89"/>
                <a:gd name="T16" fmla="*/ 120 w 182"/>
                <a:gd name="T17" fmla="*/ 41 h 89"/>
                <a:gd name="T18" fmla="*/ 125 w 182"/>
                <a:gd name="T19" fmla="*/ 47 h 89"/>
                <a:gd name="T20" fmla="*/ 119 w 182"/>
                <a:gd name="T21" fmla="*/ 71 h 89"/>
                <a:gd name="T22" fmla="*/ 120 w 182"/>
                <a:gd name="T23" fmla="*/ 78 h 89"/>
                <a:gd name="T24" fmla="*/ 156 w 182"/>
                <a:gd name="T25" fmla="*/ 82 h 89"/>
                <a:gd name="T26" fmla="*/ 182 w 182"/>
                <a:gd name="T27" fmla="*/ 89 h 89"/>
                <a:gd name="T28" fmla="*/ 176 w 182"/>
                <a:gd name="T29" fmla="*/ 6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2" h="89">
                  <a:moveTo>
                    <a:pt x="176" y="60"/>
                  </a:moveTo>
                  <a:cubicBezTo>
                    <a:pt x="174" y="49"/>
                    <a:pt x="167" y="41"/>
                    <a:pt x="158" y="38"/>
                  </a:cubicBezTo>
                  <a:cubicBezTo>
                    <a:pt x="155" y="30"/>
                    <a:pt x="150" y="22"/>
                    <a:pt x="142" y="15"/>
                  </a:cubicBezTo>
                  <a:cubicBezTo>
                    <a:pt x="133" y="8"/>
                    <a:pt x="118" y="0"/>
                    <a:pt x="94" y="3"/>
                  </a:cubicBezTo>
                  <a:cubicBezTo>
                    <a:pt x="66" y="6"/>
                    <a:pt x="40" y="31"/>
                    <a:pt x="14" y="54"/>
                  </a:cubicBezTo>
                  <a:cubicBezTo>
                    <a:pt x="10" y="58"/>
                    <a:pt x="4" y="63"/>
                    <a:pt x="0" y="66"/>
                  </a:cubicBezTo>
                  <a:lnTo>
                    <a:pt x="45" y="71"/>
                  </a:lnTo>
                  <a:cubicBezTo>
                    <a:pt x="64" y="53"/>
                    <a:pt x="83" y="38"/>
                    <a:pt x="98" y="36"/>
                  </a:cubicBezTo>
                  <a:cubicBezTo>
                    <a:pt x="108" y="35"/>
                    <a:pt x="115" y="36"/>
                    <a:pt x="120" y="41"/>
                  </a:cubicBezTo>
                  <a:cubicBezTo>
                    <a:pt x="122" y="42"/>
                    <a:pt x="124" y="45"/>
                    <a:pt x="125" y="47"/>
                  </a:cubicBezTo>
                  <a:cubicBezTo>
                    <a:pt x="120" y="53"/>
                    <a:pt x="117" y="62"/>
                    <a:pt x="119" y="71"/>
                  </a:cubicBezTo>
                  <a:lnTo>
                    <a:pt x="120" y="78"/>
                  </a:lnTo>
                  <a:lnTo>
                    <a:pt x="156" y="82"/>
                  </a:lnTo>
                  <a:cubicBezTo>
                    <a:pt x="160" y="82"/>
                    <a:pt x="175" y="86"/>
                    <a:pt x="182" y="89"/>
                  </a:cubicBezTo>
                  <a:lnTo>
                    <a:pt x="176" y="6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63" name="Freeform 189"/>
            <p:cNvSpPr>
              <a:spLocks/>
            </p:cNvSpPr>
            <p:nvPr/>
          </p:nvSpPr>
          <p:spPr bwMode="auto">
            <a:xfrm>
              <a:off x="6107113" y="5905500"/>
              <a:ext cx="257175" cy="285750"/>
            </a:xfrm>
            <a:custGeom>
              <a:avLst/>
              <a:gdLst>
                <a:gd name="T0" fmla="*/ 265 w 337"/>
                <a:gd name="T1" fmla="*/ 221 h 375"/>
                <a:gd name="T2" fmla="*/ 267 w 337"/>
                <a:gd name="T3" fmla="*/ 211 h 375"/>
                <a:gd name="T4" fmla="*/ 262 w 337"/>
                <a:gd name="T5" fmla="*/ 99 h 375"/>
                <a:gd name="T6" fmla="*/ 188 w 337"/>
                <a:gd name="T7" fmla="*/ 36 h 375"/>
                <a:gd name="T8" fmla="*/ 153 w 337"/>
                <a:gd name="T9" fmla="*/ 30 h 375"/>
                <a:gd name="T10" fmla="*/ 29 w 337"/>
                <a:gd name="T11" fmla="*/ 122 h 375"/>
                <a:gd name="T12" fmla="*/ 15 w 337"/>
                <a:gd name="T13" fmla="*/ 140 h 375"/>
                <a:gd name="T14" fmla="*/ 0 w 337"/>
                <a:gd name="T15" fmla="*/ 114 h 375"/>
                <a:gd name="T16" fmla="*/ 153 w 337"/>
                <a:gd name="T17" fmla="*/ 0 h 375"/>
                <a:gd name="T18" fmla="*/ 197 w 337"/>
                <a:gd name="T19" fmla="*/ 7 h 375"/>
                <a:gd name="T20" fmla="*/ 295 w 337"/>
                <a:gd name="T21" fmla="*/ 221 h 375"/>
                <a:gd name="T22" fmla="*/ 303 w 337"/>
                <a:gd name="T23" fmla="*/ 225 h 375"/>
                <a:gd name="T24" fmla="*/ 310 w 337"/>
                <a:gd name="T25" fmla="*/ 228 h 375"/>
                <a:gd name="T26" fmla="*/ 335 w 337"/>
                <a:gd name="T27" fmla="*/ 245 h 375"/>
                <a:gd name="T28" fmla="*/ 337 w 337"/>
                <a:gd name="T29" fmla="*/ 252 h 375"/>
                <a:gd name="T30" fmla="*/ 331 w 337"/>
                <a:gd name="T31" fmla="*/ 269 h 375"/>
                <a:gd name="T32" fmla="*/ 323 w 337"/>
                <a:gd name="T33" fmla="*/ 274 h 375"/>
                <a:gd name="T34" fmla="*/ 318 w 337"/>
                <a:gd name="T35" fmla="*/ 274 h 375"/>
                <a:gd name="T36" fmla="*/ 265 w 337"/>
                <a:gd name="T37" fmla="*/ 257 h 375"/>
                <a:gd name="T38" fmla="*/ 129 w 337"/>
                <a:gd name="T39" fmla="*/ 375 h 375"/>
                <a:gd name="T40" fmla="*/ 83 w 337"/>
                <a:gd name="T41" fmla="*/ 367 h 375"/>
                <a:gd name="T42" fmla="*/ 71 w 337"/>
                <a:gd name="T43" fmla="*/ 336 h 375"/>
                <a:gd name="T44" fmla="*/ 40 w 337"/>
                <a:gd name="T45" fmla="*/ 314 h 375"/>
                <a:gd name="T46" fmla="*/ 19 w 337"/>
                <a:gd name="T47" fmla="*/ 147 h 375"/>
                <a:gd name="T48" fmla="*/ 261 w 337"/>
                <a:gd name="T49" fmla="*/ 224 h 375"/>
                <a:gd name="T50" fmla="*/ 265 w 337"/>
                <a:gd name="T51" fmla="*/ 22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37" h="375">
                  <a:moveTo>
                    <a:pt x="265" y="221"/>
                  </a:moveTo>
                  <a:cubicBezTo>
                    <a:pt x="265" y="218"/>
                    <a:pt x="266" y="215"/>
                    <a:pt x="267" y="211"/>
                  </a:cubicBezTo>
                  <a:cubicBezTo>
                    <a:pt x="280" y="172"/>
                    <a:pt x="279" y="132"/>
                    <a:pt x="262" y="99"/>
                  </a:cubicBezTo>
                  <a:cubicBezTo>
                    <a:pt x="247" y="68"/>
                    <a:pt x="221" y="46"/>
                    <a:pt x="188" y="36"/>
                  </a:cubicBezTo>
                  <a:cubicBezTo>
                    <a:pt x="177" y="32"/>
                    <a:pt x="165" y="30"/>
                    <a:pt x="153" y="30"/>
                  </a:cubicBezTo>
                  <a:cubicBezTo>
                    <a:pt x="92" y="30"/>
                    <a:pt x="42" y="77"/>
                    <a:pt x="29" y="122"/>
                  </a:cubicBezTo>
                  <a:cubicBezTo>
                    <a:pt x="27" y="130"/>
                    <a:pt x="22" y="137"/>
                    <a:pt x="15" y="140"/>
                  </a:cubicBezTo>
                  <a:lnTo>
                    <a:pt x="0" y="114"/>
                  </a:lnTo>
                  <a:cubicBezTo>
                    <a:pt x="17" y="53"/>
                    <a:pt x="81" y="0"/>
                    <a:pt x="153" y="0"/>
                  </a:cubicBezTo>
                  <a:cubicBezTo>
                    <a:pt x="167" y="0"/>
                    <a:pt x="182" y="2"/>
                    <a:pt x="197" y="7"/>
                  </a:cubicBezTo>
                  <a:cubicBezTo>
                    <a:pt x="281" y="34"/>
                    <a:pt x="329" y="124"/>
                    <a:pt x="295" y="221"/>
                  </a:cubicBezTo>
                  <a:lnTo>
                    <a:pt x="303" y="225"/>
                  </a:lnTo>
                  <a:cubicBezTo>
                    <a:pt x="305" y="225"/>
                    <a:pt x="309" y="227"/>
                    <a:pt x="310" y="228"/>
                  </a:cubicBezTo>
                  <a:lnTo>
                    <a:pt x="335" y="245"/>
                  </a:lnTo>
                  <a:cubicBezTo>
                    <a:pt x="337" y="247"/>
                    <a:pt x="337" y="250"/>
                    <a:pt x="337" y="252"/>
                  </a:cubicBezTo>
                  <a:lnTo>
                    <a:pt x="331" y="269"/>
                  </a:lnTo>
                  <a:cubicBezTo>
                    <a:pt x="330" y="272"/>
                    <a:pt x="327" y="274"/>
                    <a:pt x="323" y="274"/>
                  </a:cubicBezTo>
                  <a:cubicBezTo>
                    <a:pt x="322" y="274"/>
                    <a:pt x="320" y="274"/>
                    <a:pt x="318" y="274"/>
                  </a:cubicBezTo>
                  <a:lnTo>
                    <a:pt x="265" y="257"/>
                  </a:lnTo>
                  <a:cubicBezTo>
                    <a:pt x="256" y="324"/>
                    <a:pt x="198" y="375"/>
                    <a:pt x="129" y="375"/>
                  </a:cubicBezTo>
                  <a:cubicBezTo>
                    <a:pt x="113" y="375"/>
                    <a:pt x="97" y="373"/>
                    <a:pt x="83" y="367"/>
                  </a:cubicBezTo>
                  <a:cubicBezTo>
                    <a:pt x="83" y="356"/>
                    <a:pt x="79" y="345"/>
                    <a:pt x="71" y="336"/>
                  </a:cubicBezTo>
                  <a:cubicBezTo>
                    <a:pt x="64" y="328"/>
                    <a:pt x="52" y="321"/>
                    <a:pt x="40" y="314"/>
                  </a:cubicBezTo>
                  <a:cubicBezTo>
                    <a:pt x="51" y="266"/>
                    <a:pt x="46" y="194"/>
                    <a:pt x="19" y="147"/>
                  </a:cubicBezTo>
                  <a:lnTo>
                    <a:pt x="261" y="224"/>
                  </a:lnTo>
                  <a:cubicBezTo>
                    <a:pt x="263" y="224"/>
                    <a:pt x="265" y="221"/>
                    <a:pt x="265" y="22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64" name="Freeform 190"/>
            <p:cNvSpPr>
              <a:spLocks/>
            </p:cNvSpPr>
            <p:nvPr/>
          </p:nvSpPr>
          <p:spPr bwMode="auto">
            <a:xfrm>
              <a:off x="5986463" y="6211888"/>
              <a:ext cx="461963" cy="327025"/>
            </a:xfrm>
            <a:custGeom>
              <a:avLst/>
              <a:gdLst>
                <a:gd name="T0" fmla="*/ 207 w 607"/>
                <a:gd name="T1" fmla="*/ 327 h 430"/>
                <a:gd name="T2" fmla="*/ 144 w 607"/>
                <a:gd name="T3" fmla="*/ 200 h 430"/>
                <a:gd name="T4" fmla="*/ 184 w 607"/>
                <a:gd name="T5" fmla="*/ 189 h 430"/>
                <a:gd name="T6" fmla="*/ 253 w 607"/>
                <a:gd name="T7" fmla="*/ 332 h 430"/>
                <a:gd name="T8" fmla="*/ 282 w 607"/>
                <a:gd name="T9" fmla="*/ 349 h 430"/>
                <a:gd name="T10" fmla="*/ 312 w 607"/>
                <a:gd name="T11" fmla="*/ 394 h 430"/>
                <a:gd name="T12" fmla="*/ 330 w 607"/>
                <a:gd name="T13" fmla="*/ 397 h 430"/>
                <a:gd name="T14" fmla="*/ 542 w 607"/>
                <a:gd name="T15" fmla="*/ 397 h 430"/>
                <a:gd name="T16" fmla="*/ 567 w 607"/>
                <a:gd name="T17" fmla="*/ 393 h 430"/>
                <a:gd name="T18" fmla="*/ 571 w 607"/>
                <a:gd name="T19" fmla="*/ 415 h 430"/>
                <a:gd name="T20" fmla="*/ 591 w 607"/>
                <a:gd name="T21" fmla="*/ 428 h 430"/>
                <a:gd name="T22" fmla="*/ 604 w 607"/>
                <a:gd name="T23" fmla="*/ 409 h 430"/>
                <a:gd name="T24" fmla="*/ 597 w 607"/>
                <a:gd name="T25" fmla="*/ 373 h 430"/>
                <a:gd name="T26" fmla="*/ 607 w 607"/>
                <a:gd name="T27" fmla="*/ 340 h 430"/>
                <a:gd name="T28" fmla="*/ 558 w 607"/>
                <a:gd name="T29" fmla="*/ 284 h 430"/>
                <a:gd name="T30" fmla="*/ 385 w 607"/>
                <a:gd name="T31" fmla="*/ 266 h 430"/>
                <a:gd name="T32" fmla="*/ 311 w 607"/>
                <a:gd name="T33" fmla="*/ 92 h 430"/>
                <a:gd name="T34" fmla="*/ 235 w 607"/>
                <a:gd name="T35" fmla="*/ 0 h 430"/>
                <a:gd name="T36" fmla="*/ 184 w 607"/>
                <a:gd name="T37" fmla="*/ 39 h 430"/>
                <a:gd name="T38" fmla="*/ 165 w 607"/>
                <a:gd name="T39" fmla="*/ 36 h 430"/>
                <a:gd name="T40" fmla="*/ 143 w 607"/>
                <a:gd name="T41" fmla="*/ 29 h 430"/>
                <a:gd name="T42" fmla="*/ 10 w 607"/>
                <a:gd name="T43" fmla="*/ 152 h 430"/>
                <a:gd name="T44" fmla="*/ 0 w 607"/>
                <a:gd name="T45" fmla="*/ 210 h 430"/>
                <a:gd name="T46" fmla="*/ 16 w 607"/>
                <a:gd name="T47" fmla="*/ 244 h 430"/>
                <a:gd name="T48" fmla="*/ 83 w 607"/>
                <a:gd name="T49" fmla="*/ 401 h 430"/>
                <a:gd name="T50" fmla="*/ 207 w 607"/>
                <a:gd name="T51" fmla="*/ 327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07" h="430">
                  <a:moveTo>
                    <a:pt x="207" y="327"/>
                  </a:moveTo>
                  <a:lnTo>
                    <a:pt x="144" y="200"/>
                  </a:lnTo>
                  <a:lnTo>
                    <a:pt x="184" y="189"/>
                  </a:lnTo>
                  <a:cubicBezTo>
                    <a:pt x="203" y="229"/>
                    <a:pt x="232" y="289"/>
                    <a:pt x="253" y="332"/>
                  </a:cubicBezTo>
                  <a:cubicBezTo>
                    <a:pt x="265" y="336"/>
                    <a:pt x="275" y="343"/>
                    <a:pt x="282" y="349"/>
                  </a:cubicBezTo>
                  <a:cubicBezTo>
                    <a:pt x="298" y="363"/>
                    <a:pt x="307" y="380"/>
                    <a:pt x="312" y="394"/>
                  </a:cubicBezTo>
                  <a:cubicBezTo>
                    <a:pt x="318" y="396"/>
                    <a:pt x="324" y="397"/>
                    <a:pt x="330" y="397"/>
                  </a:cubicBezTo>
                  <a:lnTo>
                    <a:pt x="542" y="397"/>
                  </a:lnTo>
                  <a:cubicBezTo>
                    <a:pt x="551" y="397"/>
                    <a:pt x="560" y="395"/>
                    <a:pt x="567" y="393"/>
                  </a:cubicBezTo>
                  <a:lnTo>
                    <a:pt x="571" y="415"/>
                  </a:lnTo>
                  <a:cubicBezTo>
                    <a:pt x="573" y="424"/>
                    <a:pt x="582" y="430"/>
                    <a:pt x="591" y="428"/>
                  </a:cubicBezTo>
                  <a:cubicBezTo>
                    <a:pt x="600" y="427"/>
                    <a:pt x="605" y="417"/>
                    <a:pt x="604" y="409"/>
                  </a:cubicBezTo>
                  <a:lnTo>
                    <a:pt x="597" y="373"/>
                  </a:lnTo>
                  <a:cubicBezTo>
                    <a:pt x="603" y="364"/>
                    <a:pt x="607" y="353"/>
                    <a:pt x="607" y="340"/>
                  </a:cubicBezTo>
                  <a:cubicBezTo>
                    <a:pt x="607" y="310"/>
                    <a:pt x="591" y="289"/>
                    <a:pt x="558" y="284"/>
                  </a:cubicBezTo>
                  <a:lnTo>
                    <a:pt x="385" y="266"/>
                  </a:lnTo>
                  <a:lnTo>
                    <a:pt x="311" y="92"/>
                  </a:lnTo>
                  <a:cubicBezTo>
                    <a:pt x="293" y="46"/>
                    <a:pt x="266" y="17"/>
                    <a:pt x="235" y="0"/>
                  </a:cubicBezTo>
                  <a:cubicBezTo>
                    <a:pt x="227" y="28"/>
                    <a:pt x="204" y="39"/>
                    <a:pt x="184" y="39"/>
                  </a:cubicBezTo>
                  <a:cubicBezTo>
                    <a:pt x="178" y="39"/>
                    <a:pt x="172" y="38"/>
                    <a:pt x="165" y="36"/>
                  </a:cubicBezTo>
                  <a:lnTo>
                    <a:pt x="143" y="29"/>
                  </a:lnTo>
                  <a:cubicBezTo>
                    <a:pt x="119" y="88"/>
                    <a:pt x="70" y="133"/>
                    <a:pt x="10" y="152"/>
                  </a:cubicBezTo>
                  <a:cubicBezTo>
                    <a:pt x="7" y="167"/>
                    <a:pt x="3" y="188"/>
                    <a:pt x="0" y="210"/>
                  </a:cubicBezTo>
                  <a:cubicBezTo>
                    <a:pt x="6" y="221"/>
                    <a:pt x="11" y="232"/>
                    <a:pt x="16" y="244"/>
                  </a:cubicBezTo>
                  <a:lnTo>
                    <a:pt x="83" y="401"/>
                  </a:lnTo>
                  <a:cubicBezTo>
                    <a:pt x="116" y="372"/>
                    <a:pt x="159" y="329"/>
                    <a:pt x="207" y="3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65" name="Rectangle 191"/>
            <p:cNvSpPr>
              <a:spLocks noChangeArrowheads="1"/>
            </p:cNvSpPr>
            <p:nvPr/>
          </p:nvSpPr>
          <p:spPr bwMode="auto">
            <a:xfrm>
              <a:off x="6354763" y="6548438"/>
              <a:ext cx="157163" cy="254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66" name="Freeform 192"/>
            <p:cNvSpPr>
              <a:spLocks/>
            </p:cNvSpPr>
            <p:nvPr/>
          </p:nvSpPr>
          <p:spPr bwMode="auto">
            <a:xfrm>
              <a:off x="6061076" y="6483350"/>
              <a:ext cx="155575" cy="76200"/>
            </a:xfrm>
            <a:custGeom>
              <a:avLst/>
              <a:gdLst>
                <a:gd name="T0" fmla="*/ 181 w 205"/>
                <a:gd name="T1" fmla="*/ 93 h 99"/>
                <a:gd name="T2" fmla="*/ 144 w 205"/>
                <a:gd name="T3" fmla="*/ 89 h 99"/>
                <a:gd name="T4" fmla="*/ 142 w 205"/>
                <a:gd name="T5" fmla="*/ 80 h 99"/>
                <a:gd name="T6" fmla="*/ 149 w 205"/>
                <a:gd name="T7" fmla="*/ 55 h 99"/>
                <a:gd name="T8" fmla="*/ 140 w 205"/>
                <a:gd name="T9" fmla="*/ 42 h 99"/>
                <a:gd name="T10" fmla="*/ 111 w 205"/>
                <a:gd name="T11" fmla="*/ 36 h 99"/>
                <a:gd name="T12" fmla="*/ 45 w 205"/>
                <a:gd name="T13" fmla="*/ 79 h 99"/>
                <a:gd name="T14" fmla="*/ 0 w 205"/>
                <a:gd name="T15" fmla="*/ 75 h 99"/>
                <a:gd name="T16" fmla="*/ 12 w 205"/>
                <a:gd name="T17" fmla="*/ 64 h 99"/>
                <a:gd name="T18" fmla="*/ 107 w 205"/>
                <a:gd name="T19" fmla="*/ 3 h 99"/>
                <a:gd name="T20" fmla="*/ 162 w 205"/>
                <a:gd name="T21" fmla="*/ 17 h 99"/>
                <a:gd name="T22" fmla="*/ 181 w 205"/>
                <a:gd name="T23" fmla="*/ 48 h 99"/>
                <a:gd name="T24" fmla="*/ 199 w 205"/>
                <a:gd name="T25" fmla="*/ 69 h 99"/>
                <a:gd name="T26" fmla="*/ 205 w 205"/>
                <a:gd name="T27" fmla="*/ 99 h 99"/>
                <a:gd name="T28" fmla="*/ 181 w 205"/>
                <a:gd name="T29" fmla="*/ 93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5" h="99">
                  <a:moveTo>
                    <a:pt x="181" y="93"/>
                  </a:moveTo>
                  <a:lnTo>
                    <a:pt x="144" y="89"/>
                  </a:lnTo>
                  <a:lnTo>
                    <a:pt x="142" y="80"/>
                  </a:lnTo>
                  <a:cubicBezTo>
                    <a:pt x="140" y="71"/>
                    <a:pt x="143" y="62"/>
                    <a:pt x="149" y="55"/>
                  </a:cubicBezTo>
                  <a:cubicBezTo>
                    <a:pt x="147" y="51"/>
                    <a:pt x="144" y="46"/>
                    <a:pt x="140" y="42"/>
                  </a:cubicBezTo>
                  <a:cubicBezTo>
                    <a:pt x="133" y="37"/>
                    <a:pt x="123" y="35"/>
                    <a:pt x="111" y="36"/>
                  </a:cubicBezTo>
                  <a:cubicBezTo>
                    <a:pt x="91" y="38"/>
                    <a:pt x="68" y="58"/>
                    <a:pt x="45" y="79"/>
                  </a:cubicBezTo>
                  <a:lnTo>
                    <a:pt x="0" y="75"/>
                  </a:lnTo>
                  <a:cubicBezTo>
                    <a:pt x="4" y="71"/>
                    <a:pt x="8" y="67"/>
                    <a:pt x="12" y="64"/>
                  </a:cubicBezTo>
                  <a:cubicBezTo>
                    <a:pt x="43" y="36"/>
                    <a:pt x="74" y="7"/>
                    <a:pt x="107" y="3"/>
                  </a:cubicBezTo>
                  <a:cubicBezTo>
                    <a:pt x="129" y="0"/>
                    <a:pt x="147" y="5"/>
                    <a:pt x="162" y="17"/>
                  </a:cubicBezTo>
                  <a:cubicBezTo>
                    <a:pt x="172" y="26"/>
                    <a:pt x="178" y="38"/>
                    <a:pt x="181" y="48"/>
                  </a:cubicBezTo>
                  <a:cubicBezTo>
                    <a:pt x="190" y="51"/>
                    <a:pt x="197" y="59"/>
                    <a:pt x="199" y="69"/>
                  </a:cubicBezTo>
                  <a:lnTo>
                    <a:pt x="205" y="99"/>
                  </a:lnTo>
                  <a:cubicBezTo>
                    <a:pt x="198" y="97"/>
                    <a:pt x="188" y="94"/>
                    <a:pt x="181" y="9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67" name="Freeform 193"/>
            <p:cNvSpPr>
              <a:spLocks noEditPoints="1"/>
            </p:cNvSpPr>
            <p:nvPr/>
          </p:nvSpPr>
          <p:spPr bwMode="auto">
            <a:xfrm>
              <a:off x="5797551" y="5957888"/>
              <a:ext cx="341313" cy="344488"/>
            </a:xfrm>
            <a:custGeom>
              <a:avLst/>
              <a:gdLst>
                <a:gd name="T0" fmla="*/ 362 w 447"/>
                <a:gd name="T1" fmla="*/ 255 h 452"/>
                <a:gd name="T2" fmla="*/ 360 w 447"/>
                <a:gd name="T3" fmla="*/ 266 h 452"/>
                <a:gd name="T4" fmla="*/ 355 w 447"/>
                <a:gd name="T5" fmla="*/ 269 h 452"/>
                <a:gd name="T6" fmla="*/ 59 w 447"/>
                <a:gd name="T7" fmla="*/ 176 h 452"/>
                <a:gd name="T8" fmla="*/ 56 w 447"/>
                <a:gd name="T9" fmla="*/ 173 h 452"/>
                <a:gd name="T10" fmla="*/ 58 w 447"/>
                <a:gd name="T11" fmla="*/ 169 h 452"/>
                <a:gd name="T12" fmla="*/ 76 w 447"/>
                <a:gd name="T13" fmla="*/ 147 h 452"/>
                <a:gd name="T14" fmla="*/ 225 w 447"/>
                <a:gd name="T15" fmla="*/ 36 h 452"/>
                <a:gd name="T16" fmla="*/ 267 w 447"/>
                <a:gd name="T17" fmla="*/ 43 h 452"/>
                <a:gd name="T18" fmla="*/ 356 w 447"/>
                <a:gd name="T19" fmla="*/ 119 h 452"/>
                <a:gd name="T20" fmla="*/ 362 w 447"/>
                <a:gd name="T21" fmla="*/ 255 h 452"/>
                <a:gd name="T22" fmla="*/ 444 w 447"/>
                <a:gd name="T23" fmla="*/ 295 h 452"/>
                <a:gd name="T24" fmla="*/ 414 w 447"/>
                <a:gd name="T25" fmla="*/ 275 h 452"/>
                <a:gd name="T26" fmla="*/ 406 w 447"/>
                <a:gd name="T27" fmla="*/ 271 h 452"/>
                <a:gd name="T28" fmla="*/ 396 w 447"/>
                <a:gd name="T29" fmla="*/ 267 h 452"/>
                <a:gd name="T30" fmla="*/ 279 w 447"/>
                <a:gd name="T31" fmla="*/ 8 h 452"/>
                <a:gd name="T32" fmla="*/ 225 w 447"/>
                <a:gd name="T33" fmla="*/ 0 h 452"/>
                <a:gd name="T34" fmla="*/ 41 w 447"/>
                <a:gd name="T35" fmla="*/ 137 h 452"/>
                <a:gd name="T36" fmla="*/ 5 w 447"/>
                <a:gd name="T37" fmla="*/ 161 h 452"/>
                <a:gd name="T38" fmla="*/ 28 w 447"/>
                <a:gd name="T39" fmla="*/ 205 h 452"/>
                <a:gd name="T40" fmla="*/ 49 w 447"/>
                <a:gd name="T41" fmla="*/ 211 h 452"/>
                <a:gd name="T42" fmla="*/ 30 w 447"/>
                <a:gd name="T43" fmla="*/ 287 h 452"/>
                <a:gd name="T44" fmla="*/ 196 w 447"/>
                <a:gd name="T45" fmla="*/ 452 h 452"/>
                <a:gd name="T46" fmla="*/ 360 w 447"/>
                <a:gd name="T47" fmla="*/ 309 h 452"/>
                <a:gd name="T48" fmla="*/ 424 w 447"/>
                <a:gd name="T49" fmla="*/ 329 h 452"/>
                <a:gd name="T50" fmla="*/ 430 w 447"/>
                <a:gd name="T51" fmla="*/ 330 h 452"/>
                <a:gd name="T52" fmla="*/ 440 w 447"/>
                <a:gd name="T53" fmla="*/ 324 h 452"/>
                <a:gd name="T54" fmla="*/ 446 w 447"/>
                <a:gd name="T55" fmla="*/ 303 h 452"/>
                <a:gd name="T56" fmla="*/ 444 w 447"/>
                <a:gd name="T57" fmla="*/ 295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47" h="452">
                  <a:moveTo>
                    <a:pt x="362" y="255"/>
                  </a:moveTo>
                  <a:cubicBezTo>
                    <a:pt x="361" y="258"/>
                    <a:pt x="360" y="262"/>
                    <a:pt x="360" y="266"/>
                  </a:cubicBezTo>
                  <a:cubicBezTo>
                    <a:pt x="360" y="269"/>
                    <a:pt x="358" y="270"/>
                    <a:pt x="355" y="269"/>
                  </a:cubicBezTo>
                  <a:lnTo>
                    <a:pt x="59" y="176"/>
                  </a:lnTo>
                  <a:cubicBezTo>
                    <a:pt x="57" y="176"/>
                    <a:pt x="56" y="174"/>
                    <a:pt x="56" y="173"/>
                  </a:cubicBezTo>
                  <a:cubicBezTo>
                    <a:pt x="56" y="172"/>
                    <a:pt x="57" y="170"/>
                    <a:pt x="58" y="169"/>
                  </a:cubicBezTo>
                  <a:cubicBezTo>
                    <a:pt x="67" y="165"/>
                    <a:pt x="74" y="157"/>
                    <a:pt x="76" y="147"/>
                  </a:cubicBezTo>
                  <a:cubicBezTo>
                    <a:pt x="92" y="93"/>
                    <a:pt x="151" y="37"/>
                    <a:pt x="225" y="36"/>
                  </a:cubicBezTo>
                  <a:cubicBezTo>
                    <a:pt x="239" y="37"/>
                    <a:pt x="254" y="39"/>
                    <a:pt x="267" y="43"/>
                  </a:cubicBezTo>
                  <a:cubicBezTo>
                    <a:pt x="306" y="56"/>
                    <a:pt x="338" y="83"/>
                    <a:pt x="356" y="119"/>
                  </a:cubicBezTo>
                  <a:cubicBezTo>
                    <a:pt x="376" y="159"/>
                    <a:pt x="378" y="207"/>
                    <a:pt x="362" y="255"/>
                  </a:cubicBezTo>
                  <a:close/>
                  <a:moveTo>
                    <a:pt x="444" y="295"/>
                  </a:moveTo>
                  <a:lnTo>
                    <a:pt x="414" y="275"/>
                  </a:lnTo>
                  <a:cubicBezTo>
                    <a:pt x="413" y="273"/>
                    <a:pt x="407" y="271"/>
                    <a:pt x="406" y="271"/>
                  </a:cubicBezTo>
                  <a:lnTo>
                    <a:pt x="396" y="267"/>
                  </a:lnTo>
                  <a:cubicBezTo>
                    <a:pt x="437" y="150"/>
                    <a:pt x="379" y="41"/>
                    <a:pt x="279" y="8"/>
                  </a:cubicBezTo>
                  <a:cubicBezTo>
                    <a:pt x="260" y="2"/>
                    <a:pt x="242" y="0"/>
                    <a:pt x="225" y="0"/>
                  </a:cubicBezTo>
                  <a:cubicBezTo>
                    <a:pt x="138" y="0"/>
                    <a:pt x="62" y="64"/>
                    <a:pt x="41" y="137"/>
                  </a:cubicBezTo>
                  <a:cubicBezTo>
                    <a:pt x="28" y="137"/>
                    <a:pt x="11" y="142"/>
                    <a:pt x="5" y="161"/>
                  </a:cubicBezTo>
                  <a:cubicBezTo>
                    <a:pt x="0" y="179"/>
                    <a:pt x="10" y="199"/>
                    <a:pt x="28" y="205"/>
                  </a:cubicBezTo>
                  <a:lnTo>
                    <a:pt x="49" y="211"/>
                  </a:lnTo>
                  <a:cubicBezTo>
                    <a:pt x="37" y="234"/>
                    <a:pt x="30" y="259"/>
                    <a:pt x="30" y="287"/>
                  </a:cubicBezTo>
                  <a:cubicBezTo>
                    <a:pt x="30" y="378"/>
                    <a:pt x="105" y="452"/>
                    <a:pt x="196" y="452"/>
                  </a:cubicBezTo>
                  <a:cubicBezTo>
                    <a:pt x="280" y="452"/>
                    <a:pt x="349" y="390"/>
                    <a:pt x="360" y="309"/>
                  </a:cubicBezTo>
                  <a:lnTo>
                    <a:pt x="424" y="329"/>
                  </a:lnTo>
                  <a:cubicBezTo>
                    <a:pt x="426" y="330"/>
                    <a:pt x="428" y="330"/>
                    <a:pt x="430" y="330"/>
                  </a:cubicBezTo>
                  <a:cubicBezTo>
                    <a:pt x="435" y="330"/>
                    <a:pt x="439" y="328"/>
                    <a:pt x="440" y="324"/>
                  </a:cubicBezTo>
                  <a:lnTo>
                    <a:pt x="446" y="303"/>
                  </a:lnTo>
                  <a:cubicBezTo>
                    <a:pt x="447" y="301"/>
                    <a:pt x="446" y="297"/>
                    <a:pt x="444" y="29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68" name="Freeform 194"/>
            <p:cNvSpPr>
              <a:spLocks/>
            </p:cNvSpPr>
            <p:nvPr/>
          </p:nvSpPr>
          <p:spPr bwMode="auto">
            <a:xfrm>
              <a:off x="5656263" y="6311900"/>
              <a:ext cx="584200" cy="404813"/>
            </a:xfrm>
            <a:custGeom>
              <a:avLst/>
              <a:gdLst>
                <a:gd name="T0" fmla="*/ 759 w 766"/>
                <a:gd name="T1" fmla="*/ 512 h 533"/>
                <a:gd name="T2" fmla="*/ 752 w 766"/>
                <a:gd name="T3" fmla="*/ 471 h 533"/>
                <a:gd name="T4" fmla="*/ 766 w 766"/>
                <a:gd name="T5" fmla="*/ 427 h 533"/>
                <a:gd name="T6" fmla="*/ 707 w 766"/>
                <a:gd name="T7" fmla="*/ 361 h 533"/>
                <a:gd name="T8" fmla="*/ 499 w 766"/>
                <a:gd name="T9" fmla="*/ 339 h 533"/>
                <a:gd name="T10" fmla="*/ 410 w 766"/>
                <a:gd name="T11" fmla="*/ 129 h 533"/>
                <a:gd name="T12" fmla="*/ 239 w 766"/>
                <a:gd name="T13" fmla="*/ 0 h 533"/>
                <a:gd name="T14" fmla="*/ 51 w 766"/>
                <a:gd name="T15" fmla="*/ 184 h 533"/>
                <a:gd name="T16" fmla="*/ 0 w 766"/>
                <a:gd name="T17" fmla="*/ 496 h 533"/>
                <a:gd name="T18" fmla="*/ 326 w 766"/>
                <a:gd name="T19" fmla="*/ 496 h 533"/>
                <a:gd name="T20" fmla="*/ 209 w 766"/>
                <a:gd name="T21" fmla="*/ 259 h 533"/>
                <a:gd name="T22" fmla="*/ 257 w 766"/>
                <a:gd name="T23" fmla="*/ 246 h 533"/>
                <a:gd name="T24" fmla="*/ 350 w 766"/>
                <a:gd name="T25" fmla="*/ 438 h 533"/>
                <a:gd name="T26" fmla="*/ 433 w 766"/>
                <a:gd name="T27" fmla="*/ 496 h 533"/>
                <a:gd name="T28" fmla="*/ 688 w 766"/>
                <a:gd name="T29" fmla="*/ 496 h 533"/>
                <a:gd name="T30" fmla="*/ 721 w 766"/>
                <a:gd name="T31" fmla="*/ 491 h 533"/>
                <a:gd name="T32" fmla="*/ 726 w 766"/>
                <a:gd name="T33" fmla="*/ 518 h 533"/>
                <a:gd name="T34" fmla="*/ 746 w 766"/>
                <a:gd name="T35" fmla="*/ 531 h 533"/>
                <a:gd name="T36" fmla="*/ 759 w 766"/>
                <a:gd name="T37" fmla="*/ 512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66" h="533">
                  <a:moveTo>
                    <a:pt x="759" y="512"/>
                  </a:moveTo>
                  <a:lnTo>
                    <a:pt x="752" y="471"/>
                  </a:lnTo>
                  <a:cubicBezTo>
                    <a:pt x="761" y="460"/>
                    <a:pt x="766" y="446"/>
                    <a:pt x="766" y="427"/>
                  </a:cubicBezTo>
                  <a:cubicBezTo>
                    <a:pt x="766" y="392"/>
                    <a:pt x="747" y="367"/>
                    <a:pt x="707" y="361"/>
                  </a:cubicBezTo>
                  <a:lnTo>
                    <a:pt x="499" y="339"/>
                  </a:lnTo>
                  <a:lnTo>
                    <a:pt x="410" y="129"/>
                  </a:lnTo>
                  <a:cubicBezTo>
                    <a:pt x="373" y="39"/>
                    <a:pt x="309" y="0"/>
                    <a:pt x="239" y="0"/>
                  </a:cubicBezTo>
                  <a:cubicBezTo>
                    <a:pt x="144" y="0"/>
                    <a:pt x="77" y="62"/>
                    <a:pt x="51" y="184"/>
                  </a:cubicBezTo>
                  <a:cubicBezTo>
                    <a:pt x="35" y="261"/>
                    <a:pt x="0" y="496"/>
                    <a:pt x="0" y="496"/>
                  </a:cubicBezTo>
                  <a:lnTo>
                    <a:pt x="326" y="496"/>
                  </a:lnTo>
                  <a:lnTo>
                    <a:pt x="209" y="259"/>
                  </a:lnTo>
                  <a:lnTo>
                    <a:pt x="257" y="246"/>
                  </a:lnTo>
                  <a:cubicBezTo>
                    <a:pt x="283" y="301"/>
                    <a:pt x="325" y="388"/>
                    <a:pt x="350" y="438"/>
                  </a:cubicBezTo>
                  <a:cubicBezTo>
                    <a:pt x="368" y="475"/>
                    <a:pt x="396" y="496"/>
                    <a:pt x="433" y="496"/>
                  </a:cubicBezTo>
                  <a:lnTo>
                    <a:pt x="688" y="496"/>
                  </a:lnTo>
                  <a:cubicBezTo>
                    <a:pt x="700" y="496"/>
                    <a:pt x="712" y="494"/>
                    <a:pt x="721" y="491"/>
                  </a:cubicBezTo>
                  <a:lnTo>
                    <a:pt x="726" y="518"/>
                  </a:lnTo>
                  <a:cubicBezTo>
                    <a:pt x="728" y="526"/>
                    <a:pt x="736" y="533"/>
                    <a:pt x="746" y="531"/>
                  </a:cubicBezTo>
                  <a:cubicBezTo>
                    <a:pt x="757" y="529"/>
                    <a:pt x="760" y="518"/>
                    <a:pt x="759" y="51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69" name="Rectangle 195"/>
            <p:cNvSpPr>
              <a:spLocks noChangeArrowheads="1"/>
            </p:cNvSpPr>
            <p:nvPr/>
          </p:nvSpPr>
          <p:spPr bwMode="auto">
            <a:xfrm>
              <a:off x="6127751" y="6724650"/>
              <a:ext cx="188913" cy="254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70" name="Harbor2" descr="{&quot;Key&quot;:&quot;POWER_USER_SHAPE_ICON&quot;,&quot;Value&quot;:&quot;POWER_USER_SHAPE_ICON_STYLE_1&quot;}"/>
          <p:cNvGrpSpPr>
            <a:grpSpLocks noChangeAspect="1"/>
          </p:cNvGrpSpPr>
          <p:nvPr>
            <p:custDataLst>
              <p:tags r:id="rId5"/>
            </p:custDataLst>
          </p:nvPr>
        </p:nvGrpSpPr>
        <p:grpSpPr bwMode="auto">
          <a:xfrm>
            <a:off x="303634" y="5308600"/>
            <a:ext cx="587468" cy="501306"/>
            <a:chOff x="18" y="49"/>
            <a:chExt cx="450" cy="384"/>
          </a:xfrm>
          <a:solidFill>
            <a:srgbClr val="0054C5"/>
          </a:solidFill>
        </p:grpSpPr>
        <p:sp>
          <p:nvSpPr>
            <p:cNvPr id="71" name="Harbor2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141" y="49"/>
              <a:ext cx="65" cy="3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72" name="Harbor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112" y="93"/>
              <a:ext cx="122" cy="3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73" name="Harbor2"/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71" y="132"/>
              <a:ext cx="204" cy="44"/>
            </a:xfrm>
            <a:custGeom>
              <a:avLst/>
              <a:gdLst>
                <a:gd name="T0" fmla="*/ 271 w 542"/>
                <a:gd name="T1" fmla="*/ 20 h 117"/>
                <a:gd name="T2" fmla="*/ 542 w 542"/>
                <a:gd name="T3" fmla="*/ 117 h 117"/>
                <a:gd name="T4" fmla="*/ 542 w 542"/>
                <a:gd name="T5" fmla="*/ 0 h 117"/>
                <a:gd name="T6" fmla="*/ 0 w 542"/>
                <a:gd name="T7" fmla="*/ 0 h 117"/>
                <a:gd name="T8" fmla="*/ 0 w 542"/>
                <a:gd name="T9" fmla="*/ 117 h 117"/>
                <a:gd name="T10" fmla="*/ 271 w 542"/>
                <a:gd name="T11" fmla="*/ 2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2" h="117">
                  <a:moveTo>
                    <a:pt x="271" y="20"/>
                  </a:moveTo>
                  <a:lnTo>
                    <a:pt x="542" y="117"/>
                  </a:lnTo>
                  <a:lnTo>
                    <a:pt x="542" y="0"/>
                  </a:lnTo>
                  <a:lnTo>
                    <a:pt x="0" y="0"/>
                  </a:lnTo>
                  <a:lnTo>
                    <a:pt x="0" y="117"/>
                  </a:lnTo>
                  <a:lnTo>
                    <a:pt x="271" y="2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74" name="Harbor2"/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31" y="150"/>
              <a:ext cx="285" cy="82"/>
            </a:xfrm>
            <a:custGeom>
              <a:avLst/>
              <a:gdLst>
                <a:gd name="T0" fmla="*/ 379 w 759"/>
                <a:gd name="T1" fmla="*/ 93 h 218"/>
                <a:gd name="T2" fmla="*/ 714 w 759"/>
                <a:gd name="T3" fmla="*/ 218 h 218"/>
                <a:gd name="T4" fmla="*/ 759 w 759"/>
                <a:gd name="T5" fmla="*/ 139 h 218"/>
                <a:gd name="T6" fmla="*/ 379 w 759"/>
                <a:gd name="T7" fmla="*/ 0 h 218"/>
                <a:gd name="T8" fmla="*/ 0 w 759"/>
                <a:gd name="T9" fmla="*/ 139 h 218"/>
                <a:gd name="T10" fmla="*/ 45 w 759"/>
                <a:gd name="T11" fmla="*/ 218 h 218"/>
                <a:gd name="T12" fmla="*/ 379 w 759"/>
                <a:gd name="T13" fmla="*/ 93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9" h="218">
                  <a:moveTo>
                    <a:pt x="379" y="93"/>
                  </a:moveTo>
                  <a:lnTo>
                    <a:pt x="714" y="218"/>
                  </a:lnTo>
                  <a:cubicBezTo>
                    <a:pt x="730" y="188"/>
                    <a:pt x="743" y="165"/>
                    <a:pt x="759" y="139"/>
                  </a:cubicBezTo>
                  <a:lnTo>
                    <a:pt x="379" y="0"/>
                  </a:lnTo>
                  <a:lnTo>
                    <a:pt x="0" y="139"/>
                  </a:lnTo>
                  <a:cubicBezTo>
                    <a:pt x="16" y="165"/>
                    <a:pt x="28" y="188"/>
                    <a:pt x="45" y="218"/>
                  </a:cubicBezTo>
                  <a:lnTo>
                    <a:pt x="379" y="9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75" name="Harbor2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346" y="351"/>
              <a:ext cx="122" cy="80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76" name="Harbor2"/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18" y="384"/>
              <a:ext cx="311" cy="31"/>
            </a:xfrm>
            <a:custGeom>
              <a:avLst/>
              <a:gdLst>
                <a:gd name="T0" fmla="*/ 414 w 828"/>
                <a:gd name="T1" fmla="*/ 37 h 84"/>
                <a:gd name="T2" fmla="*/ 459 w 828"/>
                <a:gd name="T3" fmla="*/ 54 h 84"/>
                <a:gd name="T4" fmla="*/ 518 w 828"/>
                <a:gd name="T5" fmla="*/ 77 h 84"/>
                <a:gd name="T6" fmla="*/ 573 w 828"/>
                <a:gd name="T7" fmla="*/ 59 h 84"/>
                <a:gd name="T8" fmla="*/ 625 w 828"/>
                <a:gd name="T9" fmla="*/ 39 h 84"/>
                <a:gd name="T10" fmla="*/ 677 w 828"/>
                <a:gd name="T11" fmla="*/ 59 h 84"/>
                <a:gd name="T12" fmla="*/ 783 w 828"/>
                <a:gd name="T13" fmla="*/ 61 h 84"/>
                <a:gd name="T14" fmla="*/ 828 w 828"/>
                <a:gd name="T15" fmla="*/ 34 h 84"/>
                <a:gd name="T16" fmla="*/ 828 w 828"/>
                <a:gd name="T17" fmla="*/ 0 h 84"/>
                <a:gd name="T18" fmla="*/ 785 w 828"/>
                <a:gd name="T19" fmla="*/ 17 h 84"/>
                <a:gd name="T20" fmla="*/ 734 w 828"/>
                <a:gd name="T21" fmla="*/ 41 h 84"/>
                <a:gd name="T22" fmla="*/ 688 w 828"/>
                <a:gd name="T23" fmla="*/ 23 h 84"/>
                <a:gd name="T24" fmla="*/ 627 w 828"/>
                <a:gd name="T25" fmla="*/ 1 h 84"/>
                <a:gd name="T26" fmla="*/ 568 w 828"/>
                <a:gd name="T27" fmla="*/ 24 h 84"/>
                <a:gd name="T28" fmla="*/ 520 w 828"/>
                <a:gd name="T29" fmla="*/ 41 h 84"/>
                <a:gd name="T30" fmla="*/ 470 w 828"/>
                <a:gd name="T31" fmla="*/ 22 h 84"/>
                <a:gd name="T32" fmla="*/ 414 w 828"/>
                <a:gd name="T33" fmla="*/ 1 h 84"/>
                <a:gd name="T34" fmla="*/ 357 w 828"/>
                <a:gd name="T35" fmla="*/ 22 h 84"/>
                <a:gd name="T36" fmla="*/ 308 w 828"/>
                <a:gd name="T37" fmla="*/ 41 h 84"/>
                <a:gd name="T38" fmla="*/ 260 w 828"/>
                <a:gd name="T39" fmla="*/ 24 h 84"/>
                <a:gd name="T40" fmla="*/ 201 w 828"/>
                <a:gd name="T41" fmla="*/ 1 h 84"/>
                <a:gd name="T42" fmla="*/ 140 w 828"/>
                <a:gd name="T43" fmla="*/ 23 h 84"/>
                <a:gd name="T44" fmla="*/ 93 w 828"/>
                <a:gd name="T45" fmla="*/ 41 h 84"/>
                <a:gd name="T46" fmla="*/ 43 w 828"/>
                <a:gd name="T47" fmla="*/ 17 h 84"/>
                <a:gd name="T48" fmla="*/ 0 w 828"/>
                <a:gd name="T49" fmla="*/ 0 h 84"/>
                <a:gd name="T50" fmla="*/ 0 w 828"/>
                <a:gd name="T51" fmla="*/ 34 h 84"/>
                <a:gd name="T52" fmla="*/ 44 w 828"/>
                <a:gd name="T53" fmla="*/ 61 h 84"/>
                <a:gd name="T54" fmla="*/ 151 w 828"/>
                <a:gd name="T55" fmla="*/ 59 h 84"/>
                <a:gd name="T56" fmla="*/ 202 w 828"/>
                <a:gd name="T57" fmla="*/ 39 h 84"/>
                <a:gd name="T58" fmla="*/ 254 w 828"/>
                <a:gd name="T59" fmla="*/ 59 h 84"/>
                <a:gd name="T60" fmla="*/ 310 w 828"/>
                <a:gd name="T61" fmla="*/ 77 h 84"/>
                <a:gd name="T62" fmla="*/ 368 w 828"/>
                <a:gd name="T63" fmla="*/ 54 h 84"/>
                <a:gd name="T64" fmla="*/ 414 w 828"/>
                <a:gd name="T65" fmla="*/ 3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28" h="84">
                  <a:moveTo>
                    <a:pt x="414" y="37"/>
                  </a:moveTo>
                  <a:cubicBezTo>
                    <a:pt x="428" y="37"/>
                    <a:pt x="447" y="44"/>
                    <a:pt x="459" y="54"/>
                  </a:cubicBezTo>
                  <a:cubicBezTo>
                    <a:pt x="477" y="69"/>
                    <a:pt x="495" y="77"/>
                    <a:pt x="518" y="77"/>
                  </a:cubicBezTo>
                  <a:cubicBezTo>
                    <a:pt x="541" y="78"/>
                    <a:pt x="558" y="71"/>
                    <a:pt x="573" y="59"/>
                  </a:cubicBezTo>
                  <a:cubicBezTo>
                    <a:pt x="588" y="48"/>
                    <a:pt x="603" y="38"/>
                    <a:pt x="625" y="39"/>
                  </a:cubicBezTo>
                  <a:cubicBezTo>
                    <a:pt x="648" y="39"/>
                    <a:pt x="654" y="44"/>
                    <a:pt x="677" y="59"/>
                  </a:cubicBezTo>
                  <a:cubicBezTo>
                    <a:pt x="711" y="84"/>
                    <a:pt x="756" y="83"/>
                    <a:pt x="783" y="61"/>
                  </a:cubicBezTo>
                  <a:cubicBezTo>
                    <a:pt x="810" y="40"/>
                    <a:pt x="818" y="37"/>
                    <a:pt x="828" y="34"/>
                  </a:cubicBezTo>
                  <a:lnTo>
                    <a:pt x="828" y="0"/>
                  </a:lnTo>
                  <a:cubicBezTo>
                    <a:pt x="817" y="0"/>
                    <a:pt x="795" y="6"/>
                    <a:pt x="785" y="17"/>
                  </a:cubicBezTo>
                  <a:cubicBezTo>
                    <a:pt x="774" y="29"/>
                    <a:pt x="756" y="41"/>
                    <a:pt x="734" y="41"/>
                  </a:cubicBezTo>
                  <a:cubicBezTo>
                    <a:pt x="715" y="41"/>
                    <a:pt x="704" y="33"/>
                    <a:pt x="688" y="23"/>
                  </a:cubicBezTo>
                  <a:cubicBezTo>
                    <a:pt x="672" y="14"/>
                    <a:pt x="656" y="2"/>
                    <a:pt x="627" y="1"/>
                  </a:cubicBezTo>
                  <a:cubicBezTo>
                    <a:pt x="597" y="1"/>
                    <a:pt x="582" y="14"/>
                    <a:pt x="568" y="24"/>
                  </a:cubicBezTo>
                  <a:cubicBezTo>
                    <a:pt x="553" y="33"/>
                    <a:pt x="546" y="41"/>
                    <a:pt x="520" y="41"/>
                  </a:cubicBezTo>
                  <a:cubicBezTo>
                    <a:pt x="501" y="41"/>
                    <a:pt x="486" y="35"/>
                    <a:pt x="470" y="22"/>
                  </a:cubicBezTo>
                  <a:cubicBezTo>
                    <a:pt x="454" y="10"/>
                    <a:pt x="443" y="2"/>
                    <a:pt x="414" y="1"/>
                  </a:cubicBezTo>
                  <a:cubicBezTo>
                    <a:pt x="385" y="2"/>
                    <a:pt x="373" y="10"/>
                    <a:pt x="357" y="22"/>
                  </a:cubicBezTo>
                  <a:cubicBezTo>
                    <a:pt x="341" y="35"/>
                    <a:pt x="327" y="41"/>
                    <a:pt x="308" y="41"/>
                  </a:cubicBezTo>
                  <a:cubicBezTo>
                    <a:pt x="281" y="41"/>
                    <a:pt x="275" y="33"/>
                    <a:pt x="260" y="24"/>
                  </a:cubicBezTo>
                  <a:cubicBezTo>
                    <a:pt x="245" y="14"/>
                    <a:pt x="230" y="1"/>
                    <a:pt x="201" y="1"/>
                  </a:cubicBezTo>
                  <a:cubicBezTo>
                    <a:pt x="172" y="2"/>
                    <a:pt x="156" y="14"/>
                    <a:pt x="140" y="23"/>
                  </a:cubicBezTo>
                  <a:cubicBezTo>
                    <a:pt x="124" y="33"/>
                    <a:pt x="112" y="41"/>
                    <a:pt x="93" y="41"/>
                  </a:cubicBezTo>
                  <a:cubicBezTo>
                    <a:pt x="72" y="41"/>
                    <a:pt x="53" y="29"/>
                    <a:pt x="43" y="17"/>
                  </a:cubicBezTo>
                  <a:cubicBezTo>
                    <a:pt x="32" y="6"/>
                    <a:pt x="11" y="0"/>
                    <a:pt x="0" y="0"/>
                  </a:cubicBezTo>
                  <a:lnTo>
                    <a:pt x="0" y="34"/>
                  </a:lnTo>
                  <a:cubicBezTo>
                    <a:pt x="9" y="37"/>
                    <a:pt x="18" y="40"/>
                    <a:pt x="44" y="61"/>
                  </a:cubicBezTo>
                  <a:cubicBezTo>
                    <a:pt x="71" y="83"/>
                    <a:pt x="117" y="84"/>
                    <a:pt x="151" y="59"/>
                  </a:cubicBezTo>
                  <a:cubicBezTo>
                    <a:pt x="174" y="44"/>
                    <a:pt x="180" y="39"/>
                    <a:pt x="202" y="39"/>
                  </a:cubicBezTo>
                  <a:cubicBezTo>
                    <a:pt x="225" y="38"/>
                    <a:pt x="239" y="48"/>
                    <a:pt x="254" y="59"/>
                  </a:cubicBezTo>
                  <a:cubicBezTo>
                    <a:pt x="270" y="71"/>
                    <a:pt x="287" y="78"/>
                    <a:pt x="310" y="77"/>
                  </a:cubicBezTo>
                  <a:cubicBezTo>
                    <a:pt x="333" y="77"/>
                    <a:pt x="350" y="69"/>
                    <a:pt x="368" y="54"/>
                  </a:cubicBezTo>
                  <a:cubicBezTo>
                    <a:pt x="380" y="44"/>
                    <a:pt x="399" y="37"/>
                    <a:pt x="414" y="3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77" name="Harbor2"/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18" y="403"/>
              <a:ext cx="310" cy="30"/>
            </a:xfrm>
            <a:custGeom>
              <a:avLst/>
              <a:gdLst>
                <a:gd name="T0" fmla="*/ 413 w 825"/>
                <a:gd name="T1" fmla="*/ 43 h 80"/>
                <a:gd name="T2" fmla="*/ 451 w 825"/>
                <a:gd name="T3" fmla="*/ 57 h 80"/>
                <a:gd name="T4" fmla="*/ 518 w 825"/>
                <a:gd name="T5" fmla="*/ 80 h 80"/>
                <a:gd name="T6" fmla="*/ 589 w 825"/>
                <a:gd name="T7" fmla="*/ 54 h 80"/>
                <a:gd name="T8" fmla="*/ 656 w 825"/>
                <a:gd name="T9" fmla="*/ 54 h 80"/>
                <a:gd name="T10" fmla="*/ 729 w 825"/>
                <a:gd name="T11" fmla="*/ 80 h 80"/>
                <a:gd name="T12" fmla="*/ 791 w 825"/>
                <a:gd name="T13" fmla="*/ 60 h 80"/>
                <a:gd name="T14" fmla="*/ 825 w 825"/>
                <a:gd name="T15" fmla="*/ 39 h 80"/>
                <a:gd name="T16" fmla="*/ 825 w 825"/>
                <a:gd name="T17" fmla="*/ 3 h 80"/>
                <a:gd name="T18" fmla="*/ 790 w 825"/>
                <a:gd name="T19" fmla="*/ 22 h 80"/>
                <a:gd name="T20" fmla="*/ 729 w 825"/>
                <a:gd name="T21" fmla="*/ 41 h 80"/>
                <a:gd name="T22" fmla="*/ 655 w 825"/>
                <a:gd name="T23" fmla="*/ 16 h 80"/>
                <a:gd name="T24" fmla="*/ 589 w 825"/>
                <a:gd name="T25" fmla="*/ 15 h 80"/>
                <a:gd name="T26" fmla="*/ 517 w 825"/>
                <a:gd name="T27" fmla="*/ 41 h 80"/>
                <a:gd name="T28" fmla="*/ 451 w 825"/>
                <a:gd name="T29" fmla="*/ 19 h 80"/>
                <a:gd name="T30" fmla="*/ 413 w 825"/>
                <a:gd name="T31" fmla="*/ 4 h 80"/>
                <a:gd name="T32" fmla="*/ 374 w 825"/>
                <a:gd name="T33" fmla="*/ 19 h 80"/>
                <a:gd name="T34" fmla="*/ 308 w 825"/>
                <a:gd name="T35" fmla="*/ 41 h 80"/>
                <a:gd name="T36" fmla="*/ 236 w 825"/>
                <a:gd name="T37" fmla="*/ 15 h 80"/>
                <a:gd name="T38" fmla="*/ 170 w 825"/>
                <a:gd name="T39" fmla="*/ 16 h 80"/>
                <a:gd name="T40" fmla="*/ 96 w 825"/>
                <a:gd name="T41" fmla="*/ 41 h 80"/>
                <a:gd name="T42" fmla="*/ 35 w 825"/>
                <a:gd name="T43" fmla="*/ 22 h 80"/>
                <a:gd name="T44" fmla="*/ 0 w 825"/>
                <a:gd name="T45" fmla="*/ 3 h 80"/>
                <a:gd name="T46" fmla="*/ 0 w 825"/>
                <a:gd name="T47" fmla="*/ 39 h 80"/>
                <a:gd name="T48" fmla="*/ 35 w 825"/>
                <a:gd name="T49" fmla="*/ 60 h 80"/>
                <a:gd name="T50" fmla="*/ 96 w 825"/>
                <a:gd name="T51" fmla="*/ 80 h 80"/>
                <a:gd name="T52" fmla="*/ 169 w 825"/>
                <a:gd name="T53" fmla="*/ 54 h 80"/>
                <a:gd name="T54" fmla="*/ 236 w 825"/>
                <a:gd name="T55" fmla="*/ 54 h 80"/>
                <a:gd name="T56" fmla="*/ 308 w 825"/>
                <a:gd name="T57" fmla="*/ 80 h 80"/>
                <a:gd name="T58" fmla="*/ 374 w 825"/>
                <a:gd name="T59" fmla="*/ 57 h 80"/>
                <a:gd name="T60" fmla="*/ 413 w 825"/>
                <a:gd name="T61" fmla="*/ 4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25" h="80">
                  <a:moveTo>
                    <a:pt x="413" y="43"/>
                  </a:moveTo>
                  <a:cubicBezTo>
                    <a:pt x="420" y="43"/>
                    <a:pt x="439" y="45"/>
                    <a:pt x="451" y="57"/>
                  </a:cubicBezTo>
                  <a:cubicBezTo>
                    <a:pt x="461" y="68"/>
                    <a:pt x="481" y="80"/>
                    <a:pt x="518" y="80"/>
                  </a:cubicBezTo>
                  <a:cubicBezTo>
                    <a:pt x="554" y="80"/>
                    <a:pt x="572" y="68"/>
                    <a:pt x="589" y="54"/>
                  </a:cubicBezTo>
                  <a:cubicBezTo>
                    <a:pt x="607" y="39"/>
                    <a:pt x="638" y="38"/>
                    <a:pt x="656" y="54"/>
                  </a:cubicBezTo>
                  <a:cubicBezTo>
                    <a:pt x="674" y="71"/>
                    <a:pt x="705" y="80"/>
                    <a:pt x="729" y="80"/>
                  </a:cubicBezTo>
                  <a:cubicBezTo>
                    <a:pt x="753" y="80"/>
                    <a:pt x="780" y="68"/>
                    <a:pt x="791" y="60"/>
                  </a:cubicBezTo>
                  <a:cubicBezTo>
                    <a:pt x="811" y="45"/>
                    <a:pt x="813" y="41"/>
                    <a:pt x="825" y="39"/>
                  </a:cubicBezTo>
                  <a:lnTo>
                    <a:pt x="825" y="3"/>
                  </a:lnTo>
                  <a:cubicBezTo>
                    <a:pt x="815" y="2"/>
                    <a:pt x="810" y="6"/>
                    <a:pt x="790" y="22"/>
                  </a:cubicBezTo>
                  <a:cubicBezTo>
                    <a:pt x="780" y="29"/>
                    <a:pt x="753" y="41"/>
                    <a:pt x="729" y="41"/>
                  </a:cubicBezTo>
                  <a:cubicBezTo>
                    <a:pt x="705" y="41"/>
                    <a:pt x="674" y="32"/>
                    <a:pt x="655" y="16"/>
                  </a:cubicBezTo>
                  <a:cubicBezTo>
                    <a:pt x="638" y="0"/>
                    <a:pt x="607" y="1"/>
                    <a:pt x="589" y="15"/>
                  </a:cubicBezTo>
                  <a:cubicBezTo>
                    <a:pt x="572" y="30"/>
                    <a:pt x="553" y="41"/>
                    <a:pt x="517" y="41"/>
                  </a:cubicBezTo>
                  <a:cubicBezTo>
                    <a:pt x="481" y="41"/>
                    <a:pt x="461" y="30"/>
                    <a:pt x="451" y="19"/>
                  </a:cubicBezTo>
                  <a:cubicBezTo>
                    <a:pt x="439" y="6"/>
                    <a:pt x="420" y="4"/>
                    <a:pt x="413" y="4"/>
                  </a:cubicBezTo>
                  <a:cubicBezTo>
                    <a:pt x="405" y="4"/>
                    <a:pt x="386" y="6"/>
                    <a:pt x="374" y="19"/>
                  </a:cubicBezTo>
                  <a:cubicBezTo>
                    <a:pt x="364" y="30"/>
                    <a:pt x="344" y="41"/>
                    <a:pt x="308" y="41"/>
                  </a:cubicBezTo>
                  <a:cubicBezTo>
                    <a:pt x="272" y="41"/>
                    <a:pt x="254" y="30"/>
                    <a:pt x="236" y="15"/>
                  </a:cubicBezTo>
                  <a:cubicBezTo>
                    <a:pt x="218" y="1"/>
                    <a:pt x="188" y="0"/>
                    <a:pt x="170" y="16"/>
                  </a:cubicBezTo>
                  <a:cubicBezTo>
                    <a:pt x="152" y="32"/>
                    <a:pt x="120" y="41"/>
                    <a:pt x="96" y="41"/>
                  </a:cubicBezTo>
                  <a:cubicBezTo>
                    <a:pt x="72" y="41"/>
                    <a:pt x="45" y="29"/>
                    <a:pt x="35" y="22"/>
                  </a:cubicBezTo>
                  <a:cubicBezTo>
                    <a:pt x="15" y="6"/>
                    <a:pt x="11" y="2"/>
                    <a:pt x="0" y="3"/>
                  </a:cubicBezTo>
                  <a:lnTo>
                    <a:pt x="0" y="39"/>
                  </a:lnTo>
                  <a:cubicBezTo>
                    <a:pt x="12" y="41"/>
                    <a:pt x="15" y="45"/>
                    <a:pt x="35" y="60"/>
                  </a:cubicBezTo>
                  <a:cubicBezTo>
                    <a:pt x="45" y="68"/>
                    <a:pt x="72" y="80"/>
                    <a:pt x="96" y="80"/>
                  </a:cubicBezTo>
                  <a:cubicBezTo>
                    <a:pt x="120" y="80"/>
                    <a:pt x="151" y="71"/>
                    <a:pt x="169" y="54"/>
                  </a:cubicBezTo>
                  <a:cubicBezTo>
                    <a:pt x="187" y="38"/>
                    <a:pt x="218" y="39"/>
                    <a:pt x="236" y="54"/>
                  </a:cubicBezTo>
                  <a:cubicBezTo>
                    <a:pt x="254" y="68"/>
                    <a:pt x="271" y="80"/>
                    <a:pt x="308" y="80"/>
                  </a:cubicBezTo>
                  <a:cubicBezTo>
                    <a:pt x="344" y="80"/>
                    <a:pt x="364" y="68"/>
                    <a:pt x="374" y="57"/>
                  </a:cubicBezTo>
                  <a:cubicBezTo>
                    <a:pt x="386" y="45"/>
                    <a:pt x="405" y="43"/>
                    <a:pt x="413" y="4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78" name="Harbor2"/>
            <p:cNvSpPr>
              <a:spLocks noEditPoints="1"/>
            </p:cNvSpPr>
            <p:nvPr>
              <p:custDataLst>
                <p:tags r:id="rId35"/>
              </p:custDataLst>
            </p:nvPr>
          </p:nvSpPr>
          <p:spPr bwMode="auto">
            <a:xfrm>
              <a:off x="52" y="195"/>
              <a:ext cx="242" cy="201"/>
            </a:xfrm>
            <a:custGeom>
              <a:avLst/>
              <a:gdLst>
                <a:gd name="T0" fmla="*/ 323 w 646"/>
                <a:gd name="T1" fmla="*/ 0 h 534"/>
                <a:gd name="T2" fmla="*/ 0 w 646"/>
                <a:gd name="T3" fmla="*/ 120 h 534"/>
                <a:gd name="T4" fmla="*/ 55 w 646"/>
                <a:gd name="T5" fmla="*/ 289 h 534"/>
                <a:gd name="T6" fmla="*/ 94 w 646"/>
                <a:gd name="T7" fmla="*/ 489 h 534"/>
                <a:gd name="T8" fmla="*/ 187 w 646"/>
                <a:gd name="T9" fmla="*/ 520 h 534"/>
                <a:gd name="T10" fmla="*/ 247 w 646"/>
                <a:gd name="T11" fmla="*/ 520 h 534"/>
                <a:gd name="T12" fmla="*/ 323 w 646"/>
                <a:gd name="T13" fmla="*/ 486 h 534"/>
                <a:gd name="T14" fmla="*/ 399 w 646"/>
                <a:gd name="T15" fmla="*/ 520 h 534"/>
                <a:gd name="T16" fmla="*/ 460 w 646"/>
                <a:gd name="T17" fmla="*/ 520 h 534"/>
                <a:gd name="T18" fmla="*/ 553 w 646"/>
                <a:gd name="T19" fmla="*/ 489 h 534"/>
                <a:gd name="T20" fmla="*/ 591 w 646"/>
                <a:gd name="T21" fmla="*/ 289 h 534"/>
                <a:gd name="T22" fmla="*/ 646 w 646"/>
                <a:gd name="T23" fmla="*/ 120 h 534"/>
                <a:gd name="T24" fmla="*/ 323 w 646"/>
                <a:gd name="T25" fmla="*/ 0 h 534"/>
                <a:gd name="T26" fmla="*/ 224 w 646"/>
                <a:gd name="T27" fmla="*/ 175 h 534"/>
                <a:gd name="T28" fmla="*/ 196 w 646"/>
                <a:gd name="T29" fmla="*/ 141 h 534"/>
                <a:gd name="T30" fmla="*/ 218 w 646"/>
                <a:gd name="T31" fmla="*/ 103 h 534"/>
                <a:gd name="T32" fmla="*/ 246 w 646"/>
                <a:gd name="T33" fmla="*/ 137 h 534"/>
                <a:gd name="T34" fmla="*/ 224 w 646"/>
                <a:gd name="T35" fmla="*/ 175 h 534"/>
                <a:gd name="T36" fmla="*/ 451 w 646"/>
                <a:gd name="T37" fmla="*/ 141 h 534"/>
                <a:gd name="T38" fmla="*/ 422 w 646"/>
                <a:gd name="T39" fmla="*/ 175 h 534"/>
                <a:gd name="T40" fmla="*/ 400 w 646"/>
                <a:gd name="T41" fmla="*/ 137 h 534"/>
                <a:gd name="T42" fmla="*/ 428 w 646"/>
                <a:gd name="T43" fmla="*/ 103 h 534"/>
                <a:gd name="T44" fmla="*/ 451 w 646"/>
                <a:gd name="T45" fmla="*/ 141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6" h="534">
                  <a:moveTo>
                    <a:pt x="323" y="0"/>
                  </a:moveTo>
                  <a:lnTo>
                    <a:pt x="0" y="120"/>
                  </a:lnTo>
                  <a:cubicBezTo>
                    <a:pt x="11" y="145"/>
                    <a:pt x="45" y="251"/>
                    <a:pt x="55" y="289"/>
                  </a:cubicBezTo>
                  <a:cubicBezTo>
                    <a:pt x="67" y="332"/>
                    <a:pt x="88" y="449"/>
                    <a:pt x="94" y="489"/>
                  </a:cubicBezTo>
                  <a:cubicBezTo>
                    <a:pt x="124" y="483"/>
                    <a:pt x="163" y="496"/>
                    <a:pt x="187" y="520"/>
                  </a:cubicBezTo>
                  <a:cubicBezTo>
                    <a:pt x="204" y="534"/>
                    <a:pt x="238" y="530"/>
                    <a:pt x="247" y="520"/>
                  </a:cubicBezTo>
                  <a:cubicBezTo>
                    <a:pt x="262" y="504"/>
                    <a:pt x="288" y="486"/>
                    <a:pt x="323" y="486"/>
                  </a:cubicBezTo>
                  <a:cubicBezTo>
                    <a:pt x="359" y="486"/>
                    <a:pt x="384" y="504"/>
                    <a:pt x="399" y="520"/>
                  </a:cubicBezTo>
                  <a:cubicBezTo>
                    <a:pt x="409" y="530"/>
                    <a:pt x="443" y="534"/>
                    <a:pt x="460" y="520"/>
                  </a:cubicBezTo>
                  <a:cubicBezTo>
                    <a:pt x="484" y="496"/>
                    <a:pt x="523" y="483"/>
                    <a:pt x="553" y="489"/>
                  </a:cubicBezTo>
                  <a:cubicBezTo>
                    <a:pt x="559" y="449"/>
                    <a:pt x="580" y="332"/>
                    <a:pt x="591" y="289"/>
                  </a:cubicBezTo>
                  <a:cubicBezTo>
                    <a:pt x="601" y="251"/>
                    <a:pt x="636" y="145"/>
                    <a:pt x="646" y="120"/>
                  </a:cubicBezTo>
                  <a:lnTo>
                    <a:pt x="323" y="0"/>
                  </a:lnTo>
                  <a:close/>
                  <a:moveTo>
                    <a:pt x="224" y="175"/>
                  </a:moveTo>
                  <a:cubicBezTo>
                    <a:pt x="210" y="176"/>
                    <a:pt x="197" y="161"/>
                    <a:pt x="196" y="141"/>
                  </a:cubicBezTo>
                  <a:cubicBezTo>
                    <a:pt x="194" y="122"/>
                    <a:pt x="204" y="104"/>
                    <a:pt x="218" y="103"/>
                  </a:cubicBezTo>
                  <a:cubicBezTo>
                    <a:pt x="232" y="102"/>
                    <a:pt x="244" y="117"/>
                    <a:pt x="246" y="137"/>
                  </a:cubicBezTo>
                  <a:cubicBezTo>
                    <a:pt x="247" y="157"/>
                    <a:pt x="237" y="174"/>
                    <a:pt x="224" y="175"/>
                  </a:cubicBezTo>
                  <a:close/>
                  <a:moveTo>
                    <a:pt x="451" y="141"/>
                  </a:moveTo>
                  <a:cubicBezTo>
                    <a:pt x="449" y="161"/>
                    <a:pt x="436" y="176"/>
                    <a:pt x="422" y="175"/>
                  </a:cubicBezTo>
                  <a:cubicBezTo>
                    <a:pt x="409" y="174"/>
                    <a:pt x="399" y="157"/>
                    <a:pt x="400" y="137"/>
                  </a:cubicBezTo>
                  <a:cubicBezTo>
                    <a:pt x="402" y="117"/>
                    <a:pt x="415" y="102"/>
                    <a:pt x="428" y="103"/>
                  </a:cubicBezTo>
                  <a:cubicBezTo>
                    <a:pt x="442" y="104"/>
                    <a:pt x="452" y="122"/>
                    <a:pt x="451" y="14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79" name="Harbor2"/>
            <p:cNvSpPr>
              <a:spLocks noEditPoints="1"/>
            </p:cNvSpPr>
            <p:nvPr>
              <p:custDataLst>
                <p:tags r:id="rId36"/>
              </p:custDataLst>
            </p:nvPr>
          </p:nvSpPr>
          <p:spPr bwMode="auto">
            <a:xfrm>
              <a:off x="52" y="195"/>
              <a:ext cx="242" cy="201"/>
            </a:xfrm>
            <a:custGeom>
              <a:avLst/>
              <a:gdLst>
                <a:gd name="T0" fmla="*/ 323 w 646"/>
                <a:gd name="T1" fmla="*/ 0 h 534"/>
                <a:gd name="T2" fmla="*/ 0 w 646"/>
                <a:gd name="T3" fmla="*/ 120 h 534"/>
                <a:gd name="T4" fmla="*/ 55 w 646"/>
                <a:gd name="T5" fmla="*/ 289 h 534"/>
                <a:gd name="T6" fmla="*/ 94 w 646"/>
                <a:gd name="T7" fmla="*/ 489 h 534"/>
                <a:gd name="T8" fmla="*/ 187 w 646"/>
                <a:gd name="T9" fmla="*/ 520 h 534"/>
                <a:gd name="T10" fmla="*/ 247 w 646"/>
                <a:gd name="T11" fmla="*/ 520 h 534"/>
                <a:gd name="T12" fmla="*/ 323 w 646"/>
                <a:gd name="T13" fmla="*/ 486 h 534"/>
                <a:gd name="T14" fmla="*/ 399 w 646"/>
                <a:gd name="T15" fmla="*/ 520 h 534"/>
                <a:gd name="T16" fmla="*/ 460 w 646"/>
                <a:gd name="T17" fmla="*/ 520 h 534"/>
                <a:gd name="T18" fmla="*/ 553 w 646"/>
                <a:gd name="T19" fmla="*/ 489 h 534"/>
                <a:gd name="T20" fmla="*/ 591 w 646"/>
                <a:gd name="T21" fmla="*/ 289 h 534"/>
                <a:gd name="T22" fmla="*/ 646 w 646"/>
                <a:gd name="T23" fmla="*/ 120 h 534"/>
                <a:gd name="T24" fmla="*/ 323 w 646"/>
                <a:gd name="T25" fmla="*/ 0 h 534"/>
                <a:gd name="T26" fmla="*/ 224 w 646"/>
                <a:gd name="T27" fmla="*/ 175 h 534"/>
                <a:gd name="T28" fmla="*/ 196 w 646"/>
                <a:gd name="T29" fmla="*/ 141 h 534"/>
                <a:gd name="T30" fmla="*/ 218 w 646"/>
                <a:gd name="T31" fmla="*/ 103 h 534"/>
                <a:gd name="T32" fmla="*/ 246 w 646"/>
                <a:gd name="T33" fmla="*/ 137 h 534"/>
                <a:gd name="T34" fmla="*/ 224 w 646"/>
                <a:gd name="T35" fmla="*/ 175 h 534"/>
                <a:gd name="T36" fmla="*/ 451 w 646"/>
                <a:gd name="T37" fmla="*/ 141 h 534"/>
                <a:gd name="T38" fmla="*/ 422 w 646"/>
                <a:gd name="T39" fmla="*/ 175 h 534"/>
                <a:gd name="T40" fmla="*/ 400 w 646"/>
                <a:gd name="T41" fmla="*/ 137 h 534"/>
                <a:gd name="T42" fmla="*/ 428 w 646"/>
                <a:gd name="T43" fmla="*/ 103 h 534"/>
                <a:gd name="T44" fmla="*/ 451 w 646"/>
                <a:gd name="T45" fmla="*/ 141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6" h="534">
                  <a:moveTo>
                    <a:pt x="323" y="0"/>
                  </a:moveTo>
                  <a:lnTo>
                    <a:pt x="0" y="120"/>
                  </a:lnTo>
                  <a:cubicBezTo>
                    <a:pt x="11" y="145"/>
                    <a:pt x="45" y="251"/>
                    <a:pt x="55" y="289"/>
                  </a:cubicBezTo>
                  <a:cubicBezTo>
                    <a:pt x="67" y="332"/>
                    <a:pt x="88" y="449"/>
                    <a:pt x="94" y="489"/>
                  </a:cubicBezTo>
                  <a:cubicBezTo>
                    <a:pt x="124" y="483"/>
                    <a:pt x="163" y="496"/>
                    <a:pt x="187" y="520"/>
                  </a:cubicBezTo>
                  <a:cubicBezTo>
                    <a:pt x="204" y="534"/>
                    <a:pt x="238" y="530"/>
                    <a:pt x="247" y="520"/>
                  </a:cubicBezTo>
                  <a:cubicBezTo>
                    <a:pt x="262" y="504"/>
                    <a:pt x="288" y="486"/>
                    <a:pt x="323" y="486"/>
                  </a:cubicBezTo>
                  <a:cubicBezTo>
                    <a:pt x="359" y="486"/>
                    <a:pt x="384" y="504"/>
                    <a:pt x="399" y="520"/>
                  </a:cubicBezTo>
                  <a:cubicBezTo>
                    <a:pt x="409" y="530"/>
                    <a:pt x="443" y="534"/>
                    <a:pt x="460" y="520"/>
                  </a:cubicBezTo>
                  <a:cubicBezTo>
                    <a:pt x="484" y="496"/>
                    <a:pt x="523" y="483"/>
                    <a:pt x="553" y="489"/>
                  </a:cubicBezTo>
                  <a:cubicBezTo>
                    <a:pt x="559" y="449"/>
                    <a:pt x="580" y="332"/>
                    <a:pt x="591" y="289"/>
                  </a:cubicBezTo>
                  <a:cubicBezTo>
                    <a:pt x="601" y="251"/>
                    <a:pt x="636" y="145"/>
                    <a:pt x="646" y="120"/>
                  </a:cubicBezTo>
                  <a:lnTo>
                    <a:pt x="323" y="0"/>
                  </a:lnTo>
                  <a:close/>
                  <a:moveTo>
                    <a:pt x="224" y="175"/>
                  </a:moveTo>
                  <a:cubicBezTo>
                    <a:pt x="210" y="176"/>
                    <a:pt x="197" y="161"/>
                    <a:pt x="196" y="141"/>
                  </a:cubicBezTo>
                  <a:cubicBezTo>
                    <a:pt x="194" y="122"/>
                    <a:pt x="204" y="104"/>
                    <a:pt x="218" y="103"/>
                  </a:cubicBezTo>
                  <a:cubicBezTo>
                    <a:pt x="232" y="102"/>
                    <a:pt x="244" y="117"/>
                    <a:pt x="246" y="137"/>
                  </a:cubicBezTo>
                  <a:cubicBezTo>
                    <a:pt x="247" y="157"/>
                    <a:pt x="237" y="174"/>
                    <a:pt x="224" y="175"/>
                  </a:cubicBezTo>
                  <a:close/>
                  <a:moveTo>
                    <a:pt x="451" y="141"/>
                  </a:moveTo>
                  <a:cubicBezTo>
                    <a:pt x="449" y="161"/>
                    <a:pt x="436" y="176"/>
                    <a:pt x="422" y="175"/>
                  </a:cubicBezTo>
                  <a:cubicBezTo>
                    <a:pt x="409" y="174"/>
                    <a:pt x="399" y="157"/>
                    <a:pt x="400" y="137"/>
                  </a:cubicBezTo>
                  <a:cubicBezTo>
                    <a:pt x="402" y="117"/>
                    <a:pt x="415" y="102"/>
                    <a:pt x="428" y="103"/>
                  </a:cubicBezTo>
                  <a:cubicBezTo>
                    <a:pt x="442" y="104"/>
                    <a:pt x="452" y="122"/>
                    <a:pt x="451" y="141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80" name="Dikdörtgen 79"/>
          <p:cNvSpPr/>
          <p:nvPr/>
        </p:nvSpPr>
        <p:spPr bwMode="auto">
          <a:xfrm>
            <a:off x="203200" y="1854200"/>
            <a:ext cx="4627609" cy="4418542"/>
          </a:xfrm>
          <a:prstGeom prst="rect">
            <a:avLst/>
          </a:prstGeom>
          <a:noFill/>
          <a:ln>
            <a:solidFill>
              <a:srgbClr val="0054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200">
              <a:solidFill>
                <a:schemeClr val="bg1"/>
              </a:solidFill>
            </a:endParaRPr>
          </a:p>
        </p:txBody>
      </p:sp>
      <p:graphicFrame>
        <p:nvGraphicFramePr>
          <p:cNvPr id="81" name="Tablo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362345"/>
              </p:ext>
            </p:extLst>
          </p:nvPr>
        </p:nvGraphicFramePr>
        <p:xfrm>
          <a:off x="5819505" y="1951465"/>
          <a:ext cx="2330579" cy="49620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42343">
                  <a:extLst>
                    <a:ext uri="{9D8B030D-6E8A-4147-A177-3AD203B41FA5}">
                      <a16:colId xmlns:a16="http://schemas.microsoft.com/office/drawing/2014/main" val="3706016302"/>
                    </a:ext>
                  </a:extLst>
                </a:gridCol>
                <a:gridCol w="988236">
                  <a:extLst>
                    <a:ext uri="{9D8B030D-6E8A-4147-A177-3AD203B41FA5}">
                      <a16:colId xmlns:a16="http://schemas.microsoft.com/office/drawing/2014/main" val="81682797"/>
                    </a:ext>
                  </a:extLst>
                </a:gridCol>
              </a:tblGrid>
              <a:tr h="49620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3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SEGE </a:t>
                      </a:r>
                      <a:r>
                        <a:rPr lang="tr-TR" sz="13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2025</a:t>
                      </a:r>
                      <a:endParaRPr lang="tr-TR" sz="13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6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8. </a:t>
                      </a:r>
                      <a:r>
                        <a:rPr lang="tr-TR" sz="1600" b="1" kern="1200" dirty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Sıra</a:t>
                      </a:r>
                      <a:endParaRPr lang="tr-TR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795035"/>
                  </a:ext>
                </a:extLst>
              </a:tr>
            </a:tbl>
          </a:graphicData>
        </a:graphic>
      </p:graphicFrame>
      <p:graphicFrame>
        <p:nvGraphicFramePr>
          <p:cNvPr id="82" name="Tablo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182616"/>
              </p:ext>
            </p:extLst>
          </p:nvPr>
        </p:nvGraphicFramePr>
        <p:xfrm>
          <a:off x="5821754" y="2545876"/>
          <a:ext cx="2328328" cy="49620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40093">
                  <a:extLst>
                    <a:ext uri="{9D8B030D-6E8A-4147-A177-3AD203B41FA5}">
                      <a16:colId xmlns:a16="http://schemas.microsoft.com/office/drawing/2014/main" val="3706016302"/>
                    </a:ext>
                  </a:extLst>
                </a:gridCol>
                <a:gridCol w="988235">
                  <a:extLst>
                    <a:ext uri="{9D8B030D-6E8A-4147-A177-3AD203B41FA5}">
                      <a16:colId xmlns:a16="http://schemas.microsoft.com/office/drawing/2014/main" val="81682797"/>
                    </a:ext>
                  </a:extLst>
                </a:gridCol>
              </a:tblGrid>
              <a:tr h="49620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3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Kişi Başı GSYH</a:t>
                      </a:r>
                      <a:endParaRPr lang="tr-TR" sz="13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6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16.040</a:t>
                      </a:r>
                      <a:r>
                        <a:rPr lang="tr-TR" sz="1600" b="1" kern="1200" baseline="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200" b="1" kern="1200" baseline="0" dirty="0">
                          <a:solidFill>
                            <a:schemeClr val="bg1"/>
                          </a:solidFill>
                          <a:latin typeface="Poppins ExtraLight" panose="00000300000000000000" pitchFamily="2" charset="-94"/>
                          <a:ea typeface="+mn-ea"/>
                          <a:cs typeface="Poppins ExtraLight" panose="00000300000000000000" pitchFamily="2" charset="-94"/>
                        </a:rPr>
                        <a:t>$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/>
                        <a:latin typeface="Poppins ExtraLight" panose="00000300000000000000" pitchFamily="2" charset="-94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795035"/>
                  </a:ext>
                </a:extLst>
              </a:tr>
            </a:tbl>
          </a:graphicData>
        </a:graphic>
      </p:graphicFrame>
      <p:graphicFrame>
        <p:nvGraphicFramePr>
          <p:cNvPr id="83" name="Tablo 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356407"/>
              </p:ext>
            </p:extLst>
          </p:nvPr>
        </p:nvGraphicFramePr>
        <p:xfrm>
          <a:off x="5814853" y="3198559"/>
          <a:ext cx="2328328" cy="49620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40093">
                  <a:extLst>
                    <a:ext uri="{9D8B030D-6E8A-4147-A177-3AD203B41FA5}">
                      <a16:colId xmlns:a16="http://schemas.microsoft.com/office/drawing/2014/main" val="3706016302"/>
                    </a:ext>
                  </a:extLst>
                </a:gridCol>
                <a:gridCol w="988235">
                  <a:extLst>
                    <a:ext uri="{9D8B030D-6E8A-4147-A177-3AD203B41FA5}">
                      <a16:colId xmlns:a16="http://schemas.microsoft.com/office/drawing/2014/main" val="81682797"/>
                    </a:ext>
                  </a:extLst>
                </a:gridCol>
              </a:tblGrid>
              <a:tr h="49620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3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İmalat</a:t>
                      </a:r>
                      <a:r>
                        <a:rPr lang="tr-TR" sz="1300" b="0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 </a:t>
                      </a:r>
                      <a:r>
                        <a:rPr lang="tr-TR" sz="13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Sanayinin </a:t>
                      </a:r>
                      <a:r>
                        <a:rPr lang="tr-TR" sz="1300" b="0" dirty="0">
                          <a:solidFill>
                            <a:schemeClr val="bg1"/>
                          </a:solidFill>
                          <a:latin typeface="+mj-lt"/>
                        </a:rPr>
                        <a:t>GSYH’daki Oranı </a:t>
                      </a:r>
                      <a:endParaRPr lang="tr-TR" sz="13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6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6,3</a:t>
                      </a:r>
                      <a:r>
                        <a:rPr lang="tr-TR" sz="1600" b="1" kern="1200" baseline="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200" b="1" kern="1200" baseline="0" dirty="0" smtClean="0">
                          <a:solidFill>
                            <a:schemeClr val="bg1"/>
                          </a:solidFill>
                          <a:latin typeface="Poppins ExtraLight" panose="00000300000000000000" pitchFamily="2" charset="-94"/>
                          <a:ea typeface="+mn-ea"/>
                          <a:cs typeface="Poppins ExtraLight" panose="00000300000000000000" pitchFamily="2" charset="-94"/>
                        </a:rPr>
                        <a:t>%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/>
                        <a:latin typeface="Poppins ExtraLight" panose="00000300000000000000" pitchFamily="2" charset="-94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795035"/>
                  </a:ext>
                </a:extLst>
              </a:tr>
            </a:tbl>
          </a:graphicData>
        </a:graphic>
      </p:graphicFrame>
      <p:graphicFrame>
        <p:nvGraphicFramePr>
          <p:cNvPr id="84" name="Tablo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486631"/>
              </p:ext>
            </p:extLst>
          </p:nvPr>
        </p:nvGraphicFramePr>
        <p:xfrm>
          <a:off x="5827782" y="3971010"/>
          <a:ext cx="2328328" cy="59459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40093">
                  <a:extLst>
                    <a:ext uri="{9D8B030D-6E8A-4147-A177-3AD203B41FA5}">
                      <a16:colId xmlns:a16="http://schemas.microsoft.com/office/drawing/2014/main" val="3706016302"/>
                    </a:ext>
                  </a:extLst>
                </a:gridCol>
                <a:gridCol w="988235">
                  <a:extLst>
                    <a:ext uri="{9D8B030D-6E8A-4147-A177-3AD203B41FA5}">
                      <a16:colId xmlns:a16="http://schemas.microsoft.com/office/drawing/2014/main" val="81682797"/>
                    </a:ext>
                  </a:extLst>
                </a:gridCol>
              </a:tblGrid>
              <a:tr h="297297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300" b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Üniversite </a:t>
                      </a:r>
                      <a:r>
                        <a:rPr lang="tr-TR" sz="1300" b="0" dirty="0">
                          <a:solidFill>
                            <a:schemeClr val="bg1"/>
                          </a:solidFill>
                          <a:latin typeface="+mj-lt"/>
                        </a:rPr>
                        <a:t>Sayısı</a:t>
                      </a:r>
                      <a:endParaRPr lang="tr-TR" sz="13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b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endParaRPr lang="tr-TR" sz="1200" b="1" i="0" u="none" strike="noStrike" dirty="0">
                        <a:solidFill>
                          <a:schemeClr val="bg1"/>
                        </a:solidFill>
                        <a:effectLst/>
                        <a:latin typeface="Poppins ExtraLight" panose="00000300000000000000" pitchFamily="2" charset="-94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795035"/>
                  </a:ext>
                </a:extLst>
              </a:tr>
              <a:tr h="297297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3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Öğrenci Sayısı</a:t>
                      </a:r>
                    </a:p>
                  </a:txBody>
                  <a:tcPr marL="6552" marR="6552" marT="6552" marB="0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defTabSz="914400" rtl="0" eaLnBrk="1" fontAlgn="ctr" latinLnBrk="0" hangingPunct="1"/>
                      <a:r>
                        <a:rPr lang="tr-TR" sz="16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+mn-cs"/>
                        </a:rPr>
                        <a:t>42.896</a:t>
                      </a:r>
                      <a:endParaRPr lang="tr-TR" sz="16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552" marR="6552" marT="6552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6116348"/>
                  </a:ext>
                </a:extLst>
              </a:tr>
            </a:tbl>
          </a:graphicData>
        </a:graphic>
      </p:graphicFrame>
      <p:graphicFrame>
        <p:nvGraphicFramePr>
          <p:cNvPr id="85" name="Tablo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56796"/>
              </p:ext>
            </p:extLst>
          </p:nvPr>
        </p:nvGraphicFramePr>
        <p:xfrm>
          <a:off x="5825532" y="4676922"/>
          <a:ext cx="2330579" cy="49620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42343">
                  <a:extLst>
                    <a:ext uri="{9D8B030D-6E8A-4147-A177-3AD203B41FA5}">
                      <a16:colId xmlns:a16="http://schemas.microsoft.com/office/drawing/2014/main" val="3706016302"/>
                    </a:ext>
                  </a:extLst>
                </a:gridCol>
                <a:gridCol w="988236">
                  <a:extLst>
                    <a:ext uri="{9D8B030D-6E8A-4147-A177-3AD203B41FA5}">
                      <a16:colId xmlns:a16="http://schemas.microsoft.com/office/drawing/2014/main" val="81682797"/>
                    </a:ext>
                  </a:extLst>
                </a:gridCol>
              </a:tblGrid>
              <a:tr h="49620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3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Özel Okul Sayısı</a:t>
                      </a:r>
                      <a:endParaRPr lang="tr-TR" sz="13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600" b="1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234</a:t>
                      </a:r>
                      <a:endParaRPr lang="tr-TR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795035"/>
                  </a:ext>
                </a:extLst>
              </a:tr>
            </a:tbl>
          </a:graphicData>
        </a:graphic>
      </p:graphicFrame>
      <p:graphicFrame>
        <p:nvGraphicFramePr>
          <p:cNvPr id="86" name="Tablo 85"/>
          <p:cNvGraphicFramePr>
            <a:graphicFrameLocks noGrp="1"/>
          </p:cNvGraphicFramePr>
          <p:nvPr>
            <p:extLst/>
          </p:nvPr>
        </p:nvGraphicFramePr>
        <p:xfrm>
          <a:off x="5819505" y="5377870"/>
          <a:ext cx="2330579" cy="60091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42343">
                  <a:extLst>
                    <a:ext uri="{9D8B030D-6E8A-4147-A177-3AD203B41FA5}">
                      <a16:colId xmlns:a16="http://schemas.microsoft.com/office/drawing/2014/main" val="3706016302"/>
                    </a:ext>
                  </a:extLst>
                </a:gridCol>
                <a:gridCol w="988236">
                  <a:extLst>
                    <a:ext uri="{9D8B030D-6E8A-4147-A177-3AD203B41FA5}">
                      <a16:colId xmlns:a16="http://schemas.microsoft.com/office/drawing/2014/main" val="81682797"/>
                    </a:ext>
                  </a:extLst>
                </a:gridCol>
              </a:tblGrid>
              <a:tr h="496202"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3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Teknoloji</a:t>
                      </a:r>
                      <a:r>
                        <a:rPr lang="tr-TR" sz="1300" b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 Geliştirme Bölgesi </a:t>
                      </a:r>
                      <a:r>
                        <a:rPr lang="tr-TR" sz="1300" b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 </a:t>
                      </a:r>
                      <a:r>
                        <a:rPr lang="tr-TR" sz="1300" b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Poppins ExtraLight" panose="00000300000000000000" pitchFamily="2" charset="-94"/>
                        </a:rPr>
                        <a:t>Sayısı</a:t>
                      </a:r>
                      <a:endParaRPr lang="tr-TR" sz="13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9050" cap="flat" cmpd="sng" algn="ctr">
                      <a:solidFill>
                        <a:srgbClr val="0054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72000" algn="l" fontAlgn="ctr"/>
                      <a:r>
                        <a:rPr lang="tr-TR" sz="1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endParaRPr lang="tr-TR" sz="16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  <a:cs typeface="Poppins ExtraLight" panose="00000300000000000000" pitchFamily="2" charset="-94"/>
                      </a:endParaRPr>
                    </a:p>
                  </a:txBody>
                  <a:tcPr marL="6552" marR="6552" marT="655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6795035"/>
                  </a:ext>
                </a:extLst>
              </a:tr>
            </a:tbl>
          </a:graphicData>
        </a:graphic>
      </p:graphicFrame>
      <p:sp>
        <p:nvSpPr>
          <p:cNvPr id="87" name="Dikdörtgen 86"/>
          <p:cNvSpPr/>
          <p:nvPr/>
        </p:nvSpPr>
        <p:spPr bwMode="auto">
          <a:xfrm>
            <a:off x="5073449" y="1854200"/>
            <a:ext cx="3151021" cy="4418542"/>
          </a:xfrm>
          <a:prstGeom prst="rect">
            <a:avLst/>
          </a:prstGeom>
          <a:noFill/>
          <a:ln>
            <a:solidFill>
              <a:srgbClr val="0054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200">
              <a:solidFill>
                <a:schemeClr val="bg1"/>
              </a:solidFill>
            </a:endParaRPr>
          </a:p>
        </p:txBody>
      </p:sp>
      <p:grpSp>
        <p:nvGrpSpPr>
          <p:cNvPr id="88" name="Analytics2" descr="{&quot;Key&quot;:&quot;POWER_USER_SHAPE_ICON&quot;,&quot;Value&quot;:&quot;POWER_USER_SHAPE_ICON_STYLE_1&quot;}"/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5127125" y="2011310"/>
            <a:ext cx="508000" cy="451359"/>
            <a:chOff x="7005638" y="5538789"/>
            <a:chExt cx="911225" cy="809625"/>
          </a:xfrm>
          <a:solidFill>
            <a:srgbClr val="0054C5"/>
          </a:solidFill>
        </p:grpSpPr>
        <p:sp>
          <p:nvSpPr>
            <p:cNvPr id="89" name="Rectangle 48"/>
            <p:cNvSpPr>
              <a:spLocks noChangeArrowheads="1"/>
            </p:cNvSpPr>
            <p:nvPr/>
          </p:nvSpPr>
          <p:spPr bwMode="auto">
            <a:xfrm>
              <a:off x="7005638" y="6299201"/>
              <a:ext cx="741363" cy="4921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90" name="Freeform 49"/>
            <p:cNvSpPr>
              <a:spLocks/>
            </p:cNvSpPr>
            <p:nvPr/>
          </p:nvSpPr>
          <p:spPr bwMode="auto">
            <a:xfrm>
              <a:off x="7524751" y="5842001"/>
              <a:ext cx="153988" cy="114300"/>
            </a:xfrm>
            <a:custGeom>
              <a:avLst/>
              <a:gdLst>
                <a:gd name="T0" fmla="*/ 202 w 202"/>
                <a:gd name="T1" fmla="*/ 64 h 149"/>
                <a:gd name="T2" fmla="*/ 202 w 202"/>
                <a:gd name="T3" fmla="*/ 0 h 149"/>
                <a:gd name="T4" fmla="*/ 0 w 202"/>
                <a:gd name="T5" fmla="*/ 0 h 149"/>
                <a:gd name="T6" fmla="*/ 0 w 202"/>
                <a:gd name="T7" fmla="*/ 147 h 149"/>
                <a:gd name="T8" fmla="*/ 27 w 202"/>
                <a:gd name="T9" fmla="*/ 149 h 149"/>
                <a:gd name="T10" fmla="*/ 202 w 202"/>
                <a:gd name="T11" fmla="*/ 6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2" h="149">
                  <a:moveTo>
                    <a:pt x="202" y="64"/>
                  </a:moveTo>
                  <a:lnTo>
                    <a:pt x="202" y="0"/>
                  </a:lnTo>
                  <a:lnTo>
                    <a:pt x="0" y="0"/>
                  </a:lnTo>
                  <a:lnTo>
                    <a:pt x="0" y="147"/>
                  </a:lnTo>
                  <a:cubicBezTo>
                    <a:pt x="9" y="148"/>
                    <a:pt x="18" y="149"/>
                    <a:pt x="27" y="149"/>
                  </a:cubicBezTo>
                  <a:cubicBezTo>
                    <a:pt x="98" y="149"/>
                    <a:pt x="161" y="116"/>
                    <a:pt x="202" y="6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91" name="Freeform 50"/>
            <p:cNvSpPr>
              <a:spLocks/>
            </p:cNvSpPr>
            <p:nvPr/>
          </p:nvSpPr>
          <p:spPr bwMode="auto">
            <a:xfrm>
              <a:off x="7524751" y="6021389"/>
              <a:ext cx="153988" cy="231775"/>
            </a:xfrm>
            <a:custGeom>
              <a:avLst/>
              <a:gdLst>
                <a:gd name="T0" fmla="*/ 27 w 202"/>
                <a:gd name="T1" fmla="*/ 46 h 304"/>
                <a:gd name="T2" fmla="*/ 0 w 202"/>
                <a:gd name="T3" fmla="*/ 45 h 304"/>
                <a:gd name="T4" fmla="*/ 0 w 202"/>
                <a:gd name="T5" fmla="*/ 304 h 304"/>
                <a:gd name="T6" fmla="*/ 202 w 202"/>
                <a:gd name="T7" fmla="*/ 304 h 304"/>
                <a:gd name="T8" fmla="*/ 202 w 202"/>
                <a:gd name="T9" fmla="*/ 0 h 304"/>
                <a:gd name="T10" fmla="*/ 27 w 202"/>
                <a:gd name="T11" fmla="*/ 46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2" h="304">
                  <a:moveTo>
                    <a:pt x="27" y="46"/>
                  </a:moveTo>
                  <a:cubicBezTo>
                    <a:pt x="18" y="46"/>
                    <a:pt x="9" y="46"/>
                    <a:pt x="0" y="45"/>
                  </a:cubicBezTo>
                  <a:lnTo>
                    <a:pt x="0" y="304"/>
                  </a:lnTo>
                  <a:lnTo>
                    <a:pt x="202" y="304"/>
                  </a:lnTo>
                  <a:lnTo>
                    <a:pt x="202" y="0"/>
                  </a:lnTo>
                  <a:cubicBezTo>
                    <a:pt x="149" y="30"/>
                    <a:pt x="88" y="46"/>
                    <a:pt x="27" y="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92" name="Rectangle 51"/>
            <p:cNvSpPr>
              <a:spLocks noChangeArrowheads="1"/>
            </p:cNvSpPr>
            <p:nvPr/>
          </p:nvSpPr>
          <p:spPr bwMode="auto">
            <a:xfrm>
              <a:off x="7086601" y="6029326"/>
              <a:ext cx="153988" cy="22383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93" name="Freeform 147"/>
            <p:cNvSpPr>
              <a:spLocks/>
            </p:cNvSpPr>
            <p:nvPr/>
          </p:nvSpPr>
          <p:spPr bwMode="auto">
            <a:xfrm>
              <a:off x="7375526" y="5735639"/>
              <a:ext cx="87313" cy="198438"/>
            </a:xfrm>
            <a:custGeom>
              <a:avLst/>
              <a:gdLst>
                <a:gd name="T0" fmla="*/ 11 w 116"/>
                <a:gd name="T1" fmla="*/ 0 h 261"/>
                <a:gd name="T2" fmla="*/ 0 w 116"/>
                <a:gd name="T3" fmla="*/ 66 h 261"/>
                <a:gd name="T4" fmla="*/ 116 w 116"/>
                <a:gd name="T5" fmla="*/ 261 h 261"/>
                <a:gd name="T6" fmla="*/ 116 w 116"/>
                <a:gd name="T7" fmla="*/ 0 h 261"/>
                <a:gd name="T8" fmla="*/ 11 w 116"/>
                <a:gd name="T9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261">
                  <a:moveTo>
                    <a:pt x="11" y="0"/>
                  </a:moveTo>
                  <a:cubicBezTo>
                    <a:pt x="4" y="21"/>
                    <a:pt x="0" y="43"/>
                    <a:pt x="0" y="66"/>
                  </a:cubicBezTo>
                  <a:cubicBezTo>
                    <a:pt x="0" y="150"/>
                    <a:pt x="47" y="223"/>
                    <a:pt x="116" y="261"/>
                  </a:cubicBezTo>
                  <a:lnTo>
                    <a:pt x="116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94" name="Freeform 148"/>
            <p:cNvSpPr>
              <a:spLocks/>
            </p:cNvSpPr>
            <p:nvPr/>
          </p:nvSpPr>
          <p:spPr bwMode="auto">
            <a:xfrm>
              <a:off x="7308851" y="5919789"/>
              <a:ext cx="153988" cy="333375"/>
            </a:xfrm>
            <a:custGeom>
              <a:avLst/>
              <a:gdLst>
                <a:gd name="T0" fmla="*/ 0 w 202"/>
                <a:gd name="T1" fmla="*/ 0 h 438"/>
                <a:gd name="T2" fmla="*/ 0 w 202"/>
                <a:gd name="T3" fmla="*/ 438 h 438"/>
                <a:gd name="T4" fmla="*/ 202 w 202"/>
                <a:gd name="T5" fmla="*/ 438 h 438"/>
                <a:gd name="T6" fmla="*/ 202 w 202"/>
                <a:gd name="T7" fmla="*/ 164 h 438"/>
                <a:gd name="T8" fmla="*/ 0 w 202"/>
                <a:gd name="T9" fmla="*/ 0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438">
                  <a:moveTo>
                    <a:pt x="0" y="0"/>
                  </a:moveTo>
                  <a:lnTo>
                    <a:pt x="0" y="438"/>
                  </a:lnTo>
                  <a:lnTo>
                    <a:pt x="202" y="438"/>
                  </a:lnTo>
                  <a:lnTo>
                    <a:pt x="202" y="164"/>
                  </a:lnTo>
                  <a:cubicBezTo>
                    <a:pt x="116" y="136"/>
                    <a:pt x="44" y="77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95" name="Freeform 149"/>
            <p:cNvSpPr>
              <a:spLocks noEditPoints="1"/>
            </p:cNvSpPr>
            <p:nvPr/>
          </p:nvSpPr>
          <p:spPr bwMode="auto">
            <a:xfrm>
              <a:off x="7297738" y="5538789"/>
              <a:ext cx="619125" cy="604838"/>
            </a:xfrm>
            <a:custGeom>
              <a:avLst/>
              <a:gdLst>
                <a:gd name="T0" fmla="*/ 325 w 813"/>
                <a:gd name="T1" fmla="*/ 578 h 794"/>
                <a:gd name="T2" fmla="*/ 72 w 813"/>
                <a:gd name="T3" fmla="*/ 325 h 794"/>
                <a:gd name="T4" fmla="*/ 325 w 813"/>
                <a:gd name="T5" fmla="*/ 72 h 794"/>
                <a:gd name="T6" fmla="*/ 578 w 813"/>
                <a:gd name="T7" fmla="*/ 325 h 794"/>
                <a:gd name="T8" fmla="*/ 325 w 813"/>
                <a:gd name="T9" fmla="*/ 578 h 794"/>
                <a:gd name="T10" fmla="*/ 651 w 813"/>
                <a:gd name="T11" fmla="*/ 544 h 794"/>
                <a:gd name="T12" fmla="*/ 627 w 813"/>
                <a:gd name="T13" fmla="*/ 572 h 794"/>
                <a:gd name="T14" fmla="*/ 579 w 813"/>
                <a:gd name="T15" fmla="*/ 528 h 794"/>
                <a:gd name="T16" fmla="*/ 650 w 813"/>
                <a:gd name="T17" fmla="*/ 325 h 794"/>
                <a:gd name="T18" fmla="*/ 325 w 813"/>
                <a:gd name="T19" fmla="*/ 0 h 794"/>
                <a:gd name="T20" fmla="*/ 0 w 813"/>
                <a:gd name="T21" fmla="*/ 325 h 794"/>
                <a:gd name="T22" fmla="*/ 325 w 813"/>
                <a:gd name="T23" fmla="*/ 650 h 794"/>
                <a:gd name="T24" fmla="*/ 527 w 813"/>
                <a:gd name="T25" fmla="*/ 580 h 794"/>
                <a:gd name="T26" fmla="*/ 579 w 813"/>
                <a:gd name="T27" fmla="*/ 626 h 794"/>
                <a:gd name="T28" fmla="*/ 557 w 813"/>
                <a:gd name="T29" fmla="*/ 650 h 794"/>
                <a:gd name="T30" fmla="*/ 719 w 813"/>
                <a:gd name="T31" fmla="*/ 794 h 794"/>
                <a:gd name="T32" fmla="*/ 813 w 813"/>
                <a:gd name="T33" fmla="*/ 688 h 794"/>
                <a:gd name="T34" fmla="*/ 651 w 813"/>
                <a:gd name="T35" fmla="*/ 54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13" h="794">
                  <a:moveTo>
                    <a:pt x="325" y="578"/>
                  </a:moveTo>
                  <a:cubicBezTo>
                    <a:pt x="186" y="578"/>
                    <a:pt x="72" y="464"/>
                    <a:pt x="72" y="325"/>
                  </a:cubicBezTo>
                  <a:cubicBezTo>
                    <a:pt x="72" y="186"/>
                    <a:pt x="186" y="72"/>
                    <a:pt x="325" y="72"/>
                  </a:cubicBezTo>
                  <a:cubicBezTo>
                    <a:pt x="465" y="72"/>
                    <a:pt x="578" y="186"/>
                    <a:pt x="578" y="325"/>
                  </a:cubicBezTo>
                  <a:cubicBezTo>
                    <a:pt x="578" y="464"/>
                    <a:pt x="465" y="578"/>
                    <a:pt x="325" y="578"/>
                  </a:cubicBezTo>
                  <a:close/>
                  <a:moveTo>
                    <a:pt x="651" y="544"/>
                  </a:moveTo>
                  <a:lnTo>
                    <a:pt x="627" y="572"/>
                  </a:lnTo>
                  <a:lnTo>
                    <a:pt x="579" y="528"/>
                  </a:lnTo>
                  <a:cubicBezTo>
                    <a:pt x="624" y="473"/>
                    <a:pt x="650" y="402"/>
                    <a:pt x="650" y="325"/>
                  </a:cubicBezTo>
                  <a:cubicBezTo>
                    <a:pt x="650" y="146"/>
                    <a:pt x="505" y="0"/>
                    <a:pt x="325" y="0"/>
                  </a:cubicBezTo>
                  <a:cubicBezTo>
                    <a:pt x="146" y="0"/>
                    <a:pt x="0" y="146"/>
                    <a:pt x="0" y="325"/>
                  </a:cubicBezTo>
                  <a:cubicBezTo>
                    <a:pt x="0" y="504"/>
                    <a:pt x="146" y="650"/>
                    <a:pt x="325" y="650"/>
                  </a:cubicBezTo>
                  <a:cubicBezTo>
                    <a:pt x="402" y="650"/>
                    <a:pt x="472" y="624"/>
                    <a:pt x="527" y="580"/>
                  </a:cubicBezTo>
                  <a:lnTo>
                    <a:pt x="579" y="626"/>
                  </a:lnTo>
                  <a:lnTo>
                    <a:pt x="557" y="650"/>
                  </a:lnTo>
                  <a:lnTo>
                    <a:pt x="719" y="794"/>
                  </a:lnTo>
                  <a:lnTo>
                    <a:pt x="813" y="688"/>
                  </a:lnTo>
                  <a:lnTo>
                    <a:pt x="651" y="544"/>
                  </a:ln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96" name="Dark_Money" descr="{&quot;Key&quot;:&quot;POWER_USER_SHAPE_ICON&quot;,&quot;Value&quot;:&quot;POWER_USER_SHAPE_ICON_STYLE_1&quot;}"/>
          <p:cNvGrpSpPr>
            <a:grpSpLocks noChangeAspect="1"/>
          </p:cNvGrpSpPr>
          <p:nvPr>
            <p:custDataLst>
              <p:tags r:id="rId7"/>
            </p:custDataLst>
          </p:nvPr>
        </p:nvGrpSpPr>
        <p:grpSpPr bwMode="auto">
          <a:xfrm>
            <a:off x="5132831" y="2601077"/>
            <a:ext cx="508000" cy="421531"/>
            <a:chOff x="-4" y="8"/>
            <a:chExt cx="564" cy="468"/>
          </a:xfrm>
          <a:solidFill>
            <a:srgbClr val="0054C5"/>
          </a:solidFill>
        </p:grpSpPr>
        <p:sp>
          <p:nvSpPr>
            <p:cNvPr id="97" name="Dark_Money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476" y="246"/>
              <a:ext cx="84" cy="46"/>
            </a:xfrm>
            <a:custGeom>
              <a:avLst/>
              <a:gdLst>
                <a:gd name="T0" fmla="*/ 96 w 191"/>
                <a:gd name="T1" fmla="*/ 0 h 104"/>
                <a:gd name="T2" fmla="*/ 0 w 191"/>
                <a:gd name="T3" fmla="*/ 35 h 104"/>
                <a:gd name="T4" fmla="*/ 0 w 191"/>
                <a:gd name="T5" fmla="*/ 70 h 104"/>
                <a:gd name="T6" fmla="*/ 0 w 191"/>
                <a:gd name="T7" fmla="*/ 70 h 104"/>
                <a:gd name="T8" fmla="*/ 96 w 191"/>
                <a:gd name="T9" fmla="*/ 104 h 104"/>
                <a:gd name="T10" fmla="*/ 191 w 191"/>
                <a:gd name="T11" fmla="*/ 70 h 104"/>
                <a:gd name="T12" fmla="*/ 191 w 191"/>
                <a:gd name="T13" fmla="*/ 70 h 104"/>
                <a:gd name="T14" fmla="*/ 191 w 191"/>
                <a:gd name="T15" fmla="*/ 35 h 104"/>
                <a:gd name="T16" fmla="*/ 96 w 191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4">
                  <a:moveTo>
                    <a:pt x="96" y="0"/>
                  </a:moveTo>
                  <a:cubicBezTo>
                    <a:pt x="43" y="0"/>
                    <a:pt x="0" y="16"/>
                    <a:pt x="0" y="35"/>
                  </a:cubicBezTo>
                  <a:lnTo>
                    <a:pt x="0" y="70"/>
                  </a:lnTo>
                  <a:lnTo>
                    <a:pt x="0" y="70"/>
                  </a:lnTo>
                  <a:cubicBezTo>
                    <a:pt x="0" y="89"/>
                    <a:pt x="43" y="104"/>
                    <a:pt x="96" y="104"/>
                  </a:cubicBezTo>
                  <a:cubicBezTo>
                    <a:pt x="148" y="104"/>
                    <a:pt x="191" y="89"/>
                    <a:pt x="191" y="70"/>
                  </a:cubicBezTo>
                  <a:lnTo>
                    <a:pt x="191" y="70"/>
                  </a:lnTo>
                  <a:lnTo>
                    <a:pt x="191" y="35"/>
                  </a:lnTo>
                  <a:cubicBezTo>
                    <a:pt x="191" y="16"/>
                    <a:pt x="148" y="0"/>
                    <a:pt x="9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98" name="Dark_Money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476" y="384"/>
              <a:ext cx="84" cy="31"/>
            </a:xfrm>
            <a:custGeom>
              <a:avLst/>
              <a:gdLst>
                <a:gd name="T0" fmla="*/ 96 w 191"/>
                <a:gd name="T1" fmla="*/ 34 h 69"/>
                <a:gd name="T2" fmla="*/ 0 w 191"/>
                <a:gd name="T3" fmla="*/ 0 h 69"/>
                <a:gd name="T4" fmla="*/ 0 w 191"/>
                <a:gd name="T5" fmla="*/ 34 h 69"/>
                <a:gd name="T6" fmla="*/ 96 w 191"/>
                <a:gd name="T7" fmla="*/ 69 h 69"/>
                <a:gd name="T8" fmla="*/ 191 w 191"/>
                <a:gd name="T9" fmla="*/ 34 h 69"/>
                <a:gd name="T10" fmla="*/ 191 w 191"/>
                <a:gd name="T11" fmla="*/ 0 h 69"/>
                <a:gd name="T12" fmla="*/ 96 w 191"/>
                <a:gd name="T13" fmla="*/ 3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69">
                  <a:moveTo>
                    <a:pt x="96" y="34"/>
                  </a:moveTo>
                  <a:cubicBezTo>
                    <a:pt x="43" y="34"/>
                    <a:pt x="0" y="19"/>
                    <a:pt x="0" y="0"/>
                  </a:cubicBezTo>
                  <a:lnTo>
                    <a:pt x="0" y="34"/>
                  </a:lnTo>
                  <a:cubicBezTo>
                    <a:pt x="0" y="54"/>
                    <a:pt x="43" y="69"/>
                    <a:pt x="96" y="69"/>
                  </a:cubicBezTo>
                  <a:cubicBezTo>
                    <a:pt x="148" y="69"/>
                    <a:pt x="191" y="54"/>
                    <a:pt x="191" y="34"/>
                  </a:cubicBezTo>
                  <a:lnTo>
                    <a:pt x="191" y="0"/>
                  </a:lnTo>
                  <a:cubicBezTo>
                    <a:pt x="191" y="19"/>
                    <a:pt x="148" y="34"/>
                    <a:pt x="96" y="3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99" name="Dark_Money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476" y="353"/>
              <a:ext cx="84" cy="31"/>
            </a:xfrm>
            <a:custGeom>
              <a:avLst/>
              <a:gdLst>
                <a:gd name="T0" fmla="*/ 96 w 191"/>
                <a:gd name="T1" fmla="*/ 35 h 70"/>
                <a:gd name="T2" fmla="*/ 0 w 191"/>
                <a:gd name="T3" fmla="*/ 0 h 70"/>
                <a:gd name="T4" fmla="*/ 0 w 191"/>
                <a:gd name="T5" fmla="*/ 35 h 70"/>
                <a:gd name="T6" fmla="*/ 96 w 191"/>
                <a:gd name="T7" fmla="*/ 70 h 70"/>
                <a:gd name="T8" fmla="*/ 191 w 191"/>
                <a:gd name="T9" fmla="*/ 35 h 70"/>
                <a:gd name="T10" fmla="*/ 191 w 191"/>
                <a:gd name="T11" fmla="*/ 0 h 70"/>
                <a:gd name="T12" fmla="*/ 96 w 191"/>
                <a:gd name="T13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70">
                  <a:moveTo>
                    <a:pt x="96" y="35"/>
                  </a:moveTo>
                  <a:cubicBezTo>
                    <a:pt x="43" y="35"/>
                    <a:pt x="0" y="19"/>
                    <a:pt x="0" y="0"/>
                  </a:cubicBezTo>
                  <a:lnTo>
                    <a:pt x="0" y="35"/>
                  </a:lnTo>
                  <a:cubicBezTo>
                    <a:pt x="0" y="54"/>
                    <a:pt x="43" y="70"/>
                    <a:pt x="96" y="70"/>
                  </a:cubicBezTo>
                  <a:cubicBezTo>
                    <a:pt x="148" y="70"/>
                    <a:pt x="191" y="54"/>
                    <a:pt x="191" y="35"/>
                  </a:cubicBezTo>
                  <a:lnTo>
                    <a:pt x="191" y="0"/>
                  </a:lnTo>
                  <a:cubicBezTo>
                    <a:pt x="191" y="19"/>
                    <a:pt x="148" y="35"/>
                    <a:pt x="96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00" name="Dark_Money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476" y="323"/>
              <a:ext cx="84" cy="30"/>
            </a:xfrm>
            <a:custGeom>
              <a:avLst/>
              <a:gdLst>
                <a:gd name="T0" fmla="*/ 96 w 191"/>
                <a:gd name="T1" fmla="*/ 35 h 69"/>
                <a:gd name="T2" fmla="*/ 0 w 191"/>
                <a:gd name="T3" fmla="*/ 0 h 69"/>
                <a:gd name="T4" fmla="*/ 0 w 191"/>
                <a:gd name="T5" fmla="*/ 35 h 69"/>
                <a:gd name="T6" fmla="*/ 96 w 191"/>
                <a:gd name="T7" fmla="*/ 69 h 69"/>
                <a:gd name="T8" fmla="*/ 191 w 191"/>
                <a:gd name="T9" fmla="*/ 35 h 69"/>
                <a:gd name="T10" fmla="*/ 191 w 191"/>
                <a:gd name="T11" fmla="*/ 0 h 69"/>
                <a:gd name="T12" fmla="*/ 96 w 191"/>
                <a:gd name="T13" fmla="*/ 3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69">
                  <a:moveTo>
                    <a:pt x="96" y="35"/>
                  </a:moveTo>
                  <a:cubicBezTo>
                    <a:pt x="43" y="35"/>
                    <a:pt x="0" y="19"/>
                    <a:pt x="0" y="0"/>
                  </a:cubicBezTo>
                  <a:lnTo>
                    <a:pt x="0" y="35"/>
                  </a:lnTo>
                  <a:cubicBezTo>
                    <a:pt x="0" y="54"/>
                    <a:pt x="43" y="69"/>
                    <a:pt x="96" y="69"/>
                  </a:cubicBezTo>
                  <a:cubicBezTo>
                    <a:pt x="148" y="69"/>
                    <a:pt x="191" y="54"/>
                    <a:pt x="191" y="35"/>
                  </a:cubicBezTo>
                  <a:lnTo>
                    <a:pt x="191" y="0"/>
                  </a:lnTo>
                  <a:cubicBezTo>
                    <a:pt x="191" y="19"/>
                    <a:pt x="148" y="35"/>
                    <a:pt x="96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01" name="Dark_Money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476" y="292"/>
              <a:ext cx="84" cy="31"/>
            </a:xfrm>
            <a:custGeom>
              <a:avLst/>
              <a:gdLst>
                <a:gd name="T0" fmla="*/ 96 w 191"/>
                <a:gd name="T1" fmla="*/ 35 h 70"/>
                <a:gd name="T2" fmla="*/ 0 w 191"/>
                <a:gd name="T3" fmla="*/ 0 h 70"/>
                <a:gd name="T4" fmla="*/ 0 w 191"/>
                <a:gd name="T5" fmla="*/ 35 h 70"/>
                <a:gd name="T6" fmla="*/ 96 w 191"/>
                <a:gd name="T7" fmla="*/ 70 h 70"/>
                <a:gd name="T8" fmla="*/ 191 w 191"/>
                <a:gd name="T9" fmla="*/ 35 h 70"/>
                <a:gd name="T10" fmla="*/ 191 w 191"/>
                <a:gd name="T11" fmla="*/ 0 h 70"/>
                <a:gd name="T12" fmla="*/ 96 w 191"/>
                <a:gd name="T13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70">
                  <a:moveTo>
                    <a:pt x="96" y="35"/>
                  </a:moveTo>
                  <a:cubicBezTo>
                    <a:pt x="43" y="35"/>
                    <a:pt x="0" y="20"/>
                    <a:pt x="0" y="0"/>
                  </a:cubicBezTo>
                  <a:lnTo>
                    <a:pt x="0" y="35"/>
                  </a:lnTo>
                  <a:cubicBezTo>
                    <a:pt x="0" y="54"/>
                    <a:pt x="43" y="70"/>
                    <a:pt x="96" y="70"/>
                  </a:cubicBezTo>
                  <a:cubicBezTo>
                    <a:pt x="148" y="70"/>
                    <a:pt x="191" y="54"/>
                    <a:pt x="191" y="35"/>
                  </a:cubicBezTo>
                  <a:lnTo>
                    <a:pt x="191" y="0"/>
                  </a:lnTo>
                  <a:cubicBezTo>
                    <a:pt x="191" y="20"/>
                    <a:pt x="148" y="35"/>
                    <a:pt x="96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02" name="Dark_Money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476" y="415"/>
              <a:ext cx="84" cy="31"/>
            </a:xfrm>
            <a:custGeom>
              <a:avLst/>
              <a:gdLst>
                <a:gd name="T0" fmla="*/ 96 w 191"/>
                <a:gd name="T1" fmla="*/ 35 h 70"/>
                <a:gd name="T2" fmla="*/ 0 w 191"/>
                <a:gd name="T3" fmla="*/ 0 h 70"/>
                <a:gd name="T4" fmla="*/ 0 w 191"/>
                <a:gd name="T5" fmla="*/ 35 h 70"/>
                <a:gd name="T6" fmla="*/ 96 w 191"/>
                <a:gd name="T7" fmla="*/ 70 h 70"/>
                <a:gd name="T8" fmla="*/ 191 w 191"/>
                <a:gd name="T9" fmla="*/ 35 h 70"/>
                <a:gd name="T10" fmla="*/ 191 w 191"/>
                <a:gd name="T11" fmla="*/ 0 h 70"/>
                <a:gd name="T12" fmla="*/ 96 w 191"/>
                <a:gd name="T13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70">
                  <a:moveTo>
                    <a:pt x="96" y="35"/>
                  </a:moveTo>
                  <a:cubicBezTo>
                    <a:pt x="43" y="35"/>
                    <a:pt x="0" y="19"/>
                    <a:pt x="0" y="0"/>
                  </a:cubicBezTo>
                  <a:lnTo>
                    <a:pt x="0" y="35"/>
                  </a:lnTo>
                  <a:cubicBezTo>
                    <a:pt x="0" y="54"/>
                    <a:pt x="43" y="70"/>
                    <a:pt x="96" y="70"/>
                  </a:cubicBezTo>
                  <a:cubicBezTo>
                    <a:pt x="148" y="70"/>
                    <a:pt x="191" y="54"/>
                    <a:pt x="191" y="35"/>
                  </a:cubicBezTo>
                  <a:lnTo>
                    <a:pt x="191" y="0"/>
                  </a:lnTo>
                  <a:cubicBezTo>
                    <a:pt x="191" y="19"/>
                    <a:pt x="148" y="35"/>
                    <a:pt x="96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03" name="Dark_Money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476" y="446"/>
              <a:ext cx="84" cy="30"/>
            </a:xfrm>
            <a:custGeom>
              <a:avLst/>
              <a:gdLst>
                <a:gd name="T0" fmla="*/ 96 w 191"/>
                <a:gd name="T1" fmla="*/ 34 h 69"/>
                <a:gd name="T2" fmla="*/ 0 w 191"/>
                <a:gd name="T3" fmla="*/ 0 h 69"/>
                <a:gd name="T4" fmla="*/ 0 w 191"/>
                <a:gd name="T5" fmla="*/ 34 h 69"/>
                <a:gd name="T6" fmla="*/ 96 w 191"/>
                <a:gd name="T7" fmla="*/ 69 h 69"/>
                <a:gd name="T8" fmla="*/ 191 w 191"/>
                <a:gd name="T9" fmla="*/ 34 h 69"/>
                <a:gd name="T10" fmla="*/ 191 w 191"/>
                <a:gd name="T11" fmla="*/ 0 h 69"/>
                <a:gd name="T12" fmla="*/ 96 w 191"/>
                <a:gd name="T13" fmla="*/ 3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69">
                  <a:moveTo>
                    <a:pt x="96" y="34"/>
                  </a:moveTo>
                  <a:cubicBezTo>
                    <a:pt x="43" y="34"/>
                    <a:pt x="0" y="19"/>
                    <a:pt x="0" y="0"/>
                  </a:cubicBezTo>
                  <a:lnTo>
                    <a:pt x="0" y="34"/>
                  </a:lnTo>
                  <a:cubicBezTo>
                    <a:pt x="0" y="53"/>
                    <a:pt x="43" y="69"/>
                    <a:pt x="96" y="69"/>
                  </a:cubicBezTo>
                  <a:cubicBezTo>
                    <a:pt x="148" y="69"/>
                    <a:pt x="191" y="53"/>
                    <a:pt x="191" y="34"/>
                  </a:cubicBezTo>
                  <a:lnTo>
                    <a:pt x="191" y="0"/>
                  </a:lnTo>
                  <a:cubicBezTo>
                    <a:pt x="191" y="19"/>
                    <a:pt x="148" y="34"/>
                    <a:pt x="96" y="3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04" name="Dark_Money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376" y="338"/>
              <a:ext cx="84" cy="46"/>
            </a:xfrm>
            <a:custGeom>
              <a:avLst/>
              <a:gdLst>
                <a:gd name="T0" fmla="*/ 96 w 191"/>
                <a:gd name="T1" fmla="*/ 0 h 104"/>
                <a:gd name="T2" fmla="*/ 0 w 191"/>
                <a:gd name="T3" fmla="*/ 34 h 104"/>
                <a:gd name="T4" fmla="*/ 0 w 191"/>
                <a:gd name="T5" fmla="*/ 69 h 104"/>
                <a:gd name="T6" fmla="*/ 96 w 191"/>
                <a:gd name="T7" fmla="*/ 104 h 104"/>
                <a:gd name="T8" fmla="*/ 191 w 191"/>
                <a:gd name="T9" fmla="*/ 69 h 104"/>
                <a:gd name="T10" fmla="*/ 191 w 191"/>
                <a:gd name="T11" fmla="*/ 34 h 104"/>
                <a:gd name="T12" fmla="*/ 96 w 191"/>
                <a:gd name="T1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104">
                  <a:moveTo>
                    <a:pt x="96" y="0"/>
                  </a:moveTo>
                  <a:cubicBezTo>
                    <a:pt x="43" y="0"/>
                    <a:pt x="0" y="15"/>
                    <a:pt x="0" y="34"/>
                  </a:cubicBezTo>
                  <a:lnTo>
                    <a:pt x="0" y="69"/>
                  </a:lnTo>
                  <a:cubicBezTo>
                    <a:pt x="0" y="88"/>
                    <a:pt x="43" y="104"/>
                    <a:pt x="96" y="104"/>
                  </a:cubicBezTo>
                  <a:cubicBezTo>
                    <a:pt x="149" y="104"/>
                    <a:pt x="191" y="88"/>
                    <a:pt x="191" y="69"/>
                  </a:cubicBezTo>
                  <a:lnTo>
                    <a:pt x="191" y="34"/>
                  </a:lnTo>
                  <a:cubicBezTo>
                    <a:pt x="191" y="15"/>
                    <a:pt x="149" y="0"/>
                    <a:pt x="9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05" name="Dark_Money"/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376" y="384"/>
              <a:ext cx="84" cy="31"/>
            </a:xfrm>
            <a:custGeom>
              <a:avLst/>
              <a:gdLst>
                <a:gd name="T0" fmla="*/ 96 w 191"/>
                <a:gd name="T1" fmla="*/ 34 h 69"/>
                <a:gd name="T2" fmla="*/ 0 w 191"/>
                <a:gd name="T3" fmla="*/ 0 h 69"/>
                <a:gd name="T4" fmla="*/ 0 w 191"/>
                <a:gd name="T5" fmla="*/ 34 h 69"/>
                <a:gd name="T6" fmla="*/ 96 w 191"/>
                <a:gd name="T7" fmla="*/ 69 h 69"/>
                <a:gd name="T8" fmla="*/ 191 w 191"/>
                <a:gd name="T9" fmla="*/ 34 h 69"/>
                <a:gd name="T10" fmla="*/ 191 w 191"/>
                <a:gd name="T11" fmla="*/ 0 h 69"/>
                <a:gd name="T12" fmla="*/ 96 w 191"/>
                <a:gd name="T13" fmla="*/ 3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69">
                  <a:moveTo>
                    <a:pt x="96" y="34"/>
                  </a:moveTo>
                  <a:cubicBezTo>
                    <a:pt x="43" y="34"/>
                    <a:pt x="0" y="19"/>
                    <a:pt x="0" y="0"/>
                  </a:cubicBezTo>
                  <a:lnTo>
                    <a:pt x="0" y="34"/>
                  </a:lnTo>
                  <a:cubicBezTo>
                    <a:pt x="0" y="54"/>
                    <a:pt x="43" y="69"/>
                    <a:pt x="96" y="69"/>
                  </a:cubicBezTo>
                  <a:cubicBezTo>
                    <a:pt x="149" y="69"/>
                    <a:pt x="191" y="54"/>
                    <a:pt x="191" y="34"/>
                  </a:cubicBezTo>
                  <a:lnTo>
                    <a:pt x="191" y="0"/>
                  </a:lnTo>
                  <a:cubicBezTo>
                    <a:pt x="191" y="19"/>
                    <a:pt x="149" y="34"/>
                    <a:pt x="96" y="3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06" name="Dark_Money"/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376" y="415"/>
              <a:ext cx="84" cy="31"/>
            </a:xfrm>
            <a:custGeom>
              <a:avLst/>
              <a:gdLst>
                <a:gd name="T0" fmla="*/ 96 w 191"/>
                <a:gd name="T1" fmla="*/ 35 h 70"/>
                <a:gd name="T2" fmla="*/ 0 w 191"/>
                <a:gd name="T3" fmla="*/ 0 h 70"/>
                <a:gd name="T4" fmla="*/ 0 w 191"/>
                <a:gd name="T5" fmla="*/ 35 h 70"/>
                <a:gd name="T6" fmla="*/ 96 w 191"/>
                <a:gd name="T7" fmla="*/ 70 h 70"/>
                <a:gd name="T8" fmla="*/ 191 w 191"/>
                <a:gd name="T9" fmla="*/ 35 h 70"/>
                <a:gd name="T10" fmla="*/ 191 w 191"/>
                <a:gd name="T11" fmla="*/ 0 h 70"/>
                <a:gd name="T12" fmla="*/ 96 w 191"/>
                <a:gd name="T13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70">
                  <a:moveTo>
                    <a:pt x="96" y="35"/>
                  </a:moveTo>
                  <a:cubicBezTo>
                    <a:pt x="43" y="35"/>
                    <a:pt x="0" y="19"/>
                    <a:pt x="0" y="0"/>
                  </a:cubicBezTo>
                  <a:lnTo>
                    <a:pt x="0" y="35"/>
                  </a:lnTo>
                  <a:cubicBezTo>
                    <a:pt x="0" y="54"/>
                    <a:pt x="43" y="70"/>
                    <a:pt x="96" y="70"/>
                  </a:cubicBezTo>
                  <a:cubicBezTo>
                    <a:pt x="149" y="70"/>
                    <a:pt x="191" y="54"/>
                    <a:pt x="191" y="35"/>
                  </a:cubicBezTo>
                  <a:lnTo>
                    <a:pt x="191" y="0"/>
                  </a:lnTo>
                  <a:cubicBezTo>
                    <a:pt x="191" y="19"/>
                    <a:pt x="149" y="35"/>
                    <a:pt x="96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07" name="Dark_Money"/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376" y="446"/>
              <a:ext cx="84" cy="30"/>
            </a:xfrm>
            <a:custGeom>
              <a:avLst/>
              <a:gdLst>
                <a:gd name="T0" fmla="*/ 96 w 191"/>
                <a:gd name="T1" fmla="*/ 34 h 69"/>
                <a:gd name="T2" fmla="*/ 0 w 191"/>
                <a:gd name="T3" fmla="*/ 0 h 69"/>
                <a:gd name="T4" fmla="*/ 0 w 191"/>
                <a:gd name="T5" fmla="*/ 34 h 69"/>
                <a:gd name="T6" fmla="*/ 96 w 191"/>
                <a:gd name="T7" fmla="*/ 69 h 69"/>
                <a:gd name="T8" fmla="*/ 191 w 191"/>
                <a:gd name="T9" fmla="*/ 34 h 69"/>
                <a:gd name="T10" fmla="*/ 191 w 191"/>
                <a:gd name="T11" fmla="*/ 0 h 69"/>
                <a:gd name="T12" fmla="*/ 96 w 191"/>
                <a:gd name="T13" fmla="*/ 3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" h="69">
                  <a:moveTo>
                    <a:pt x="96" y="34"/>
                  </a:moveTo>
                  <a:cubicBezTo>
                    <a:pt x="43" y="34"/>
                    <a:pt x="0" y="19"/>
                    <a:pt x="0" y="0"/>
                  </a:cubicBezTo>
                  <a:lnTo>
                    <a:pt x="0" y="34"/>
                  </a:lnTo>
                  <a:cubicBezTo>
                    <a:pt x="0" y="53"/>
                    <a:pt x="43" y="69"/>
                    <a:pt x="96" y="69"/>
                  </a:cubicBezTo>
                  <a:cubicBezTo>
                    <a:pt x="149" y="69"/>
                    <a:pt x="191" y="53"/>
                    <a:pt x="191" y="34"/>
                  </a:cubicBezTo>
                  <a:lnTo>
                    <a:pt x="191" y="0"/>
                  </a:lnTo>
                  <a:cubicBezTo>
                    <a:pt x="191" y="19"/>
                    <a:pt x="149" y="34"/>
                    <a:pt x="96" y="3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08" name="Dark_Money"/>
            <p:cNvSpPr>
              <a:spLocks noEditPoints="1"/>
            </p:cNvSpPr>
            <p:nvPr>
              <p:custDataLst>
                <p:tags r:id="rId26"/>
              </p:custDataLst>
            </p:nvPr>
          </p:nvSpPr>
          <p:spPr bwMode="auto">
            <a:xfrm>
              <a:off x="-4" y="131"/>
              <a:ext cx="432" cy="330"/>
            </a:xfrm>
            <a:custGeom>
              <a:avLst/>
              <a:gdLst>
                <a:gd name="T0" fmla="*/ 979 w 979"/>
                <a:gd name="T1" fmla="*/ 434 h 746"/>
                <a:gd name="T2" fmla="*/ 654 w 979"/>
                <a:gd name="T3" fmla="*/ 0 h 746"/>
                <a:gd name="T4" fmla="*/ 654 w 979"/>
                <a:gd name="T5" fmla="*/ 0 h 746"/>
                <a:gd name="T6" fmla="*/ 653 w 979"/>
                <a:gd name="T7" fmla="*/ 0 h 746"/>
                <a:gd name="T8" fmla="*/ 376 w 979"/>
                <a:gd name="T9" fmla="*/ 0 h 746"/>
                <a:gd name="T10" fmla="*/ 375 w 979"/>
                <a:gd name="T11" fmla="*/ 0 h 746"/>
                <a:gd name="T12" fmla="*/ 375 w 979"/>
                <a:gd name="T13" fmla="*/ 0 h 746"/>
                <a:gd name="T14" fmla="*/ 29 w 979"/>
                <a:gd name="T15" fmla="*/ 555 h 746"/>
                <a:gd name="T16" fmla="*/ 219 w 979"/>
                <a:gd name="T17" fmla="*/ 746 h 746"/>
                <a:gd name="T18" fmla="*/ 810 w 979"/>
                <a:gd name="T19" fmla="*/ 746 h 746"/>
                <a:gd name="T20" fmla="*/ 827 w 979"/>
                <a:gd name="T21" fmla="*/ 745 h 746"/>
                <a:gd name="T22" fmla="*/ 827 w 979"/>
                <a:gd name="T23" fmla="*/ 537 h 746"/>
                <a:gd name="T24" fmla="*/ 827 w 979"/>
                <a:gd name="T25" fmla="*/ 502 h 746"/>
                <a:gd name="T26" fmla="*/ 957 w 979"/>
                <a:gd name="T27" fmla="*/ 433 h 746"/>
                <a:gd name="T28" fmla="*/ 979 w 979"/>
                <a:gd name="T29" fmla="*/ 434 h 746"/>
                <a:gd name="T30" fmla="*/ 549 w 979"/>
                <a:gd name="T31" fmla="*/ 624 h 746"/>
                <a:gd name="T32" fmla="*/ 479 w 979"/>
                <a:gd name="T33" fmla="*/ 624 h 746"/>
                <a:gd name="T34" fmla="*/ 479 w 979"/>
                <a:gd name="T35" fmla="*/ 554 h 746"/>
                <a:gd name="T36" fmla="*/ 549 w 979"/>
                <a:gd name="T37" fmla="*/ 554 h 746"/>
                <a:gd name="T38" fmla="*/ 549 w 979"/>
                <a:gd name="T39" fmla="*/ 624 h 746"/>
                <a:gd name="T40" fmla="*/ 600 w 979"/>
                <a:gd name="T41" fmla="*/ 416 h 746"/>
                <a:gd name="T42" fmla="*/ 549 w 979"/>
                <a:gd name="T43" fmla="*/ 502 h 746"/>
                <a:gd name="T44" fmla="*/ 479 w 979"/>
                <a:gd name="T45" fmla="*/ 502 h 746"/>
                <a:gd name="T46" fmla="*/ 557 w 979"/>
                <a:gd name="T47" fmla="*/ 361 h 746"/>
                <a:gd name="T48" fmla="*/ 601 w 979"/>
                <a:gd name="T49" fmla="*/ 294 h 746"/>
                <a:gd name="T50" fmla="*/ 514 w 979"/>
                <a:gd name="T51" fmla="*/ 207 h 746"/>
                <a:gd name="T52" fmla="*/ 427 w 979"/>
                <a:gd name="T53" fmla="*/ 294 h 746"/>
                <a:gd name="T54" fmla="*/ 358 w 979"/>
                <a:gd name="T55" fmla="*/ 294 h 746"/>
                <a:gd name="T56" fmla="*/ 514 w 979"/>
                <a:gd name="T57" fmla="*/ 138 h 746"/>
                <a:gd name="T58" fmla="*/ 670 w 979"/>
                <a:gd name="T59" fmla="*/ 294 h 746"/>
                <a:gd name="T60" fmla="*/ 600 w 979"/>
                <a:gd name="T61" fmla="*/ 416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79" h="746">
                  <a:moveTo>
                    <a:pt x="979" y="434"/>
                  </a:moveTo>
                  <a:cubicBezTo>
                    <a:pt x="945" y="337"/>
                    <a:pt x="861" y="187"/>
                    <a:pt x="654" y="0"/>
                  </a:cubicBezTo>
                  <a:lnTo>
                    <a:pt x="654" y="0"/>
                  </a:lnTo>
                  <a:lnTo>
                    <a:pt x="653" y="0"/>
                  </a:lnTo>
                  <a:lnTo>
                    <a:pt x="376" y="0"/>
                  </a:lnTo>
                  <a:lnTo>
                    <a:pt x="375" y="0"/>
                  </a:lnTo>
                  <a:lnTo>
                    <a:pt x="375" y="0"/>
                  </a:lnTo>
                  <a:cubicBezTo>
                    <a:pt x="0" y="338"/>
                    <a:pt x="29" y="555"/>
                    <a:pt x="29" y="555"/>
                  </a:cubicBezTo>
                  <a:cubicBezTo>
                    <a:pt x="29" y="661"/>
                    <a:pt x="114" y="746"/>
                    <a:pt x="219" y="746"/>
                  </a:cubicBezTo>
                  <a:lnTo>
                    <a:pt x="810" y="746"/>
                  </a:lnTo>
                  <a:cubicBezTo>
                    <a:pt x="815" y="746"/>
                    <a:pt x="821" y="746"/>
                    <a:pt x="827" y="745"/>
                  </a:cubicBezTo>
                  <a:lnTo>
                    <a:pt x="827" y="537"/>
                  </a:lnTo>
                  <a:lnTo>
                    <a:pt x="827" y="502"/>
                  </a:lnTo>
                  <a:cubicBezTo>
                    <a:pt x="827" y="451"/>
                    <a:pt x="897" y="433"/>
                    <a:pt x="957" y="433"/>
                  </a:cubicBezTo>
                  <a:cubicBezTo>
                    <a:pt x="964" y="433"/>
                    <a:pt x="971" y="433"/>
                    <a:pt x="979" y="434"/>
                  </a:cubicBezTo>
                  <a:close/>
                  <a:moveTo>
                    <a:pt x="549" y="624"/>
                  </a:moveTo>
                  <a:lnTo>
                    <a:pt x="479" y="624"/>
                  </a:lnTo>
                  <a:lnTo>
                    <a:pt x="479" y="554"/>
                  </a:lnTo>
                  <a:lnTo>
                    <a:pt x="549" y="554"/>
                  </a:lnTo>
                  <a:lnTo>
                    <a:pt x="549" y="624"/>
                  </a:lnTo>
                  <a:close/>
                  <a:moveTo>
                    <a:pt x="600" y="416"/>
                  </a:moveTo>
                  <a:cubicBezTo>
                    <a:pt x="570" y="439"/>
                    <a:pt x="549" y="456"/>
                    <a:pt x="549" y="502"/>
                  </a:cubicBezTo>
                  <a:lnTo>
                    <a:pt x="479" y="502"/>
                  </a:lnTo>
                  <a:cubicBezTo>
                    <a:pt x="479" y="422"/>
                    <a:pt x="524" y="387"/>
                    <a:pt x="557" y="361"/>
                  </a:cubicBezTo>
                  <a:cubicBezTo>
                    <a:pt x="587" y="338"/>
                    <a:pt x="601" y="326"/>
                    <a:pt x="601" y="294"/>
                  </a:cubicBezTo>
                  <a:cubicBezTo>
                    <a:pt x="601" y="233"/>
                    <a:pt x="575" y="207"/>
                    <a:pt x="514" y="207"/>
                  </a:cubicBezTo>
                  <a:cubicBezTo>
                    <a:pt x="453" y="207"/>
                    <a:pt x="427" y="233"/>
                    <a:pt x="427" y="294"/>
                  </a:cubicBezTo>
                  <a:lnTo>
                    <a:pt x="358" y="294"/>
                  </a:lnTo>
                  <a:cubicBezTo>
                    <a:pt x="358" y="195"/>
                    <a:pt x="415" y="138"/>
                    <a:pt x="514" y="138"/>
                  </a:cubicBezTo>
                  <a:cubicBezTo>
                    <a:pt x="613" y="138"/>
                    <a:pt x="670" y="195"/>
                    <a:pt x="670" y="294"/>
                  </a:cubicBezTo>
                  <a:cubicBezTo>
                    <a:pt x="670" y="361"/>
                    <a:pt x="631" y="392"/>
                    <a:pt x="600" y="41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09" name="Dark_Money"/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98" y="8"/>
              <a:ext cx="249" cy="92"/>
            </a:xfrm>
            <a:custGeom>
              <a:avLst/>
              <a:gdLst>
                <a:gd name="T0" fmla="*/ 282 w 564"/>
                <a:gd name="T1" fmla="*/ 209 h 209"/>
                <a:gd name="T2" fmla="*/ 282 w 564"/>
                <a:gd name="T3" fmla="*/ 209 h 209"/>
                <a:gd name="T4" fmla="*/ 282 w 564"/>
                <a:gd name="T5" fmla="*/ 209 h 209"/>
                <a:gd name="T6" fmla="*/ 283 w 564"/>
                <a:gd name="T7" fmla="*/ 209 h 209"/>
                <a:gd name="T8" fmla="*/ 283 w 564"/>
                <a:gd name="T9" fmla="*/ 209 h 209"/>
                <a:gd name="T10" fmla="*/ 422 w 564"/>
                <a:gd name="T11" fmla="*/ 209 h 209"/>
                <a:gd name="T12" fmla="*/ 508 w 564"/>
                <a:gd name="T13" fmla="*/ 35 h 209"/>
                <a:gd name="T14" fmla="*/ 404 w 564"/>
                <a:gd name="T15" fmla="*/ 0 h 209"/>
                <a:gd name="T16" fmla="*/ 282 w 564"/>
                <a:gd name="T17" fmla="*/ 35 h 209"/>
                <a:gd name="T18" fmla="*/ 160 w 564"/>
                <a:gd name="T19" fmla="*/ 0 h 209"/>
                <a:gd name="T20" fmla="*/ 56 w 564"/>
                <a:gd name="T21" fmla="*/ 35 h 209"/>
                <a:gd name="T22" fmla="*/ 143 w 564"/>
                <a:gd name="T23" fmla="*/ 209 h 209"/>
                <a:gd name="T24" fmla="*/ 282 w 564"/>
                <a:gd name="T25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64" h="209">
                  <a:moveTo>
                    <a:pt x="282" y="209"/>
                  </a:moveTo>
                  <a:lnTo>
                    <a:pt x="282" y="209"/>
                  </a:lnTo>
                  <a:lnTo>
                    <a:pt x="282" y="209"/>
                  </a:lnTo>
                  <a:lnTo>
                    <a:pt x="283" y="209"/>
                  </a:lnTo>
                  <a:lnTo>
                    <a:pt x="283" y="209"/>
                  </a:lnTo>
                  <a:lnTo>
                    <a:pt x="422" y="209"/>
                  </a:lnTo>
                  <a:cubicBezTo>
                    <a:pt x="422" y="209"/>
                    <a:pt x="564" y="63"/>
                    <a:pt x="508" y="35"/>
                  </a:cubicBezTo>
                  <a:cubicBezTo>
                    <a:pt x="473" y="17"/>
                    <a:pt x="432" y="0"/>
                    <a:pt x="404" y="0"/>
                  </a:cubicBezTo>
                  <a:cubicBezTo>
                    <a:pt x="369" y="0"/>
                    <a:pt x="334" y="35"/>
                    <a:pt x="282" y="35"/>
                  </a:cubicBezTo>
                  <a:cubicBezTo>
                    <a:pt x="230" y="35"/>
                    <a:pt x="195" y="0"/>
                    <a:pt x="160" y="0"/>
                  </a:cubicBezTo>
                  <a:cubicBezTo>
                    <a:pt x="133" y="0"/>
                    <a:pt x="91" y="17"/>
                    <a:pt x="56" y="35"/>
                  </a:cubicBezTo>
                  <a:cubicBezTo>
                    <a:pt x="0" y="63"/>
                    <a:pt x="143" y="209"/>
                    <a:pt x="143" y="209"/>
                  </a:cubicBezTo>
                  <a:lnTo>
                    <a:pt x="282" y="20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0" name="Line_chart" descr="{&quot;Key&quot;:&quot;POWER_USER_SHAPE_ICON&quot;,&quot;Value&quot;:&quot;POWER_USER_SHAPE_ICON_STYLE_1&quot;}"/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5125049" y="3276490"/>
            <a:ext cx="508000" cy="474052"/>
            <a:chOff x="3170238" y="581026"/>
            <a:chExt cx="665163" cy="620713"/>
          </a:xfrm>
          <a:solidFill>
            <a:srgbClr val="0054C5"/>
          </a:solidFill>
        </p:grpSpPr>
        <p:sp>
          <p:nvSpPr>
            <p:cNvPr id="111" name="Freeform 6"/>
            <p:cNvSpPr>
              <a:spLocks/>
            </p:cNvSpPr>
            <p:nvPr/>
          </p:nvSpPr>
          <p:spPr bwMode="auto">
            <a:xfrm>
              <a:off x="3170238" y="582614"/>
              <a:ext cx="665163" cy="619125"/>
            </a:xfrm>
            <a:custGeom>
              <a:avLst/>
              <a:gdLst>
                <a:gd name="T0" fmla="*/ 419 w 419"/>
                <a:gd name="T1" fmla="*/ 390 h 390"/>
                <a:gd name="T2" fmla="*/ 0 w 419"/>
                <a:gd name="T3" fmla="*/ 390 h 390"/>
                <a:gd name="T4" fmla="*/ 0 w 419"/>
                <a:gd name="T5" fmla="*/ 0 h 390"/>
                <a:gd name="T6" fmla="*/ 30 w 419"/>
                <a:gd name="T7" fmla="*/ 0 h 390"/>
                <a:gd name="T8" fmla="*/ 30 w 419"/>
                <a:gd name="T9" fmla="*/ 360 h 390"/>
                <a:gd name="T10" fmla="*/ 419 w 419"/>
                <a:gd name="T11" fmla="*/ 360 h 390"/>
                <a:gd name="T12" fmla="*/ 419 w 419"/>
                <a:gd name="T13" fmla="*/ 390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9" h="390">
                  <a:moveTo>
                    <a:pt x="419" y="390"/>
                  </a:moveTo>
                  <a:lnTo>
                    <a:pt x="0" y="390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360"/>
                  </a:lnTo>
                  <a:lnTo>
                    <a:pt x="419" y="360"/>
                  </a:lnTo>
                  <a:lnTo>
                    <a:pt x="419" y="39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112" name="Freeform 10"/>
            <p:cNvSpPr>
              <a:spLocks/>
            </p:cNvSpPr>
            <p:nvPr/>
          </p:nvSpPr>
          <p:spPr bwMode="auto">
            <a:xfrm>
              <a:off x="3251201" y="847726"/>
              <a:ext cx="133350" cy="268288"/>
            </a:xfrm>
            <a:custGeom>
              <a:avLst/>
              <a:gdLst>
                <a:gd name="T0" fmla="*/ 0 w 84"/>
                <a:gd name="T1" fmla="*/ 117 h 169"/>
                <a:gd name="T2" fmla="*/ 0 w 84"/>
                <a:gd name="T3" fmla="*/ 169 h 169"/>
                <a:gd name="T4" fmla="*/ 84 w 84"/>
                <a:gd name="T5" fmla="*/ 169 h 169"/>
                <a:gd name="T6" fmla="*/ 84 w 84"/>
                <a:gd name="T7" fmla="*/ 0 h 169"/>
                <a:gd name="T8" fmla="*/ 0 w 84"/>
                <a:gd name="T9" fmla="*/ 117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69">
                  <a:moveTo>
                    <a:pt x="0" y="117"/>
                  </a:moveTo>
                  <a:lnTo>
                    <a:pt x="0" y="169"/>
                  </a:lnTo>
                  <a:lnTo>
                    <a:pt x="84" y="169"/>
                  </a:lnTo>
                  <a:lnTo>
                    <a:pt x="84" y="0"/>
                  </a:lnTo>
                  <a:lnTo>
                    <a:pt x="0" y="1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113" name="Freeform 11"/>
            <p:cNvSpPr>
              <a:spLocks/>
            </p:cNvSpPr>
            <p:nvPr/>
          </p:nvSpPr>
          <p:spPr bwMode="auto">
            <a:xfrm>
              <a:off x="3425826" y="838201"/>
              <a:ext cx="133350" cy="277813"/>
            </a:xfrm>
            <a:custGeom>
              <a:avLst/>
              <a:gdLst>
                <a:gd name="T0" fmla="*/ 0 w 84"/>
                <a:gd name="T1" fmla="*/ 0 h 175"/>
                <a:gd name="T2" fmla="*/ 0 w 84"/>
                <a:gd name="T3" fmla="*/ 175 h 175"/>
                <a:gd name="T4" fmla="*/ 84 w 84"/>
                <a:gd name="T5" fmla="*/ 175 h 175"/>
                <a:gd name="T6" fmla="*/ 84 w 84"/>
                <a:gd name="T7" fmla="*/ 42 h 175"/>
                <a:gd name="T8" fmla="*/ 0 w 84"/>
                <a:gd name="T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175">
                  <a:moveTo>
                    <a:pt x="0" y="0"/>
                  </a:moveTo>
                  <a:lnTo>
                    <a:pt x="0" y="175"/>
                  </a:lnTo>
                  <a:lnTo>
                    <a:pt x="84" y="175"/>
                  </a:lnTo>
                  <a:lnTo>
                    <a:pt x="84" y="4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114" name="Freeform 12"/>
            <p:cNvSpPr>
              <a:spLocks/>
            </p:cNvSpPr>
            <p:nvPr/>
          </p:nvSpPr>
          <p:spPr bwMode="auto">
            <a:xfrm>
              <a:off x="3597276" y="714376"/>
              <a:ext cx="133350" cy="401638"/>
            </a:xfrm>
            <a:custGeom>
              <a:avLst/>
              <a:gdLst>
                <a:gd name="T0" fmla="*/ 84 w 84"/>
                <a:gd name="T1" fmla="*/ 0 h 253"/>
                <a:gd name="T2" fmla="*/ 0 w 84"/>
                <a:gd name="T3" fmla="*/ 125 h 253"/>
                <a:gd name="T4" fmla="*/ 0 w 84"/>
                <a:gd name="T5" fmla="*/ 253 h 253"/>
                <a:gd name="T6" fmla="*/ 84 w 84"/>
                <a:gd name="T7" fmla="*/ 253 h 253"/>
                <a:gd name="T8" fmla="*/ 84 w 84"/>
                <a:gd name="T9" fmla="*/ 0 h 253"/>
                <a:gd name="T10" fmla="*/ 84 w 84"/>
                <a:gd name="T11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253">
                  <a:moveTo>
                    <a:pt x="84" y="0"/>
                  </a:moveTo>
                  <a:lnTo>
                    <a:pt x="0" y="125"/>
                  </a:lnTo>
                  <a:lnTo>
                    <a:pt x="0" y="253"/>
                  </a:lnTo>
                  <a:lnTo>
                    <a:pt x="84" y="253"/>
                  </a:lnTo>
                  <a:lnTo>
                    <a:pt x="84" y="0"/>
                  </a:lnTo>
                  <a:lnTo>
                    <a:pt x="8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115" name="Freeform 13"/>
            <p:cNvSpPr>
              <a:spLocks/>
            </p:cNvSpPr>
            <p:nvPr/>
          </p:nvSpPr>
          <p:spPr bwMode="auto">
            <a:xfrm>
              <a:off x="3251201" y="647701"/>
              <a:ext cx="444500" cy="317500"/>
            </a:xfrm>
            <a:custGeom>
              <a:avLst/>
              <a:gdLst>
                <a:gd name="T0" fmla="*/ 265 w 280"/>
                <a:gd name="T1" fmla="*/ 0 h 200"/>
                <a:gd name="T2" fmla="*/ 193 w 280"/>
                <a:gd name="T3" fmla="*/ 106 h 200"/>
                <a:gd name="T4" fmla="*/ 80 w 280"/>
                <a:gd name="T5" fmla="*/ 51 h 200"/>
                <a:gd name="T6" fmla="*/ 0 w 280"/>
                <a:gd name="T7" fmla="*/ 165 h 200"/>
                <a:gd name="T8" fmla="*/ 0 w 280"/>
                <a:gd name="T9" fmla="*/ 200 h 200"/>
                <a:gd name="T10" fmla="*/ 86 w 280"/>
                <a:gd name="T11" fmla="*/ 75 h 200"/>
                <a:gd name="T12" fmla="*/ 199 w 280"/>
                <a:gd name="T13" fmla="*/ 130 h 200"/>
                <a:gd name="T14" fmla="*/ 280 w 280"/>
                <a:gd name="T15" fmla="*/ 10 h 200"/>
                <a:gd name="T16" fmla="*/ 265 w 280"/>
                <a:gd name="T17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0" h="200">
                  <a:moveTo>
                    <a:pt x="265" y="0"/>
                  </a:moveTo>
                  <a:lnTo>
                    <a:pt x="193" y="106"/>
                  </a:lnTo>
                  <a:lnTo>
                    <a:pt x="80" y="51"/>
                  </a:lnTo>
                  <a:lnTo>
                    <a:pt x="0" y="165"/>
                  </a:lnTo>
                  <a:lnTo>
                    <a:pt x="0" y="200"/>
                  </a:lnTo>
                  <a:lnTo>
                    <a:pt x="86" y="75"/>
                  </a:lnTo>
                  <a:lnTo>
                    <a:pt x="199" y="130"/>
                  </a:lnTo>
                  <a:lnTo>
                    <a:pt x="280" y="10"/>
                  </a:lnTo>
                  <a:lnTo>
                    <a:pt x="26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  <p:sp>
          <p:nvSpPr>
            <p:cNvPr id="116" name="Freeform 14"/>
            <p:cNvSpPr>
              <a:spLocks/>
            </p:cNvSpPr>
            <p:nvPr/>
          </p:nvSpPr>
          <p:spPr bwMode="auto">
            <a:xfrm>
              <a:off x="3611563" y="581026"/>
              <a:ext cx="119063" cy="119063"/>
            </a:xfrm>
            <a:custGeom>
              <a:avLst/>
              <a:gdLst>
                <a:gd name="T0" fmla="*/ 157 w 157"/>
                <a:gd name="T1" fmla="*/ 156 h 156"/>
                <a:gd name="T2" fmla="*/ 0 w 157"/>
                <a:gd name="T3" fmla="*/ 74 h 156"/>
                <a:gd name="T4" fmla="*/ 150 w 157"/>
                <a:gd name="T5" fmla="*/ 0 h 156"/>
                <a:gd name="T6" fmla="*/ 157 w 157"/>
                <a:gd name="T7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7" h="156">
                  <a:moveTo>
                    <a:pt x="157" y="156"/>
                  </a:moveTo>
                  <a:lnTo>
                    <a:pt x="0" y="74"/>
                  </a:lnTo>
                  <a:lnTo>
                    <a:pt x="150" y="0"/>
                  </a:lnTo>
                  <a:lnTo>
                    <a:pt x="157" y="15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fr-FR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117" name="University2" descr="{&quot;Key&quot;:&quot;POWER_USER_SHAPE_ICON&quot;,&quot;Value&quot;:&quot;POWER_USER_SHAPE_ICON_STYLE_1&quot;}">
            <a:extLst>
              <a:ext uri="{FF2B5EF4-FFF2-40B4-BE49-F238E27FC236}">
                <a16:creationId xmlns:a16="http://schemas.microsoft.com/office/drawing/2014/main" id="{D0835148-EB76-7FB6-EBE3-6D6CBA47406D}"/>
              </a:ext>
            </a:extLst>
          </p:cNvPr>
          <p:cNvGrpSpPr>
            <a:grpSpLocks noChangeAspect="1"/>
          </p:cNvGrpSpPr>
          <p:nvPr/>
        </p:nvGrpSpPr>
        <p:grpSpPr>
          <a:xfrm>
            <a:off x="5132831" y="4037059"/>
            <a:ext cx="508000" cy="503401"/>
            <a:chOff x="11292681" y="3149604"/>
            <a:chExt cx="591138" cy="585787"/>
          </a:xfrm>
          <a:solidFill>
            <a:srgbClr val="0054C5"/>
          </a:solidFill>
        </p:grpSpPr>
        <p:sp>
          <p:nvSpPr>
            <p:cNvPr id="118" name="Free-form: Shape 315">
              <a:extLst>
                <a:ext uri="{FF2B5EF4-FFF2-40B4-BE49-F238E27FC236}">
                  <a16:creationId xmlns:a16="http://schemas.microsoft.com/office/drawing/2014/main" id="{04BE2077-1279-18AA-1061-F1457FD6A597}"/>
                </a:ext>
              </a:extLst>
            </p:cNvPr>
            <p:cNvSpPr/>
            <p:nvPr/>
          </p:nvSpPr>
          <p:spPr>
            <a:xfrm>
              <a:off x="11310070" y="3149604"/>
              <a:ext cx="551176" cy="187264"/>
            </a:xfrm>
            <a:custGeom>
              <a:avLst/>
              <a:gdLst>
                <a:gd name="connsiteX0" fmla="*/ 279758 w 551176"/>
                <a:gd name="connsiteY0" fmla="*/ 0 h 187264"/>
                <a:gd name="connsiteX1" fmla="*/ 534669 w 551176"/>
                <a:gd name="connsiteY1" fmla="*/ 146714 h 187264"/>
                <a:gd name="connsiteX2" fmla="*/ 549247 w 551176"/>
                <a:gd name="connsiteY2" fmla="*/ 159179 h 187264"/>
                <a:gd name="connsiteX3" fmla="*/ 542961 w 551176"/>
                <a:gd name="connsiteY3" fmla="*/ 183253 h 187264"/>
                <a:gd name="connsiteX4" fmla="*/ 525602 w 551176"/>
                <a:gd name="connsiteY4" fmla="*/ 187265 h 187264"/>
                <a:gd name="connsiteX5" fmla="*/ 33406 w 551176"/>
                <a:gd name="connsiteY5" fmla="*/ 187238 h 187264"/>
                <a:gd name="connsiteX6" fmla="*/ 14762 w 551176"/>
                <a:gd name="connsiteY6" fmla="*/ 186650 h 187264"/>
                <a:gd name="connsiteX7" fmla="*/ 880 w 551176"/>
                <a:gd name="connsiteY7" fmla="*/ 171992 h 187264"/>
                <a:gd name="connsiteX8" fmla="*/ 3448 w 551176"/>
                <a:gd name="connsiteY8" fmla="*/ 156317 h 187264"/>
                <a:gd name="connsiteX9" fmla="*/ 15190 w 551176"/>
                <a:gd name="connsiteY9" fmla="*/ 147437 h 187264"/>
                <a:gd name="connsiteX10" fmla="*/ 275532 w 551176"/>
                <a:gd name="connsiteY10" fmla="*/ 0 h 187264"/>
                <a:gd name="connsiteX11" fmla="*/ 279758 w 551176"/>
                <a:gd name="connsiteY11" fmla="*/ 0 h 187264"/>
                <a:gd name="connsiteX12" fmla="*/ 278313 w 551176"/>
                <a:gd name="connsiteY12" fmla="*/ 20462 h 187264"/>
                <a:gd name="connsiteX13" fmla="*/ 277029 w 551176"/>
                <a:gd name="connsiteY13" fmla="*/ 20462 h 187264"/>
                <a:gd name="connsiteX14" fmla="*/ 20192 w 551176"/>
                <a:gd name="connsiteY14" fmla="*/ 166107 h 187264"/>
                <a:gd name="connsiteX15" fmla="*/ 19690 w 551176"/>
                <a:gd name="connsiteY15" fmla="*/ 167852 h 187264"/>
                <a:gd name="connsiteX16" fmla="*/ 20834 w 551176"/>
                <a:gd name="connsiteY16" fmla="*/ 168514 h 187264"/>
                <a:gd name="connsiteX17" fmla="*/ 529962 w 551176"/>
                <a:gd name="connsiteY17" fmla="*/ 168514 h 187264"/>
                <a:gd name="connsiteX18" fmla="*/ 531266 w 551176"/>
                <a:gd name="connsiteY18" fmla="*/ 167251 h 187264"/>
                <a:gd name="connsiteX19" fmla="*/ 530604 w 551176"/>
                <a:gd name="connsiteY19" fmla="*/ 166107 h 187264"/>
                <a:gd name="connsiteX20" fmla="*/ 278313 w 551176"/>
                <a:gd name="connsiteY20" fmla="*/ 20462 h 18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51176" h="187264">
                  <a:moveTo>
                    <a:pt x="279758" y="0"/>
                  </a:moveTo>
                  <a:cubicBezTo>
                    <a:pt x="364568" y="48700"/>
                    <a:pt x="449538" y="97605"/>
                    <a:pt x="534669" y="146714"/>
                  </a:cubicBezTo>
                  <a:cubicBezTo>
                    <a:pt x="542551" y="151262"/>
                    <a:pt x="547411" y="155417"/>
                    <a:pt x="549247" y="159179"/>
                  </a:cubicBezTo>
                  <a:cubicBezTo>
                    <a:pt x="553188" y="167275"/>
                    <a:pt x="551093" y="175300"/>
                    <a:pt x="542961" y="183253"/>
                  </a:cubicBezTo>
                  <a:cubicBezTo>
                    <a:pt x="538922" y="187211"/>
                    <a:pt x="531861" y="187265"/>
                    <a:pt x="525602" y="187265"/>
                  </a:cubicBezTo>
                  <a:cubicBezTo>
                    <a:pt x="361545" y="187051"/>
                    <a:pt x="197480" y="187042"/>
                    <a:pt x="33406" y="187238"/>
                  </a:cubicBezTo>
                  <a:cubicBezTo>
                    <a:pt x="22689" y="187256"/>
                    <a:pt x="16474" y="187060"/>
                    <a:pt x="14762" y="186650"/>
                  </a:cubicBezTo>
                  <a:cubicBezTo>
                    <a:pt x="7986" y="185027"/>
                    <a:pt x="3358" y="180141"/>
                    <a:pt x="880" y="171992"/>
                  </a:cubicBezTo>
                  <a:cubicBezTo>
                    <a:pt x="-868" y="166232"/>
                    <a:pt x="-12" y="161007"/>
                    <a:pt x="3448" y="156317"/>
                  </a:cubicBezTo>
                  <a:cubicBezTo>
                    <a:pt x="5320" y="153785"/>
                    <a:pt x="9234" y="150825"/>
                    <a:pt x="15190" y="147437"/>
                  </a:cubicBezTo>
                  <a:cubicBezTo>
                    <a:pt x="102140" y="98041"/>
                    <a:pt x="188920" y="48896"/>
                    <a:pt x="275532" y="0"/>
                  </a:cubicBezTo>
                  <a:lnTo>
                    <a:pt x="279758" y="0"/>
                  </a:lnTo>
                  <a:close/>
                  <a:moveTo>
                    <a:pt x="278313" y="20462"/>
                  </a:moveTo>
                  <a:cubicBezTo>
                    <a:pt x="277916" y="20233"/>
                    <a:pt x="277427" y="20233"/>
                    <a:pt x="277029" y="20462"/>
                  </a:cubicBezTo>
                  <a:lnTo>
                    <a:pt x="20192" y="166107"/>
                  </a:lnTo>
                  <a:cubicBezTo>
                    <a:pt x="19572" y="166450"/>
                    <a:pt x="19347" y="167231"/>
                    <a:pt x="19690" y="167852"/>
                  </a:cubicBezTo>
                  <a:cubicBezTo>
                    <a:pt x="19919" y="168267"/>
                    <a:pt x="20359" y="168522"/>
                    <a:pt x="20834" y="168514"/>
                  </a:cubicBezTo>
                  <a:lnTo>
                    <a:pt x="529962" y="168514"/>
                  </a:lnTo>
                  <a:cubicBezTo>
                    <a:pt x="530671" y="168526"/>
                    <a:pt x="531255" y="167960"/>
                    <a:pt x="531266" y="167251"/>
                  </a:cubicBezTo>
                  <a:cubicBezTo>
                    <a:pt x="531274" y="166777"/>
                    <a:pt x="531019" y="166337"/>
                    <a:pt x="530604" y="166107"/>
                  </a:cubicBezTo>
                  <a:lnTo>
                    <a:pt x="278313" y="20462"/>
                  </a:ln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19" name="Free-form: Shape 316">
              <a:extLst>
                <a:ext uri="{FF2B5EF4-FFF2-40B4-BE49-F238E27FC236}">
                  <a16:creationId xmlns:a16="http://schemas.microsoft.com/office/drawing/2014/main" id="{76D402E8-5FF2-6473-006A-9EB9367FAB00}"/>
                </a:ext>
              </a:extLst>
            </p:cNvPr>
            <p:cNvSpPr/>
            <p:nvPr/>
          </p:nvSpPr>
          <p:spPr>
            <a:xfrm>
              <a:off x="11348932" y="3358321"/>
              <a:ext cx="125556" cy="18616"/>
            </a:xfrm>
            <a:custGeom>
              <a:avLst/>
              <a:gdLst>
                <a:gd name="connsiteX0" fmla="*/ 116409 w 125556"/>
                <a:gd name="connsiteY0" fmla="*/ 0 h 18616"/>
                <a:gd name="connsiteX1" fmla="*/ 125557 w 125556"/>
                <a:gd name="connsiteY1" fmla="*/ 0 h 18616"/>
                <a:gd name="connsiteX2" fmla="*/ 125557 w 125556"/>
                <a:gd name="connsiteY2" fmla="*/ 18617 h 18616"/>
                <a:gd name="connsiteX3" fmla="*/ 116409 w 125556"/>
                <a:gd name="connsiteY3" fmla="*/ 18617 h 18616"/>
                <a:gd name="connsiteX4" fmla="*/ 9148 w 125556"/>
                <a:gd name="connsiteY4" fmla="*/ 18617 h 18616"/>
                <a:gd name="connsiteX5" fmla="*/ 0 w 125556"/>
                <a:gd name="connsiteY5" fmla="*/ 18617 h 18616"/>
                <a:gd name="connsiteX6" fmla="*/ 0 w 125556"/>
                <a:gd name="connsiteY6" fmla="*/ 0 h 18616"/>
                <a:gd name="connsiteX7" fmla="*/ 9148 w 125556"/>
                <a:gd name="connsiteY7" fmla="*/ 0 h 1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556" h="18616">
                  <a:moveTo>
                    <a:pt x="116409" y="0"/>
                  </a:moveTo>
                  <a:cubicBezTo>
                    <a:pt x="121461" y="0"/>
                    <a:pt x="125557" y="0"/>
                    <a:pt x="125557" y="0"/>
                  </a:cubicBezTo>
                  <a:lnTo>
                    <a:pt x="125557" y="18617"/>
                  </a:lnTo>
                  <a:cubicBezTo>
                    <a:pt x="125557" y="18617"/>
                    <a:pt x="121461" y="18617"/>
                    <a:pt x="116409" y="18617"/>
                  </a:cubicBezTo>
                  <a:lnTo>
                    <a:pt x="9148" y="18617"/>
                  </a:lnTo>
                  <a:cubicBezTo>
                    <a:pt x="4096" y="18617"/>
                    <a:pt x="0" y="18617"/>
                    <a:pt x="0" y="18617"/>
                  </a:cubicBezTo>
                  <a:lnTo>
                    <a:pt x="0" y="0"/>
                  </a:lnTo>
                  <a:cubicBezTo>
                    <a:pt x="0" y="0"/>
                    <a:pt x="4096" y="0"/>
                    <a:pt x="9148" y="0"/>
                  </a:cubicBez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20" name="Free-form: Shape 317">
              <a:extLst>
                <a:ext uri="{FF2B5EF4-FFF2-40B4-BE49-F238E27FC236}">
                  <a16:creationId xmlns:a16="http://schemas.microsoft.com/office/drawing/2014/main" id="{1A9ACC64-5CCD-29E1-5E0C-25F2FB342E99}"/>
                </a:ext>
              </a:extLst>
            </p:cNvPr>
            <p:cNvSpPr/>
            <p:nvPr/>
          </p:nvSpPr>
          <p:spPr>
            <a:xfrm>
              <a:off x="11525498" y="3358321"/>
              <a:ext cx="125503" cy="18616"/>
            </a:xfrm>
            <a:custGeom>
              <a:avLst/>
              <a:gdLst>
                <a:gd name="connsiteX0" fmla="*/ 116355 w 125503"/>
                <a:gd name="connsiteY0" fmla="*/ 0 h 18616"/>
                <a:gd name="connsiteX1" fmla="*/ 125503 w 125503"/>
                <a:gd name="connsiteY1" fmla="*/ 0 h 18616"/>
                <a:gd name="connsiteX2" fmla="*/ 125503 w 125503"/>
                <a:gd name="connsiteY2" fmla="*/ 18617 h 18616"/>
                <a:gd name="connsiteX3" fmla="*/ 116355 w 125503"/>
                <a:gd name="connsiteY3" fmla="*/ 18617 h 18616"/>
                <a:gd name="connsiteX4" fmla="*/ 9148 w 125503"/>
                <a:gd name="connsiteY4" fmla="*/ 18617 h 18616"/>
                <a:gd name="connsiteX5" fmla="*/ 0 w 125503"/>
                <a:gd name="connsiteY5" fmla="*/ 18617 h 18616"/>
                <a:gd name="connsiteX6" fmla="*/ 0 w 125503"/>
                <a:gd name="connsiteY6" fmla="*/ 0 h 18616"/>
                <a:gd name="connsiteX7" fmla="*/ 9148 w 125503"/>
                <a:gd name="connsiteY7" fmla="*/ 0 h 1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503" h="18616">
                  <a:moveTo>
                    <a:pt x="116355" y="0"/>
                  </a:moveTo>
                  <a:cubicBezTo>
                    <a:pt x="121407" y="0"/>
                    <a:pt x="125503" y="0"/>
                    <a:pt x="125503" y="0"/>
                  </a:cubicBezTo>
                  <a:lnTo>
                    <a:pt x="125503" y="18617"/>
                  </a:lnTo>
                  <a:cubicBezTo>
                    <a:pt x="125503" y="18617"/>
                    <a:pt x="121407" y="18617"/>
                    <a:pt x="116355" y="18617"/>
                  </a:cubicBezTo>
                  <a:lnTo>
                    <a:pt x="9148" y="18617"/>
                  </a:lnTo>
                  <a:cubicBezTo>
                    <a:pt x="4096" y="18617"/>
                    <a:pt x="0" y="18617"/>
                    <a:pt x="0" y="18617"/>
                  </a:cubicBezTo>
                  <a:lnTo>
                    <a:pt x="0" y="0"/>
                  </a:lnTo>
                  <a:cubicBezTo>
                    <a:pt x="0" y="0"/>
                    <a:pt x="4096" y="0"/>
                    <a:pt x="9148" y="0"/>
                  </a:cubicBez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21" name="Free-form: Shape 318">
              <a:extLst>
                <a:ext uri="{FF2B5EF4-FFF2-40B4-BE49-F238E27FC236}">
                  <a16:creationId xmlns:a16="http://schemas.microsoft.com/office/drawing/2014/main" id="{C7770208-060A-1BD9-80D5-8FD0825FA5B0}"/>
                </a:ext>
              </a:extLst>
            </p:cNvPr>
            <p:cNvSpPr/>
            <p:nvPr/>
          </p:nvSpPr>
          <p:spPr>
            <a:xfrm>
              <a:off x="11702037" y="3358321"/>
              <a:ext cx="125503" cy="18616"/>
            </a:xfrm>
            <a:custGeom>
              <a:avLst/>
              <a:gdLst>
                <a:gd name="connsiteX0" fmla="*/ 116355 w 125503"/>
                <a:gd name="connsiteY0" fmla="*/ 0 h 18616"/>
                <a:gd name="connsiteX1" fmla="*/ 125503 w 125503"/>
                <a:gd name="connsiteY1" fmla="*/ 0 h 18616"/>
                <a:gd name="connsiteX2" fmla="*/ 125503 w 125503"/>
                <a:gd name="connsiteY2" fmla="*/ 18617 h 18616"/>
                <a:gd name="connsiteX3" fmla="*/ 116355 w 125503"/>
                <a:gd name="connsiteY3" fmla="*/ 18617 h 18616"/>
                <a:gd name="connsiteX4" fmla="*/ 9148 w 125503"/>
                <a:gd name="connsiteY4" fmla="*/ 18617 h 18616"/>
                <a:gd name="connsiteX5" fmla="*/ 0 w 125503"/>
                <a:gd name="connsiteY5" fmla="*/ 18617 h 18616"/>
                <a:gd name="connsiteX6" fmla="*/ 0 w 125503"/>
                <a:gd name="connsiteY6" fmla="*/ 0 h 18616"/>
                <a:gd name="connsiteX7" fmla="*/ 9148 w 125503"/>
                <a:gd name="connsiteY7" fmla="*/ 0 h 18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5503" h="18616">
                  <a:moveTo>
                    <a:pt x="116355" y="0"/>
                  </a:moveTo>
                  <a:cubicBezTo>
                    <a:pt x="121407" y="0"/>
                    <a:pt x="125503" y="0"/>
                    <a:pt x="125503" y="0"/>
                  </a:cubicBezTo>
                  <a:lnTo>
                    <a:pt x="125503" y="18617"/>
                  </a:lnTo>
                  <a:cubicBezTo>
                    <a:pt x="125503" y="18617"/>
                    <a:pt x="121407" y="18617"/>
                    <a:pt x="116355" y="18617"/>
                  </a:cubicBezTo>
                  <a:lnTo>
                    <a:pt x="9148" y="18617"/>
                  </a:lnTo>
                  <a:cubicBezTo>
                    <a:pt x="4096" y="18617"/>
                    <a:pt x="0" y="18617"/>
                    <a:pt x="0" y="18617"/>
                  </a:cubicBezTo>
                  <a:lnTo>
                    <a:pt x="0" y="0"/>
                  </a:lnTo>
                  <a:cubicBezTo>
                    <a:pt x="0" y="0"/>
                    <a:pt x="4096" y="0"/>
                    <a:pt x="9148" y="0"/>
                  </a:cubicBez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22" name="Free-form: Shape 319">
              <a:extLst>
                <a:ext uri="{FF2B5EF4-FFF2-40B4-BE49-F238E27FC236}">
                  <a16:creationId xmlns:a16="http://schemas.microsoft.com/office/drawing/2014/main" id="{DD036420-D115-2961-3BA1-056FF3FD04D8}"/>
                </a:ext>
              </a:extLst>
            </p:cNvPr>
            <p:cNvSpPr/>
            <p:nvPr/>
          </p:nvSpPr>
          <p:spPr>
            <a:xfrm>
              <a:off x="11370251" y="3399620"/>
              <a:ext cx="18723" cy="219389"/>
            </a:xfrm>
            <a:custGeom>
              <a:avLst/>
              <a:gdLst>
                <a:gd name="connsiteX0" fmla="*/ 17600 w 18723"/>
                <a:gd name="connsiteY0" fmla="*/ 0 h 219389"/>
                <a:gd name="connsiteX1" fmla="*/ 18724 w 18723"/>
                <a:gd name="connsiteY1" fmla="*/ 0 h 219389"/>
                <a:gd name="connsiteX2" fmla="*/ 18724 w 18723"/>
                <a:gd name="connsiteY2" fmla="*/ 219390 h 219389"/>
                <a:gd name="connsiteX3" fmla="*/ 17600 w 18723"/>
                <a:gd name="connsiteY3" fmla="*/ 219390 h 219389"/>
                <a:gd name="connsiteX4" fmla="*/ 1123 w 18723"/>
                <a:gd name="connsiteY4" fmla="*/ 219390 h 219389"/>
                <a:gd name="connsiteX5" fmla="*/ 0 w 18723"/>
                <a:gd name="connsiteY5" fmla="*/ 219390 h 219389"/>
                <a:gd name="connsiteX6" fmla="*/ 0 w 18723"/>
                <a:gd name="connsiteY6" fmla="*/ 0 h 219389"/>
                <a:gd name="connsiteX7" fmla="*/ 1123 w 18723"/>
                <a:gd name="connsiteY7" fmla="*/ 0 h 2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23" h="219389">
                  <a:moveTo>
                    <a:pt x="17600" y="0"/>
                  </a:moveTo>
                  <a:cubicBezTo>
                    <a:pt x="18221" y="0"/>
                    <a:pt x="18724" y="0"/>
                    <a:pt x="18724" y="0"/>
                  </a:cubicBezTo>
                  <a:lnTo>
                    <a:pt x="18724" y="219390"/>
                  </a:lnTo>
                  <a:cubicBezTo>
                    <a:pt x="18724" y="219390"/>
                    <a:pt x="18221" y="219390"/>
                    <a:pt x="17600" y="219390"/>
                  </a:cubicBezTo>
                  <a:lnTo>
                    <a:pt x="1123" y="219390"/>
                  </a:lnTo>
                  <a:cubicBezTo>
                    <a:pt x="503" y="219390"/>
                    <a:pt x="0" y="219390"/>
                    <a:pt x="0" y="219390"/>
                  </a:cubicBezTo>
                  <a:lnTo>
                    <a:pt x="0" y="0"/>
                  </a:lnTo>
                  <a:cubicBezTo>
                    <a:pt x="0" y="0"/>
                    <a:pt x="503" y="0"/>
                    <a:pt x="1123" y="0"/>
                  </a:cubicBez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23" name="Free-form: Shape 320">
              <a:extLst>
                <a:ext uri="{FF2B5EF4-FFF2-40B4-BE49-F238E27FC236}">
                  <a16:creationId xmlns:a16="http://schemas.microsoft.com/office/drawing/2014/main" id="{ABD8A6A2-194B-EE96-C6B3-2EAAA37371A8}"/>
                </a:ext>
              </a:extLst>
            </p:cNvPr>
            <p:cNvSpPr/>
            <p:nvPr/>
          </p:nvSpPr>
          <p:spPr>
            <a:xfrm>
              <a:off x="11431772" y="3399647"/>
              <a:ext cx="18723" cy="219389"/>
            </a:xfrm>
            <a:custGeom>
              <a:avLst/>
              <a:gdLst>
                <a:gd name="connsiteX0" fmla="*/ 17574 w 18723"/>
                <a:gd name="connsiteY0" fmla="*/ 0 h 219389"/>
                <a:gd name="connsiteX1" fmla="*/ 18724 w 18723"/>
                <a:gd name="connsiteY1" fmla="*/ 0 h 219389"/>
                <a:gd name="connsiteX2" fmla="*/ 18724 w 18723"/>
                <a:gd name="connsiteY2" fmla="*/ 219390 h 219389"/>
                <a:gd name="connsiteX3" fmla="*/ 17574 w 18723"/>
                <a:gd name="connsiteY3" fmla="*/ 219390 h 219389"/>
                <a:gd name="connsiteX4" fmla="*/ 1150 w 18723"/>
                <a:gd name="connsiteY4" fmla="*/ 219390 h 219389"/>
                <a:gd name="connsiteX5" fmla="*/ 0 w 18723"/>
                <a:gd name="connsiteY5" fmla="*/ 219390 h 219389"/>
                <a:gd name="connsiteX6" fmla="*/ 0 w 18723"/>
                <a:gd name="connsiteY6" fmla="*/ 0 h 219389"/>
                <a:gd name="connsiteX7" fmla="*/ 1150 w 18723"/>
                <a:gd name="connsiteY7" fmla="*/ 0 h 2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23" h="219389">
                  <a:moveTo>
                    <a:pt x="17574" y="0"/>
                  </a:moveTo>
                  <a:cubicBezTo>
                    <a:pt x="18209" y="0"/>
                    <a:pt x="18724" y="0"/>
                    <a:pt x="18724" y="0"/>
                  </a:cubicBezTo>
                  <a:lnTo>
                    <a:pt x="18724" y="219390"/>
                  </a:lnTo>
                  <a:cubicBezTo>
                    <a:pt x="18724" y="219390"/>
                    <a:pt x="18209" y="219390"/>
                    <a:pt x="17574" y="219390"/>
                  </a:cubicBezTo>
                  <a:lnTo>
                    <a:pt x="1150" y="219390"/>
                  </a:lnTo>
                  <a:cubicBezTo>
                    <a:pt x="515" y="219390"/>
                    <a:pt x="0" y="219390"/>
                    <a:pt x="0" y="219390"/>
                  </a:cubicBezTo>
                  <a:lnTo>
                    <a:pt x="0" y="0"/>
                  </a:lnTo>
                  <a:cubicBezTo>
                    <a:pt x="0" y="0"/>
                    <a:pt x="515" y="0"/>
                    <a:pt x="1150" y="0"/>
                  </a:cubicBez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24" name="Free-form: Shape 321">
              <a:extLst>
                <a:ext uri="{FF2B5EF4-FFF2-40B4-BE49-F238E27FC236}">
                  <a16:creationId xmlns:a16="http://schemas.microsoft.com/office/drawing/2014/main" id="{34AAE0B3-117A-1240-11C5-AE9DE5D955BD}"/>
                </a:ext>
              </a:extLst>
            </p:cNvPr>
            <p:cNvSpPr/>
            <p:nvPr/>
          </p:nvSpPr>
          <p:spPr>
            <a:xfrm>
              <a:off x="11549464" y="3399647"/>
              <a:ext cx="18723" cy="219389"/>
            </a:xfrm>
            <a:custGeom>
              <a:avLst/>
              <a:gdLst>
                <a:gd name="connsiteX0" fmla="*/ 17547 w 18723"/>
                <a:gd name="connsiteY0" fmla="*/ 0 h 219389"/>
                <a:gd name="connsiteX1" fmla="*/ 18724 w 18723"/>
                <a:gd name="connsiteY1" fmla="*/ 0 h 219389"/>
                <a:gd name="connsiteX2" fmla="*/ 18724 w 18723"/>
                <a:gd name="connsiteY2" fmla="*/ 219390 h 219389"/>
                <a:gd name="connsiteX3" fmla="*/ 17547 w 18723"/>
                <a:gd name="connsiteY3" fmla="*/ 219390 h 219389"/>
                <a:gd name="connsiteX4" fmla="*/ 1177 w 18723"/>
                <a:gd name="connsiteY4" fmla="*/ 219390 h 219389"/>
                <a:gd name="connsiteX5" fmla="*/ 0 w 18723"/>
                <a:gd name="connsiteY5" fmla="*/ 219390 h 219389"/>
                <a:gd name="connsiteX6" fmla="*/ 0 w 18723"/>
                <a:gd name="connsiteY6" fmla="*/ 0 h 219389"/>
                <a:gd name="connsiteX7" fmla="*/ 1177 w 18723"/>
                <a:gd name="connsiteY7" fmla="*/ 0 h 2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23" h="219389">
                  <a:moveTo>
                    <a:pt x="17547" y="0"/>
                  </a:moveTo>
                  <a:cubicBezTo>
                    <a:pt x="18197" y="0"/>
                    <a:pt x="18724" y="0"/>
                    <a:pt x="18724" y="0"/>
                  </a:cubicBezTo>
                  <a:lnTo>
                    <a:pt x="18724" y="219390"/>
                  </a:lnTo>
                  <a:cubicBezTo>
                    <a:pt x="18724" y="219390"/>
                    <a:pt x="18197" y="219390"/>
                    <a:pt x="17547" y="219390"/>
                  </a:cubicBezTo>
                  <a:lnTo>
                    <a:pt x="1177" y="219390"/>
                  </a:lnTo>
                  <a:cubicBezTo>
                    <a:pt x="527" y="219390"/>
                    <a:pt x="0" y="219390"/>
                    <a:pt x="0" y="219390"/>
                  </a:cubicBezTo>
                  <a:lnTo>
                    <a:pt x="0" y="0"/>
                  </a:lnTo>
                  <a:cubicBezTo>
                    <a:pt x="0" y="0"/>
                    <a:pt x="527" y="0"/>
                    <a:pt x="1177" y="0"/>
                  </a:cubicBez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25" name="Free-form: Shape 322">
              <a:extLst>
                <a:ext uri="{FF2B5EF4-FFF2-40B4-BE49-F238E27FC236}">
                  <a16:creationId xmlns:a16="http://schemas.microsoft.com/office/drawing/2014/main" id="{490309D2-D927-E018-7218-E3AA503B2C5F}"/>
                </a:ext>
              </a:extLst>
            </p:cNvPr>
            <p:cNvSpPr/>
            <p:nvPr/>
          </p:nvSpPr>
          <p:spPr>
            <a:xfrm>
              <a:off x="11608311" y="3399647"/>
              <a:ext cx="18723" cy="219389"/>
            </a:xfrm>
            <a:custGeom>
              <a:avLst/>
              <a:gdLst>
                <a:gd name="connsiteX0" fmla="*/ 17574 w 18723"/>
                <a:gd name="connsiteY0" fmla="*/ 0 h 219389"/>
                <a:gd name="connsiteX1" fmla="*/ 18724 w 18723"/>
                <a:gd name="connsiteY1" fmla="*/ 0 h 219389"/>
                <a:gd name="connsiteX2" fmla="*/ 18724 w 18723"/>
                <a:gd name="connsiteY2" fmla="*/ 219390 h 219389"/>
                <a:gd name="connsiteX3" fmla="*/ 17574 w 18723"/>
                <a:gd name="connsiteY3" fmla="*/ 219390 h 219389"/>
                <a:gd name="connsiteX4" fmla="*/ 1150 w 18723"/>
                <a:gd name="connsiteY4" fmla="*/ 219390 h 219389"/>
                <a:gd name="connsiteX5" fmla="*/ 0 w 18723"/>
                <a:gd name="connsiteY5" fmla="*/ 219390 h 219389"/>
                <a:gd name="connsiteX6" fmla="*/ 0 w 18723"/>
                <a:gd name="connsiteY6" fmla="*/ 0 h 219389"/>
                <a:gd name="connsiteX7" fmla="*/ 1150 w 18723"/>
                <a:gd name="connsiteY7" fmla="*/ 0 h 2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23" h="219389">
                  <a:moveTo>
                    <a:pt x="17574" y="0"/>
                  </a:moveTo>
                  <a:cubicBezTo>
                    <a:pt x="18209" y="0"/>
                    <a:pt x="18724" y="0"/>
                    <a:pt x="18724" y="0"/>
                  </a:cubicBezTo>
                  <a:lnTo>
                    <a:pt x="18724" y="219390"/>
                  </a:lnTo>
                  <a:cubicBezTo>
                    <a:pt x="18724" y="219390"/>
                    <a:pt x="18209" y="219390"/>
                    <a:pt x="17574" y="219390"/>
                  </a:cubicBezTo>
                  <a:lnTo>
                    <a:pt x="1150" y="219390"/>
                  </a:lnTo>
                  <a:cubicBezTo>
                    <a:pt x="515" y="219390"/>
                    <a:pt x="0" y="219390"/>
                    <a:pt x="0" y="219390"/>
                  </a:cubicBezTo>
                  <a:lnTo>
                    <a:pt x="0" y="0"/>
                  </a:lnTo>
                  <a:cubicBezTo>
                    <a:pt x="0" y="0"/>
                    <a:pt x="515" y="0"/>
                    <a:pt x="1150" y="0"/>
                  </a:cubicBez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26" name="Free-form: Shape 323">
              <a:extLst>
                <a:ext uri="{FF2B5EF4-FFF2-40B4-BE49-F238E27FC236}">
                  <a16:creationId xmlns:a16="http://schemas.microsoft.com/office/drawing/2014/main" id="{F5FFFB2A-05D3-7033-80FA-C85CE7675225}"/>
                </a:ext>
              </a:extLst>
            </p:cNvPr>
            <p:cNvSpPr/>
            <p:nvPr/>
          </p:nvSpPr>
          <p:spPr>
            <a:xfrm>
              <a:off x="11726003" y="3399647"/>
              <a:ext cx="18723" cy="219389"/>
            </a:xfrm>
            <a:custGeom>
              <a:avLst/>
              <a:gdLst>
                <a:gd name="connsiteX0" fmla="*/ 17574 w 18723"/>
                <a:gd name="connsiteY0" fmla="*/ 0 h 219389"/>
                <a:gd name="connsiteX1" fmla="*/ 18724 w 18723"/>
                <a:gd name="connsiteY1" fmla="*/ 0 h 219389"/>
                <a:gd name="connsiteX2" fmla="*/ 18724 w 18723"/>
                <a:gd name="connsiteY2" fmla="*/ 219390 h 219389"/>
                <a:gd name="connsiteX3" fmla="*/ 17574 w 18723"/>
                <a:gd name="connsiteY3" fmla="*/ 219390 h 219389"/>
                <a:gd name="connsiteX4" fmla="*/ 1150 w 18723"/>
                <a:gd name="connsiteY4" fmla="*/ 219390 h 219389"/>
                <a:gd name="connsiteX5" fmla="*/ 0 w 18723"/>
                <a:gd name="connsiteY5" fmla="*/ 219390 h 219389"/>
                <a:gd name="connsiteX6" fmla="*/ 0 w 18723"/>
                <a:gd name="connsiteY6" fmla="*/ 0 h 219389"/>
                <a:gd name="connsiteX7" fmla="*/ 1150 w 18723"/>
                <a:gd name="connsiteY7" fmla="*/ 0 h 2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23" h="219389">
                  <a:moveTo>
                    <a:pt x="17574" y="0"/>
                  </a:moveTo>
                  <a:cubicBezTo>
                    <a:pt x="18209" y="0"/>
                    <a:pt x="18724" y="0"/>
                    <a:pt x="18724" y="0"/>
                  </a:cubicBezTo>
                  <a:lnTo>
                    <a:pt x="18724" y="219390"/>
                  </a:lnTo>
                  <a:cubicBezTo>
                    <a:pt x="18724" y="219390"/>
                    <a:pt x="18209" y="219390"/>
                    <a:pt x="17574" y="219390"/>
                  </a:cubicBezTo>
                  <a:lnTo>
                    <a:pt x="1150" y="219390"/>
                  </a:lnTo>
                  <a:cubicBezTo>
                    <a:pt x="515" y="219390"/>
                    <a:pt x="0" y="219390"/>
                    <a:pt x="0" y="219390"/>
                  </a:cubicBezTo>
                  <a:lnTo>
                    <a:pt x="0" y="0"/>
                  </a:lnTo>
                  <a:cubicBezTo>
                    <a:pt x="0" y="0"/>
                    <a:pt x="515" y="0"/>
                    <a:pt x="1150" y="0"/>
                  </a:cubicBez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27" name="Free-form: Shape 324">
              <a:extLst>
                <a:ext uri="{FF2B5EF4-FFF2-40B4-BE49-F238E27FC236}">
                  <a16:creationId xmlns:a16="http://schemas.microsoft.com/office/drawing/2014/main" id="{C50DA784-908C-7D53-4F9C-BE1BAEC6DB5F}"/>
                </a:ext>
              </a:extLst>
            </p:cNvPr>
            <p:cNvSpPr/>
            <p:nvPr/>
          </p:nvSpPr>
          <p:spPr>
            <a:xfrm>
              <a:off x="11784850" y="3399647"/>
              <a:ext cx="18723" cy="219389"/>
            </a:xfrm>
            <a:custGeom>
              <a:avLst/>
              <a:gdLst>
                <a:gd name="connsiteX0" fmla="*/ 17574 w 18723"/>
                <a:gd name="connsiteY0" fmla="*/ 0 h 219389"/>
                <a:gd name="connsiteX1" fmla="*/ 18724 w 18723"/>
                <a:gd name="connsiteY1" fmla="*/ 0 h 219389"/>
                <a:gd name="connsiteX2" fmla="*/ 18724 w 18723"/>
                <a:gd name="connsiteY2" fmla="*/ 219390 h 219389"/>
                <a:gd name="connsiteX3" fmla="*/ 17574 w 18723"/>
                <a:gd name="connsiteY3" fmla="*/ 219390 h 219389"/>
                <a:gd name="connsiteX4" fmla="*/ 1150 w 18723"/>
                <a:gd name="connsiteY4" fmla="*/ 219390 h 219389"/>
                <a:gd name="connsiteX5" fmla="*/ 0 w 18723"/>
                <a:gd name="connsiteY5" fmla="*/ 219390 h 219389"/>
                <a:gd name="connsiteX6" fmla="*/ 0 w 18723"/>
                <a:gd name="connsiteY6" fmla="*/ 0 h 219389"/>
                <a:gd name="connsiteX7" fmla="*/ 1150 w 18723"/>
                <a:gd name="connsiteY7" fmla="*/ 0 h 219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723" h="219389">
                  <a:moveTo>
                    <a:pt x="17574" y="0"/>
                  </a:moveTo>
                  <a:cubicBezTo>
                    <a:pt x="18209" y="0"/>
                    <a:pt x="18724" y="0"/>
                    <a:pt x="18724" y="0"/>
                  </a:cubicBezTo>
                  <a:lnTo>
                    <a:pt x="18724" y="219390"/>
                  </a:lnTo>
                  <a:cubicBezTo>
                    <a:pt x="18724" y="219390"/>
                    <a:pt x="18209" y="219390"/>
                    <a:pt x="17574" y="219390"/>
                  </a:cubicBezTo>
                  <a:lnTo>
                    <a:pt x="1150" y="219390"/>
                  </a:lnTo>
                  <a:cubicBezTo>
                    <a:pt x="515" y="219390"/>
                    <a:pt x="0" y="219390"/>
                    <a:pt x="0" y="219390"/>
                  </a:cubicBezTo>
                  <a:lnTo>
                    <a:pt x="0" y="0"/>
                  </a:lnTo>
                  <a:cubicBezTo>
                    <a:pt x="0" y="0"/>
                    <a:pt x="515" y="0"/>
                    <a:pt x="1150" y="0"/>
                  </a:cubicBez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28" name="Free-form: Shape 325">
              <a:extLst>
                <a:ext uri="{FF2B5EF4-FFF2-40B4-BE49-F238E27FC236}">
                  <a16:creationId xmlns:a16="http://schemas.microsoft.com/office/drawing/2014/main" id="{F719F2EA-DC11-7CBF-8288-1FBC3BE487DD}"/>
                </a:ext>
              </a:extLst>
            </p:cNvPr>
            <p:cNvSpPr/>
            <p:nvPr/>
          </p:nvSpPr>
          <p:spPr>
            <a:xfrm>
              <a:off x="11354309" y="3636449"/>
              <a:ext cx="467881" cy="18777"/>
            </a:xfrm>
            <a:custGeom>
              <a:avLst/>
              <a:gdLst>
                <a:gd name="connsiteX0" fmla="*/ 458573 w 467881"/>
                <a:gd name="connsiteY0" fmla="*/ 0 h 18777"/>
                <a:gd name="connsiteX1" fmla="*/ 467882 w 467881"/>
                <a:gd name="connsiteY1" fmla="*/ 0 h 18777"/>
                <a:gd name="connsiteX2" fmla="*/ 467882 w 467881"/>
                <a:gd name="connsiteY2" fmla="*/ 18777 h 18777"/>
                <a:gd name="connsiteX3" fmla="*/ 458573 w 467881"/>
                <a:gd name="connsiteY3" fmla="*/ 18777 h 18777"/>
                <a:gd name="connsiteX4" fmla="*/ 9308 w 467881"/>
                <a:gd name="connsiteY4" fmla="*/ 18777 h 18777"/>
                <a:gd name="connsiteX5" fmla="*/ 0 w 467881"/>
                <a:gd name="connsiteY5" fmla="*/ 18777 h 18777"/>
                <a:gd name="connsiteX6" fmla="*/ 0 w 467881"/>
                <a:gd name="connsiteY6" fmla="*/ 0 h 18777"/>
                <a:gd name="connsiteX7" fmla="*/ 9308 w 467881"/>
                <a:gd name="connsiteY7" fmla="*/ 0 h 18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7881" h="18777">
                  <a:moveTo>
                    <a:pt x="458573" y="0"/>
                  </a:moveTo>
                  <a:cubicBezTo>
                    <a:pt x="463714" y="0"/>
                    <a:pt x="467882" y="0"/>
                    <a:pt x="467882" y="0"/>
                  </a:cubicBezTo>
                  <a:lnTo>
                    <a:pt x="467882" y="18777"/>
                  </a:lnTo>
                  <a:cubicBezTo>
                    <a:pt x="467882" y="18777"/>
                    <a:pt x="463714" y="18777"/>
                    <a:pt x="458573" y="18777"/>
                  </a:cubicBezTo>
                  <a:lnTo>
                    <a:pt x="9308" y="18777"/>
                  </a:lnTo>
                  <a:cubicBezTo>
                    <a:pt x="4168" y="18777"/>
                    <a:pt x="0" y="18777"/>
                    <a:pt x="0" y="18777"/>
                  </a:cubicBezTo>
                  <a:lnTo>
                    <a:pt x="0" y="0"/>
                  </a:lnTo>
                  <a:cubicBezTo>
                    <a:pt x="0" y="0"/>
                    <a:pt x="4168" y="0"/>
                    <a:pt x="9308" y="0"/>
                  </a:cubicBez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29" name="Free-form: Shape 326">
              <a:extLst>
                <a:ext uri="{FF2B5EF4-FFF2-40B4-BE49-F238E27FC236}">
                  <a16:creationId xmlns:a16="http://schemas.microsoft.com/office/drawing/2014/main" id="{9E2E4A2C-D34C-8C44-531C-84C5095387CF}"/>
                </a:ext>
              </a:extLst>
            </p:cNvPr>
            <p:cNvSpPr/>
            <p:nvPr/>
          </p:nvSpPr>
          <p:spPr>
            <a:xfrm>
              <a:off x="11322184" y="3676572"/>
              <a:ext cx="532131" cy="18509"/>
            </a:xfrm>
            <a:custGeom>
              <a:avLst/>
              <a:gdLst>
                <a:gd name="connsiteX0" fmla="*/ 522983 w 532131"/>
                <a:gd name="connsiteY0" fmla="*/ 0 h 18509"/>
                <a:gd name="connsiteX1" fmla="*/ 532131 w 532131"/>
                <a:gd name="connsiteY1" fmla="*/ 0 h 18509"/>
                <a:gd name="connsiteX2" fmla="*/ 532131 w 532131"/>
                <a:gd name="connsiteY2" fmla="*/ 18510 h 18509"/>
                <a:gd name="connsiteX3" fmla="*/ 522983 w 532131"/>
                <a:gd name="connsiteY3" fmla="*/ 18510 h 18509"/>
                <a:gd name="connsiteX4" fmla="*/ 9148 w 532131"/>
                <a:gd name="connsiteY4" fmla="*/ 18510 h 18509"/>
                <a:gd name="connsiteX5" fmla="*/ 0 w 532131"/>
                <a:gd name="connsiteY5" fmla="*/ 18510 h 18509"/>
                <a:gd name="connsiteX6" fmla="*/ 0 w 532131"/>
                <a:gd name="connsiteY6" fmla="*/ 0 h 18509"/>
                <a:gd name="connsiteX7" fmla="*/ 9148 w 532131"/>
                <a:gd name="connsiteY7" fmla="*/ 0 h 18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2131" h="18509">
                  <a:moveTo>
                    <a:pt x="522983" y="0"/>
                  </a:moveTo>
                  <a:cubicBezTo>
                    <a:pt x="528036" y="0"/>
                    <a:pt x="532131" y="0"/>
                    <a:pt x="532131" y="0"/>
                  </a:cubicBezTo>
                  <a:lnTo>
                    <a:pt x="532131" y="18510"/>
                  </a:lnTo>
                  <a:cubicBezTo>
                    <a:pt x="532131" y="18510"/>
                    <a:pt x="528036" y="18510"/>
                    <a:pt x="522983" y="18510"/>
                  </a:cubicBezTo>
                  <a:lnTo>
                    <a:pt x="9148" y="18510"/>
                  </a:lnTo>
                  <a:cubicBezTo>
                    <a:pt x="4096" y="18510"/>
                    <a:pt x="0" y="18510"/>
                    <a:pt x="0" y="18510"/>
                  </a:cubicBezTo>
                  <a:lnTo>
                    <a:pt x="0" y="0"/>
                  </a:lnTo>
                  <a:cubicBezTo>
                    <a:pt x="0" y="0"/>
                    <a:pt x="4096" y="0"/>
                    <a:pt x="9148" y="0"/>
                  </a:cubicBez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  <p:sp>
          <p:nvSpPr>
            <p:cNvPr id="130" name="Free-form: Shape 327">
              <a:extLst>
                <a:ext uri="{FF2B5EF4-FFF2-40B4-BE49-F238E27FC236}">
                  <a16:creationId xmlns:a16="http://schemas.microsoft.com/office/drawing/2014/main" id="{E900C31D-B254-10F1-48AE-AE8CCA1F4C0F}"/>
                </a:ext>
              </a:extLst>
            </p:cNvPr>
            <p:cNvSpPr/>
            <p:nvPr/>
          </p:nvSpPr>
          <p:spPr>
            <a:xfrm>
              <a:off x="11292681" y="3716748"/>
              <a:ext cx="591138" cy="18643"/>
            </a:xfrm>
            <a:custGeom>
              <a:avLst/>
              <a:gdLst>
                <a:gd name="connsiteX0" fmla="*/ 591138 w 591138"/>
                <a:gd name="connsiteY0" fmla="*/ 7222 h 18643"/>
                <a:gd name="connsiteX1" fmla="*/ 591138 w 591138"/>
                <a:gd name="connsiteY1" fmla="*/ 11261 h 18643"/>
                <a:gd name="connsiteX2" fmla="*/ 583916 w 591138"/>
                <a:gd name="connsiteY2" fmla="*/ 18644 h 18643"/>
                <a:gd name="connsiteX3" fmla="*/ 7516 w 591138"/>
                <a:gd name="connsiteY3" fmla="*/ 18644 h 18643"/>
                <a:gd name="connsiteX4" fmla="*/ 0 w 591138"/>
                <a:gd name="connsiteY4" fmla="*/ 11288 h 18643"/>
                <a:gd name="connsiteX5" fmla="*/ 0 w 591138"/>
                <a:gd name="connsiteY5" fmla="*/ 7356 h 18643"/>
                <a:gd name="connsiteX6" fmla="*/ 7516 w 591138"/>
                <a:gd name="connsiteY6" fmla="*/ 0 h 18643"/>
                <a:gd name="connsiteX7" fmla="*/ 583702 w 591138"/>
                <a:gd name="connsiteY7" fmla="*/ 0 h 18643"/>
                <a:gd name="connsiteX8" fmla="*/ 591138 w 591138"/>
                <a:gd name="connsiteY8" fmla="*/ 7222 h 1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1138" h="18643">
                  <a:moveTo>
                    <a:pt x="591138" y="7222"/>
                  </a:moveTo>
                  <a:lnTo>
                    <a:pt x="591138" y="11261"/>
                  </a:lnTo>
                  <a:cubicBezTo>
                    <a:pt x="589979" y="14827"/>
                    <a:pt x="587572" y="17288"/>
                    <a:pt x="583916" y="18644"/>
                  </a:cubicBezTo>
                  <a:lnTo>
                    <a:pt x="7516" y="18644"/>
                  </a:lnTo>
                  <a:cubicBezTo>
                    <a:pt x="3825" y="17431"/>
                    <a:pt x="1320" y="14979"/>
                    <a:pt x="0" y="11288"/>
                  </a:cubicBezTo>
                  <a:lnTo>
                    <a:pt x="0" y="7356"/>
                  </a:lnTo>
                  <a:cubicBezTo>
                    <a:pt x="1748" y="2452"/>
                    <a:pt x="4253" y="0"/>
                    <a:pt x="7516" y="0"/>
                  </a:cubicBezTo>
                  <a:cubicBezTo>
                    <a:pt x="199569" y="0"/>
                    <a:pt x="391631" y="0"/>
                    <a:pt x="583702" y="0"/>
                  </a:cubicBezTo>
                  <a:cubicBezTo>
                    <a:pt x="586912" y="0"/>
                    <a:pt x="589390" y="2407"/>
                    <a:pt x="591138" y="7222"/>
                  </a:cubicBezTo>
                  <a:close/>
                </a:path>
              </a:pathLst>
            </a:custGeom>
            <a:grpFill/>
            <a:ln w="28575" cap="flat">
              <a:solidFill>
                <a:srgbClr val="0054C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sz="1200">
                <a:solidFill>
                  <a:schemeClr val="bg1"/>
                </a:solidFill>
              </a:endParaRPr>
            </a:p>
          </p:txBody>
        </p:sp>
      </p:grpSp>
      <p:grpSp>
        <p:nvGrpSpPr>
          <p:cNvPr id="131" name="Smart_sensor" descr="{&quot;Key&quot;:&quot;POWER_USER_SHAPE_ICON&quot;,&quot;Value&quot;:&quot;POWER_USER_SHAPE_ICON_STYLE_1&quot;}"/>
          <p:cNvGrpSpPr>
            <a:grpSpLocks noChangeAspect="1"/>
          </p:cNvGrpSpPr>
          <p:nvPr>
            <p:custDataLst>
              <p:tags r:id="rId9"/>
            </p:custDataLst>
          </p:nvPr>
        </p:nvGrpSpPr>
        <p:grpSpPr>
          <a:xfrm>
            <a:off x="5197338" y="5388304"/>
            <a:ext cx="395130" cy="513097"/>
            <a:chOff x="2035534" y="6616354"/>
            <a:chExt cx="542925" cy="982981"/>
          </a:xfrm>
          <a:solidFill>
            <a:srgbClr val="0054C5"/>
          </a:solidFill>
        </p:grpSpPr>
        <p:sp>
          <p:nvSpPr>
            <p:cNvPr id="132" name="Chip2"/>
            <p:cNvSpPr>
              <a:spLocks noChangeAspect="1"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035534" y="7056410"/>
              <a:ext cx="542925" cy="542925"/>
            </a:xfrm>
            <a:custGeom>
              <a:avLst/>
              <a:gdLst>
                <a:gd name="T0" fmla="*/ 320 w 478"/>
                <a:gd name="T1" fmla="*/ 162 h 478"/>
                <a:gd name="T2" fmla="*/ 157 w 478"/>
                <a:gd name="T3" fmla="*/ 162 h 478"/>
                <a:gd name="T4" fmla="*/ 157 w 478"/>
                <a:gd name="T5" fmla="*/ 320 h 478"/>
                <a:gd name="T6" fmla="*/ 320 w 478"/>
                <a:gd name="T7" fmla="*/ 320 h 478"/>
                <a:gd name="T8" fmla="*/ 320 w 478"/>
                <a:gd name="T9" fmla="*/ 162 h 478"/>
                <a:gd name="T10" fmla="*/ 264 w 478"/>
                <a:gd name="T11" fmla="*/ 269 h 478"/>
                <a:gd name="T12" fmla="*/ 213 w 478"/>
                <a:gd name="T13" fmla="*/ 269 h 478"/>
                <a:gd name="T14" fmla="*/ 213 w 478"/>
                <a:gd name="T15" fmla="*/ 213 h 478"/>
                <a:gd name="T16" fmla="*/ 264 w 478"/>
                <a:gd name="T17" fmla="*/ 213 h 478"/>
                <a:gd name="T18" fmla="*/ 264 w 478"/>
                <a:gd name="T19" fmla="*/ 269 h 478"/>
                <a:gd name="T20" fmla="*/ 477 w 478"/>
                <a:gd name="T21" fmla="*/ 213 h 478"/>
                <a:gd name="T22" fmla="*/ 477 w 478"/>
                <a:gd name="T23" fmla="*/ 162 h 478"/>
                <a:gd name="T24" fmla="*/ 427 w 478"/>
                <a:gd name="T25" fmla="*/ 162 h 478"/>
                <a:gd name="T26" fmla="*/ 427 w 478"/>
                <a:gd name="T27" fmla="*/ 107 h 478"/>
                <a:gd name="T28" fmla="*/ 371 w 478"/>
                <a:gd name="T29" fmla="*/ 56 h 478"/>
                <a:gd name="T30" fmla="*/ 320 w 478"/>
                <a:gd name="T31" fmla="*/ 56 h 478"/>
                <a:gd name="T32" fmla="*/ 320 w 478"/>
                <a:gd name="T33" fmla="*/ 0 h 478"/>
                <a:gd name="T34" fmla="*/ 264 w 478"/>
                <a:gd name="T35" fmla="*/ 0 h 478"/>
                <a:gd name="T36" fmla="*/ 264 w 478"/>
                <a:gd name="T37" fmla="*/ 56 h 478"/>
                <a:gd name="T38" fmla="*/ 213 w 478"/>
                <a:gd name="T39" fmla="*/ 56 h 478"/>
                <a:gd name="T40" fmla="*/ 213 w 478"/>
                <a:gd name="T41" fmla="*/ 0 h 478"/>
                <a:gd name="T42" fmla="*/ 157 w 478"/>
                <a:gd name="T43" fmla="*/ 0 h 478"/>
                <a:gd name="T44" fmla="*/ 157 w 478"/>
                <a:gd name="T45" fmla="*/ 56 h 478"/>
                <a:gd name="T46" fmla="*/ 107 w 478"/>
                <a:gd name="T47" fmla="*/ 56 h 478"/>
                <a:gd name="T48" fmla="*/ 51 w 478"/>
                <a:gd name="T49" fmla="*/ 107 h 478"/>
                <a:gd name="T50" fmla="*/ 51 w 478"/>
                <a:gd name="T51" fmla="*/ 162 h 478"/>
                <a:gd name="T52" fmla="*/ 0 w 478"/>
                <a:gd name="T53" fmla="*/ 162 h 478"/>
                <a:gd name="T54" fmla="*/ 0 w 478"/>
                <a:gd name="T55" fmla="*/ 213 h 478"/>
                <a:gd name="T56" fmla="*/ 51 w 478"/>
                <a:gd name="T57" fmla="*/ 213 h 478"/>
                <a:gd name="T58" fmla="*/ 51 w 478"/>
                <a:gd name="T59" fmla="*/ 269 h 478"/>
                <a:gd name="T60" fmla="*/ 0 w 478"/>
                <a:gd name="T61" fmla="*/ 269 h 478"/>
                <a:gd name="T62" fmla="*/ 0 w 478"/>
                <a:gd name="T63" fmla="*/ 320 h 478"/>
                <a:gd name="T64" fmla="*/ 51 w 478"/>
                <a:gd name="T65" fmla="*/ 320 h 478"/>
                <a:gd name="T66" fmla="*/ 51 w 478"/>
                <a:gd name="T67" fmla="*/ 376 h 478"/>
                <a:gd name="T68" fmla="*/ 107 w 478"/>
                <a:gd name="T69" fmla="*/ 427 h 478"/>
                <a:gd name="T70" fmla="*/ 157 w 478"/>
                <a:gd name="T71" fmla="*/ 427 h 478"/>
                <a:gd name="T72" fmla="*/ 157 w 478"/>
                <a:gd name="T73" fmla="*/ 477 h 478"/>
                <a:gd name="T74" fmla="*/ 213 w 478"/>
                <a:gd name="T75" fmla="*/ 477 h 478"/>
                <a:gd name="T76" fmla="*/ 213 w 478"/>
                <a:gd name="T77" fmla="*/ 427 h 478"/>
                <a:gd name="T78" fmla="*/ 264 w 478"/>
                <a:gd name="T79" fmla="*/ 427 h 478"/>
                <a:gd name="T80" fmla="*/ 264 w 478"/>
                <a:gd name="T81" fmla="*/ 477 h 478"/>
                <a:gd name="T82" fmla="*/ 320 w 478"/>
                <a:gd name="T83" fmla="*/ 477 h 478"/>
                <a:gd name="T84" fmla="*/ 320 w 478"/>
                <a:gd name="T85" fmla="*/ 427 h 478"/>
                <a:gd name="T86" fmla="*/ 371 w 478"/>
                <a:gd name="T87" fmla="*/ 427 h 478"/>
                <a:gd name="T88" fmla="*/ 427 w 478"/>
                <a:gd name="T89" fmla="*/ 376 h 478"/>
                <a:gd name="T90" fmla="*/ 427 w 478"/>
                <a:gd name="T91" fmla="*/ 320 h 478"/>
                <a:gd name="T92" fmla="*/ 477 w 478"/>
                <a:gd name="T93" fmla="*/ 320 h 478"/>
                <a:gd name="T94" fmla="*/ 477 w 478"/>
                <a:gd name="T95" fmla="*/ 269 h 478"/>
                <a:gd name="T96" fmla="*/ 427 w 478"/>
                <a:gd name="T97" fmla="*/ 269 h 478"/>
                <a:gd name="T98" fmla="*/ 427 w 478"/>
                <a:gd name="T99" fmla="*/ 213 h 478"/>
                <a:gd name="T100" fmla="*/ 477 w 478"/>
                <a:gd name="T101" fmla="*/ 213 h 478"/>
                <a:gd name="T102" fmla="*/ 371 w 478"/>
                <a:gd name="T103" fmla="*/ 376 h 478"/>
                <a:gd name="T104" fmla="*/ 107 w 478"/>
                <a:gd name="T105" fmla="*/ 376 h 478"/>
                <a:gd name="T106" fmla="*/ 107 w 478"/>
                <a:gd name="T107" fmla="*/ 107 h 478"/>
                <a:gd name="T108" fmla="*/ 371 w 478"/>
                <a:gd name="T109" fmla="*/ 107 h 478"/>
                <a:gd name="T110" fmla="*/ 371 w 478"/>
                <a:gd name="T111" fmla="*/ 376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78" h="478">
                  <a:moveTo>
                    <a:pt x="320" y="162"/>
                  </a:moveTo>
                  <a:lnTo>
                    <a:pt x="157" y="162"/>
                  </a:lnTo>
                  <a:lnTo>
                    <a:pt x="157" y="320"/>
                  </a:lnTo>
                  <a:lnTo>
                    <a:pt x="320" y="320"/>
                  </a:lnTo>
                  <a:lnTo>
                    <a:pt x="320" y="162"/>
                  </a:lnTo>
                  <a:close/>
                  <a:moveTo>
                    <a:pt x="264" y="269"/>
                  </a:moveTo>
                  <a:lnTo>
                    <a:pt x="213" y="269"/>
                  </a:lnTo>
                  <a:lnTo>
                    <a:pt x="213" y="213"/>
                  </a:lnTo>
                  <a:lnTo>
                    <a:pt x="264" y="213"/>
                  </a:lnTo>
                  <a:lnTo>
                    <a:pt x="264" y="269"/>
                  </a:lnTo>
                  <a:close/>
                  <a:moveTo>
                    <a:pt x="477" y="213"/>
                  </a:moveTo>
                  <a:lnTo>
                    <a:pt x="477" y="162"/>
                  </a:lnTo>
                  <a:lnTo>
                    <a:pt x="427" y="162"/>
                  </a:lnTo>
                  <a:lnTo>
                    <a:pt x="427" y="107"/>
                  </a:lnTo>
                  <a:cubicBezTo>
                    <a:pt x="427" y="81"/>
                    <a:pt x="401" y="56"/>
                    <a:pt x="371" y="56"/>
                  </a:cubicBezTo>
                  <a:lnTo>
                    <a:pt x="320" y="56"/>
                  </a:lnTo>
                  <a:lnTo>
                    <a:pt x="320" y="0"/>
                  </a:lnTo>
                  <a:lnTo>
                    <a:pt x="264" y="0"/>
                  </a:lnTo>
                  <a:lnTo>
                    <a:pt x="264" y="56"/>
                  </a:lnTo>
                  <a:lnTo>
                    <a:pt x="213" y="56"/>
                  </a:lnTo>
                  <a:lnTo>
                    <a:pt x="213" y="0"/>
                  </a:lnTo>
                  <a:lnTo>
                    <a:pt x="157" y="0"/>
                  </a:lnTo>
                  <a:lnTo>
                    <a:pt x="157" y="56"/>
                  </a:lnTo>
                  <a:lnTo>
                    <a:pt x="107" y="56"/>
                  </a:lnTo>
                  <a:cubicBezTo>
                    <a:pt x="76" y="56"/>
                    <a:pt x="51" y="81"/>
                    <a:pt x="51" y="107"/>
                  </a:cubicBezTo>
                  <a:lnTo>
                    <a:pt x="51" y="162"/>
                  </a:lnTo>
                  <a:lnTo>
                    <a:pt x="0" y="162"/>
                  </a:lnTo>
                  <a:lnTo>
                    <a:pt x="0" y="213"/>
                  </a:lnTo>
                  <a:lnTo>
                    <a:pt x="51" y="213"/>
                  </a:lnTo>
                  <a:lnTo>
                    <a:pt x="51" y="269"/>
                  </a:lnTo>
                  <a:lnTo>
                    <a:pt x="0" y="269"/>
                  </a:lnTo>
                  <a:lnTo>
                    <a:pt x="0" y="320"/>
                  </a:lnTo>
                  <a:lnTo>
                    <a:pt x="51" y="320"/>
                  </a:lnTo>
                  <a:lnTo>
                    <a:pt x="51" y="376"/>
                  </a:lnTo>
                  <a:cubicBezTo>
                    <a:pt x="51" y="401"/>
                    <a:pt x="76" y="427"/>
                    <a:pt x="107" y="427"/>
                  </a:cubicBezTo>
                  <a:lnTo>
                    <a:pt x="157" y="427"/>
                  </a:lnTo>
                  <a:lnTo>
                    <a:pt x="157" y="477"/>
                  </a:lnTo>
                  <a:lnTo>
                    <a:pt x="213" y="477"/>
                  </a:lnTo>
                  <a:lnTo>
                    <a:pt x="213" y="427"/>
                  </a:lnTo>
                  <a:lnTo>
                    <a:pt x="264" y="427"/>
                  </a:lnTo>
                  <a:lnTo>
                    <a:pt x="264" y="477"/>
                  </a:lnTo>
                  <a:lnTo>
                    <a:pt x="320" y="477"/>
                  </a:lnTo>
                  <a:lnTo>
                    <a:pt x="320" y="427"/>
                  </a:lnTo>
                  <a:lnTo>
                    <a:pt x="371" y="427"/>
                  </a:lnTo>
                  <a:cubicBezTo>
                    <a:pt x="401" y="427"/>
                    <a:pt x="427" y="401"/>
                    <a:pt x="427" y="376"/>
                  </a:cubicBezTo>
                  <a:lnTo>
                    <a:pt x="427" y="320"/>
                  </a:lnTo>
                  <a:lnTo>
                    <a:pt x="477" y="320"/>
                  </a:lnTo>
                  <a:lnTo>
                    <a:pt x="477" y="269"/>
                  </a:lnTo>
                  <a:lnTo>
                    <a:pt x="427" y="269"/>
                  </a:lnTo>
                  <a:lnTo>
                    <a:pt x="427" y="213"/>
                  </a:lnTo>
                  <a:lnTo>
                    <a:pt x="477" y="213"/>
                  </a:lnTo>
                  <a:close/>
                  <a:moveTo>
                    <a:pt x="371" y="376"/>
                  </a:moveTo>
                  <a:lnTo>
                    <a:pt x="107" y="376"/>
                  </a:lnTo>
                  <a:lnTo>
                    <a:pt x="107" y="107"/>
                  </a:lnTo>
                  <a:lnTo>
                    <a:pt x="371" y="107"/>
                  </a:lnTo>
                  <a:lnTo>
                    <a:pt x="371" y="376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wrap="none" anchor="ctr"/>
            <a:lstStyle/>
            <a:p>
              <a:pPr defTabSz="609630">
                <a:defRPr/>
              </a:pPr>
              <a:endParaRPr lang="en-US" sz="1200" dirty="0">
                <a:solidFill>
                  <a:schemeClr val="bg1"/>
                </a:solidFill>
              </a:endParaRPr>
            </a:p>
          </p:txBody>
        </p:sp>
        <p:grpSp>
          <p:nvGrpSpPr>
            <p:cNvPr id="133" name="Wifi3"/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 bwMode="auto">
            <a:xfrm>
              <a:off x="2070216" y="6616354"/>
              <a:ext cx="473560" cy="321805"/>
              <a:chOff x="2405" y="2885"/>
              <a:chExt cx="880" cy="598"/>
            </a:xfrm>
            <a:grpFill/>
          </p:grpSpPr>
          <p:sp>
            <p:nvSpPr>
              <p:cNvPr id="134" name="Freeform 14"/>
              <p:cNvSpPr>
                <a:spLocks/>
              </p:cNvSpPr>
              <p:nvPr/>
            </p:nvSpPr>
            <p:spPr bwMode="auto">
              <a:xfrm>
                <a:off x="2405" y="2885"/>
                <a:ext cx="880" cy="274"/>
              </a:xfrm>
              <a:custGeom>
                <a:avLst/>
                <a:gdLst>
                  <a:gd name="T0" fmla="*/ 21642 w 23246"/>
                  <a:gd name="T1" fmla="*/ 7075 h 7218"/>
                  <a:gd name="T2" fmla="*/ 20609 w 23246"/>
                  <a:gd name="T3" fmla="*/ 6647 h 7218"/>
                  <a:gd name="T4" fmla="*/ 11623 w 23246"/>
                  <a:gd name="T5" fmla="*/ 2922 h 7218"/>
                  <a:gd name="T6" fmla="*/ 2636 w 23246"/>
                  <a:gd name="T7" fmla="*/ 6647 h 7218"/>
                  <a:gd name="T8" fmla="*/ 571 w 23246"/>
                  <a:gd name="T9" fmla="*/ 6647 h 7218"/>
                  <a:gd name="T10" fmla="*/ 571 w 23246"/>
                  <a:gd name="T11" fmla="*/ 4581 h 7218"/>
                  <a:gd name="T12" fmla="*/ 5743 w 23246"/>
                  <a:gd name="T13" fmla="*/ 1146 h 7218"/>
                  <a:gd name="T14" fmla="*/ 11623 w 23246"/>
                  <a:gd name="T15" fmla="*/ 0 h 7218"/>
                  <a:gd name="T16" fmla="*/ 17503 w 23246"/>
                  <a:gd name="T17" fmla="*/ 1146 h 7218"/>
                  <a:gd name="T18" fmla="*/ 22675 w 23246"/>
                  <a:gd name="T19" fmla="*/ 4581 h 7218"/>
                  <a:gd name="T20" fmla="*/ 22675 w 23246"/>
                  <a:gd name="T21" fmla="*/ 6647 h 7218"/>
                  <a:gd name="T22" fmla="*/ 21642 w 23246"/>
                  <a:gd name="T23" fmla="*/ 7075 h 7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3246" h="7218">
                    <a:moveTo>
                      <a:pt x="21642" y="7075"/>
                    </a:moveTo>
                    <a:cubicBezTo>
                      <a:pt x="21268" y="7075"/>
                      <a:pt x="20894" y="6932"/>
                      <a:pt x="20609" y="6647"/>
                    </a:cubicBezTo>
                    <a:cubicBezTo>
                      <a:pt x="18207" y="4245"/>
                      <a:pt x="15015" y="2922"/>
                      <a:pt x="11623" y="2922"/>
                    </a:cubicBezTo>
                    <a:cubicBezTo>
                      <a:pt x="8230" y="2922"/>
                      <a:pt x="5039" y="4245"/>
                      <a:pt x="2636" y="6647"/>
                    </a:cubicBezTo>
                    <a:cubicBezTo>
                      <a:pt x="2066" y="7218"/>
                      <a:pt x="1141" y="7218"/>
                      <a:pt x="571" y="6647"/>
                    </a:cubicBezTo>
                    <a:cubicBezTo>
                      <a:pt x="0" y="6077"/>
                      <a:pt x="0" y="5152"/>
                      <a:pt x="571" y="4581"/>
                    </a:cubicBezTo>
                    <a:cubicBezTo>
                      <a:pt x="2063" y="3089"/>
                      <a:pt x="3803" y="1933"/>
                      <a:pt x="5743" y="1146"/>
                    </a:cubicBezTo>
                    <a:cubicBezTo>
                      <a:pt x="7616" y="385"/>
                      <a:pt x="9594" y="0"/>
                      <a:pt x="11623" y="0"/>
                    </a:cubicBezTo>
                    <a:cubicBezTo>
                      <a:pt x="13652" y="0"/>
                      <a:pt x="15630" y="385"/>
                      <a:pt x="17503" y="1146"/>
                    </a:cubicBezTo>
                    <a:cubicBezTo>
                      <a:pt x="19442" y="1933"/>
                      <a:pt x="21182" y="3089"/>
                      <a:pt x="22675" y="4581"/>
                    </a:cubicBezTo>
                    <a:cubicBezTo>
                      <a:pt x="23246" y="5152"/>
                      <a:pt x="23246" y="6077"/>
                      <a:pt x="22675" y="6647"/>
                    </a:cubicBezTo>
                    <a:cubicBezTo>
                      <a:pt x="22390" y="6932"/>
                      <a:pt x="22016" y="7075"/>
                      <a:pt x="21642" y="7075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defTabSz="609630">
                  <a:defRPr/>
                </a:pP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5" name="Freeform 15"/>
              <p:cNvSpPr>
                <a:spLocks/>
              </p:cNvSpPr>
              <p:nvPr/>
            </p:nvSpPr>
            <p:spPr bwMode="auto">
              <a:xfrm>
                <a:off x="2519" y="3098"/>
                <a:ext cx="653" cy="227"/>
              </a:xfrm>
              <a:custGeom>
                <a:avLst/>
                <a:gdLst>
                  <a:gd name="T0" fmla="*/ 15630 w 17234"/>
                  <a:gd name="T1" fmla="*/ 5829 h 5971"/>
                  <a:gd name="T2" fmla="*/ 14597 w 17234"/>
                  <a:gd name="T3" fmla="*/ 5401 h 5971"/>
                  <a:gd name="T4" fmla="*/ 8617 w 17234"/>
                  <a:gd name="T5" fmla="*/ 2921 h 5971"/>
                  <a:gd name="T6" fmla="*/ 2636 w 17234"/>
                  <a:gd name="T7" fmla="*/ 5401 h 5971"/>
                  <a:gd name="T8" fmla="*/ 570 w 17234"/>
                  <a:gd name="T9" fmla="*/ 5401 h 5971"/>
                  <a:gd name="T10" fmla="*/ 570 w 17234"/>
                  <a:gd name="T11" fmla="*/ 3335 h 5971"/>
                  <a:gd name="T12" fmla="*/ 8617 w 17234"/>
                  <a:gd name="T13" fmla="*/ 0 h 5971"/>
                  <a:gd name="T14" fmla="*/ 16663 w 17234"/>
                  <a:gd name="T15" fmla="*/ 3335 h 5971"/>
                  <a:gd name="T16" fmla="*/ 16663 w 17234"/>
                  <a:gd name="T17" fmla="*/ 5401 h 5971"/>
                  <a:gd name="T18" fmla="*/ 15630 w 17234"/>
                  <a:gd name="T19" fmla="*/ 5829 h 5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234" h="5971">
                    <a:moveTo>
                      <a:pt x="15630" y="5829"/>
                    </a:moveTo>
                    <a:cubicBezTo>
                      <a:pt x="15256" y="5829"/>
                      <a:pt x="14883" y="5686"/>
                      <a:pt x="14597" y="5401"/>
                    </a:cubicBezTo>
                    <a:cubicBezTo>
                      <a:pt x="12998" y="3802"/>
                      <a:pt x="10874" y="2921"/>
                      <a:pt x="8617" y="2921"/>
                    </a:cubicBezTo>
                    <a:cubicBezTo>
                      <a:pt x="6359" y="2921"/>
                      <a:pt x="4235" y="3802"/>
                      <a:pt x="2636" y="5401"/>
                    </a:cubicBezTo>
                    <a:cubicBezTo>
                      <a:pt x="2066" y="5971"/>
                      <a:pt x="1141" y="5971"/>
                      <a:pt x="570" y="5401"/>
                    </a:cubicBezTo>
                    <a:cubicBezTo>
                      <a:pt x="0" y="4830"/>
                      <a:pt x="0" y="3905"/>
                      <a:pt x="570" y="3335"/>
                    </a:cubicBezTo>
                    <a:cubicBezTo>
                      <a:pt x="2721" y="1184"/>
                      <a:pt x="5579" y="0"/>
                      <a:pt x="8617" y="0"/>
                    </a:cubicBezTo>
                    <a:cubicBezTo>
                      <a:pt x="11655" y="0"/>
                      <a:pt x="14512" y="1184"/>
                      <a:pt x="16663" y="3335"/>
                    </a:cubicBezTo>
                    <a:cubicBezTo>
                      <a:pt x="17234" y="3905"/>
                      <a:pt x="17234" y="4830"/>
                      <a:pt x="16663" y="5401"/>
                    </a:cubicBezTo>
                    <a:cubicBezTo>
                      <a:pt x="16378" y="5686"/>
                      <a:pt x="16004" y="5829"/>
                      <a:pt x="15630" y="5829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defTabSz="609630">
                  <a:defRPr/>
                </a:pP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6" name="Freeform 16"/>
              <p:cNvSpPr>
                <a:spLocks/>
              </p:cNvSpPr>
              <p:nvPr/>
            </p:nvSpPr>
            <p:spPr bwMode="auto">
              <a:xfrm>
                <a:off x="2671" y="3319"/>
                <a:ext cx="349" cy="164"/>
              </a:xfrm>
              <a:custGeom>
                <a:avLst/>
                <a:gdLst>
                  <a:gd name="T0" fmla="*/ 7615 w 9218"/>
                  <a:gd name="T1" fmla="*/ 4167 h 4310"/>
                  <a:gd name="T2" fmla="*/ 6582 w 9218"/>
                  <a:gd name="T3" fmla="*/ 3740 h 4310"/>
                  <a:gd name="T4" fmla="*/ 2636 w 9218"/>
                  <a:gd name="T5" fmla="*/ 3740 h 4310"/>
                  <a:gd name="T6" fmla="*/ 570 w 9218"/>
                  <a:gd name="T7" fmla="*/ 3740 h 4310"/>
                  <a:gd name="T8" fmla="*/ 570 w 9218"/>
                  <a:gd name="T9" fmla="*/ 1674 h 4310"/>
                  <a:gd name="T10" fmla="*/ 4609 w 9218"/>
                  <a:gd name="T11" fmla="*/ 0 h 4310"/>
                  <a:gd name="T12" fmla="*/ 8648 w 9218"/>
                  <a:gd name="T13" fmla="*/ 1674 h 4310"/>
                  <a:gd name="T14" fmla="*/ 8648 w 9218"/>
                  <a:gd name="T15" fmla="*/ 3740 h 4310"/>
                  <a:gd name="T16" fmla="*/ 7615 w 9218"/>
                  <a:gd name="T17" fmla="*/ 4167 h 4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18" h="4310">
                    <a:moveTo>
                      <a:pt x="7615" y="4167"/>
                    </a:moveTo>
                    <a:cubicBezTo>
                      <a:pt x="7241" y="4167"/>
                      <a:pt x="6867" y="4025"/>
                      <a:pt x="6582" y="3740"/>
                    </a:cubicBezTo>
                    <a:cubicBezTo>
                      <a:pt x="5494" y="2652"/>
                      <a:pt x="3724" y="2652"/>
                      <a:pt x="2636" y="3740"/>
                    </a:cubicBezTo>
                    <a:cubicBezTo>
                      <a:pt x="2065" y="4310"/>
                      <a:pt x="1141" y="4310"/>
                      <a:pt x="570" y="3740"/>
                    </a:cubicBezTo>
                    <a:cubicBezTo>
                      <a:pt x="0" y="3169"/>
                      <a:pt x="0" y="2244"/>
                      <a:pt x="570" y="1674"/>
                    </a:cubicBezTo>
                    <a:cubicBezTo>
                      <a:pt x="1650" y="594"/>
                      <a:pt x="3084" y="0"/>
                      <a:pt x="4609" y="0"/>
                    </a:cubicBezTo>
                    <a:cubicBezTo>
                      <a:pt x="6134" y="0"/>
                      <a:pt x="7568" y="594"/>
                      <a:pt x="8648" y="1674"/>
                    </a:cubicBezTo>
                    <a:cubicBezTo>
                      <a:pt x="9218" y="2244"/>
                      <a:pt x="9218" y="3169"/>
                      <a:pt x="8648" y="3740"/>
                    </a:cubicBezTo>
                    <a:cubicBezTo>
                      <a:pt x="8362" y="4025"/>
                      <a:pt x="7988" y="4167"/>
                      <a:pt x="7615" y="4167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60960" tIns="30480" rIns="60960" bIns="30480" numCol="1" anchor="t" anchorCtr="0" compatLnSpc="1">
                <a:prstTxWarp prst="textNoShape">
                  <a:avLst/>
                </a:prstTxWarp>
              </a:bodyPr>
              <a:lstStyle/>
              <a:p>
                <a:pPr defTabSz="609630">
                  <a:defRPr/>
                </a:pP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37" name="School" descr="{&quot;Key&quot;:&quot;POWER_USER_SHAPE_ICON&quot;,&quot;Value&quot;:&quot;POWER_USER_SHAPE_ICON_STYLE_1&quot;}"/>
          <p:cNvGrpSpPr>
            <a:grpSpLocks noChangeAspect="1"/>
          </p:cNvGrpSpPr>
          <p:nvPr>
            <p:custDataLst>
              <p:tags r:id="rId10"/>
            </p:custDataLst>
          </p:nvPr>
        </p:nvGrpSpPr>
        <p:grpSpPr bwMode="auto">
          <a:xfrm>
            <a:off x="5145568" y="4699000"/>
            <a:ext cx="506921" cy="508000"/>
            <a:chOff x="8" y="8"/>
            <a:chExt cx="470" cy="471"/>
          </a:xfrm>
          <a:solidFill>
            <a:srgbClr val="0054C5"/>
          </a:solidFill>
        </p:grpSpPr>
        <p:sp>
          <p:nvSpPr>
            <p:cNvPr id="138" name="School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8" y="8"/>
              <a:ext cx="470" cy="157"/>
            </a:xfrm>
            <a:custGeom>
              <a:avLst/>
              <a:gdLst>
                <a:gd name="T0" fmla="*/ 1198 w 1250"/>
                <a:gd name="T1" fmla="*/ 416 h 416"/>
                <a:gd name="T2" fmla="*/ 625 w 1250"/>
                <a:gd name="T3" fmla="*/ 131 h 416"/>
                <a:gd name="T4" fmla="*/ 52 w 1250"/>
                <a:gd name="T5" fmla="*/ 416 h 416"/>
                <a:gd name="T6" fmla="*/ 0 w 1250"/>
                <a:gd name="T7" fmla="*/ 311 h 416"/>
                <a:gd name="T8" fmla="*/ 624 w 1250"/>
                <a:gd name="T9" fmla="*/ 1 h 416"/>
                <a:gd name="T10" fmla="*/ 624 w 1250"/>
                <a:gd name="T11" fmla="*/ 0 h 416"/>
                <a:gd name="T12" fmla="*/ 625 w 1250"/>
                <a:gd name="T13" fmla="*/ 0 h 416"/>
                <a:gd name="T14" fmla="*/ 626 w 1250"/>
                <a:gd name="T15" fmla="*/ 0 h 416"/>
                <a:gd name="T16" fmla="*/ 626 w 1250"/>
                <a:gd name="T17" fmla="*/ 1 h 416"/>
                <a:gd name="T18" fmla="*/ 1250 w 1250"/>
                <a:gd name="T19" fmla="*/ 311 h 416"/>
                <a:gd name="T20" fmla="*/ 1198 w 1250"/>
                <a:gd name="T21" fmla="*/ 416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0" h="416">
                  <a:moveTo>
                    <a:pt x="1198" y="416"/>
                  </a:moveTo>
                  <a:lnTo>
                    <a:pt x="625" y="131"/>
                  </a:lnTo>
                  <a:lnTo>
                    <a:pt x="52" y="416"/>
                  </a:lnTo>
                  <a:lnTo>
                    <a:pt x="0" y="311"/>
                  </a:lnTo>
                  <a:lnTo>
                    <a:pt x="624" y="1"/>
                  </a:lnTo>
                  <a:lnTo>
                    <a:pt x="624" y="0"/>
                  </a:lnTo>
                  <a:lnTo>
                    <a:pt x="625" y="0"/>
                  </a:lnTo>
                  <a:lnTo>
                    <a:pt x="626" y="0"/>
                  </a:lnTo>
                  <a:lnTo>
                    <a:pt x="626" y="1"/>
                  </a:lnTo>
                  <a:lnTo>
                    <a:pt x="1250" y="311"/>
                  </a:lnTo>
                  <a:lnTo>
                    <a:pt x="1198" y="41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39" name="School"/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39" y="160"/>
              <a:ext cx="407" cy="319"/>
            </a:xfrm>
            <a:custGeom>
              <a:avLst/>
              <a:gdLst>
                <a:gd name="T0" fmla="*/ 547 w 1084"/>
                <a:gd name="T1" fmla="*/ 160 h 845"/>
                <a:gd name="T2" fmla="*/ 0 w 1084"/>
                <a:gd name="T3" fmla="*/ 127 h 845"/>
                <a:gd name="T4" fmla="*/ 0 w 1084"/>
                <a:gd name="T5" fmla="*/ 218 h 845"/>
                <a:gd name="T6" fmla="*/ 0 w 1084"/>
                <a:gd name="T7" fmla="*/ 823 h 845"/>
                <a:gd name="T8" fmla="*/ 446 w 1084"/>
                <a:gd name="T9" fmla="*/ 823 h 845"/>
                <a:gd name="T10" fmla="*/ 541 w 1084"/>
                <a:gd name="T11" fmla="*/ 845 h 845"/>
                <a:gd name="T12" fmla="*/ 635 w 1084"/>
                <a:gd name="T13" fmla="*/ 823 h 845"/>
                <a:gd name="T14" fmla="*/ 1084 w 1084"/>
                <a:gd name="T15" fmla="*/ 823 h 845"/>
                <a:gd name="T16" fmla="*/ 1084 w 1084"/>
                <a:gd name="T17" fmla="*/ 218 h 845"/>
                <a:gd name="T18" fmla="*/ 1084 w 1084"/>
                <a:gd name="T19" fmla="*/ 127 h 845"/>
                <a:gd name="T20" fmla="*/ 547 w 1084"/>
                <a:gd name="T21" fmla="*/ 160 h 845"/>
                <a:gd name="T22" fmla="*/ 507 w 1084"/>
                <a:gd name="T23" fmla="*/ 779 h 845"/>
                <a:gd name="T24" fmla="*/ 56 w 1084"/>
                <a:gd name="T25" fmla="*/ 768 h 845"/>
                <a:gd name="T26" fmla="*/ 56 w 1084"/>
                <a:gd name="T27" fmla="*/ 178 h 845"/>
                <a:gd name="T28" fmla="*/ 240 w 1084"/>
                <a:gd name="T29" fmla="*/ 134 h 845"/>
                <a:gd name="T30" fmla="*/ 507 w 1084"/>
                <a:gd name="T31" fmla="*/ 273 h 845"/>
                <a:gd name="T32" fmla="*/ 507 w 1084"/>
                <a:gd name="T33" fmla="*/ 779 h 845"/>
                <a:gd name="T34" fmla="*/ 1031 w 1084"/>
                <a:gd name="T35" fmla="*/ 768 h 845"/>
                <a:gd name="T36" fmla="*/ 580 w 1084"/>
                <a:gd name="T37" fmla="*/ 779 h 845"/>
                <a:gd name="T38" fmla="*/ 580 w 1084"/>
                <a:gd name="T39" fmla="*/ 273 h 845"/>
                <a:gd name="T40" fmla="*/ 848 w 1084"/>
                <a:gd name="T41" fmla="*/ 134 h 845"/>
                <a:gd name="T42" fmla="*/ 1031 w 1084"/>
                <a:gd name="T43" fmla="*/ 178 h 845"/>
                <a:gd name="T44" fmla="*/ 1031 w 1084"/>
                <a:gd name="T45" fmla="*/ 768 h 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84" h="845">
                  <a:moveTo>
                    <a:pt x="547" y="160"/>
                  </a:moveTo>
                  <a:cubicBezTo>
                    <a:pt x="510" y="125"/>
                    <a:pt x="295" y="0"/>
                    <a:pt x="0" y="127"/>
                  </a:cubicBezTo>
                  <a:lnTo>
                    <a:pt x="0" y="218"/>
                  </a:lnTo>
                  <a:lnTo>
                    <a:pt x="0" y="823"/>
                  </a:lnTo>
                  <a:lnTo>
                    <a:pt x="446" y="823"/>
                  </a:lnTo>
                  <a:cubicBezTo>
                    <a:pt x="462" y="836"/>
                    <a:pt x="498" y="845"/>
                    <a:pt x="541" y="845"/>
                  </a:cubicBezTo>
                  <a:cubicBezTo>
                    <a:pt x="583" y="845"/>
                    <a:pt x="620" y="836"/>
                    <a:pt x="635" y="823"/>
                  </a:cubicBezTo>
                  <a:lnTo>
                    <a:pt x="1084" y="823"/>
                  </a:lnTo>
                  <a:lnTo>
                    <a:pt x="1084" y="218"/>
                  </a:lnTo>
                  <a:lnTo>
                    <a:pt x="1084" y="127"/>
                  </a:lnTo>
                  <a:cubicBezTo>
                    <a:pt x="801" y="2"/>
                    <a:pt x="576" y="134"/>
                    <a:pt x="547" y="160"/>
                  </a:cubicBezTo>
                  <a:close/>
                  <a:moveTo>
                    <a:pt x="507" y="779"/>
                  </a:moveTo>
                  <a:cubicBezTo>
                    <a:pt x="507" y="755"/>
                    <a:pt x="298" y="616"/>
                    <a:pt x="56" y="768"/>
                  </a:cubicBezTo>
                  <a:lnTo>
                    <a:pt x="56" y="178"/>
                  </a:lnTo>
                  <a:cubicBezTo>
                    <a:pt x="104" y="151"/>
                    <a:pt x="168" y="134"/>
                    <a:pt x="240" y="134"/>
                  </a:cubicBezTo>
                  <a:cubicBezTo>
                    <a:pt x="388" y="134"/>
                    <a:pt x="507" y="182"/>
                    <a:pt x="507" y="273"/>
                  </a:cubicBezTo>
                  <a:lnTo>
                    <a:pt x="507" y="779"/>
                  </a:lnTo>
                  <a:close/>
                  <a:moveTo>
                    <a:pt x="1031" y="768"/>
                  </a:moveTo>
                  <a:cubicBezTo>
                    <a:pt x="789" y="616"/>
                    <a:pt x="580" y="755"/>
                    <a:pt x="580" y="779"/>
                  </a:cubicBezTo>
                  <a:lnTo>
                    <a:pt x="580" y="273"/>
                  </a:lnTo>
                  <a:cubicBezTo>
                    <a:pt x="580" y="182"/>
                    <a:pt x="700" y="134"/>
                    <a:pt x="848" y="134"/>
                  </a:cubicBezTo>
                  <a:cubicBezTo>
                    <a:pt x="919" y="134"/>
                    <a:pt x="983" y="151"/>
                    <a:pt x="1031" y="178"/>
                  </a:cubicBezTo>
                  <a:lnTo>
                    <a:pt x="1031" y="76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60960" tIns="30480" rIns="60960" bIns="30480" numCol="1" anchor="t" anchorCtr="0" compatLnSpc="1">
              <a:prstTxWarp prst="textNoShape">
                <a:avLst/>
              </a:prstTxWarp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0" name="Metin kutusu 139"/>
          <p:cNvSpPr txBox="1"/>
          <p:nvPr/>
        </p:nvSpPr>
        <p:spPr bwMode="auto">
          <a:xfrm>
            <a:off x="336094" y="1075765"/>
            <a:ext cx="46991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sz="2800" dirty="0" smtClean="0">
                <a:solidFill>
                  <a:schemeClr val="bg1"/>
                </a:solidFill>
                <a:latin typeface="Arial Nova Cond"/>
                <a:cs typeface="Helvetica"/>
              </a:rPr>
              <a:t>Muğla Genel Görünümü</a:t>
            </a:r>
            <a:endParaRPr lang="tr-TR" sz="2800" dirty="0">
              <a:solidFill>
                <a:schemeClr val="bg1"/>
              </a:solidFill>
              <a:latin typeface="Arial Nova Cond"/>
              <a:cs typeface="Helvetica"/>
            </a:endParaRPr>
          </a:p>
        </p:txBody>
      </p:sp>
      <p:pic>
        <p:nvPicPr>
          <p:cNvPr id="2052" name="Picture 4" descr="Görsel üretildi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3802" y="2597344"/>
            <a:ext cx="2995200" cy="299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68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4198681" y="312632"/>
            <a:ext cx="4488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800" b="1" dirty="0" smtClean="0">
                <a:solidFill>
                  <a:srgbClr val="BEECFE"/>
                </a:solidFill>
                <a:latin typeface="DM Sans Bold"/>
              </a:rPr>
              <a:t>MUĞLA YATIRIM ORTAMI</a:t>
            </a:r>
            <a:endParaRPr lang="tr-TR" sz="2800" b="1" dirty="0">
              <a:solidFill>
                <a:srgbClr val="BEECFE"/>
              </a:solidFill>
              <a:latin typeface="DM Sans Bold"/>
            </a:endParaRPr>
          </a:p>
        </p:txBody>
      </p:sp>
      <p:sp>
        <p:nvSpPr>
          <p:cNvPr id="145" name="Metin kutusu 144"/>
          <p:cNvSpPr txBox="1"/>
          <p:nvPr/>
        </p:nvSpPr>
        <p:spPr>
          <a:xfrm>
            <a:off x="159488" y="1725741"/>
            <a:ext cx="8275201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tr-TR" dirty="0" smtClean="0">
                <a:solidFill>
                  <a:schemeClr val="bg1"/>
                </a:solidFill>
                <a:latin typeface="Arial Nova Cond"/>
                <a:ea typeface="+mj-ea"/>
                <a:cs typeface="Helvetica"/>
              </a:rPr>
              <a:t>Muğla</a:t>
            </a:r>
            <a:r>
              <a:rPr lang="tr-TR" dirty="0">
                <a:solidFill>
                  <a:schemeClr val="bg1"/>
                </a:solidFill>
                <a:latin typeface="Arial Nova Cond"/>
                <a:ea typeface="+mj-ea"/>
                <a:cs typeface="Helvetica"/>
              </a:rPr>
              <a:t>, doğal güzellikleri ve yüksek yaşam kalitesiyle Türkiye’nin en güçlü yaşam cazibe merkezlerinden biridir. Bodrum, Marmaris ve Fethiye gibi dünya çapında tanınan </a:t>
            </a:r>
            <a:r>
              <a:rPr lang="tr-TR" dirty="0" smtClean="0">
                <a:solidFill>
                  <a:schemeClr val="bg1"/>
                </a:solidFill>
                <a:latin typeface="Arial Nova Cond"/>
                <a:ea typeface="+mj-ea"/>
                <a:cs typeface="Helvetica"/>
              </a:rPr>
              <a:t>destinasyonlarla turizm gözdesi bir kenttir.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tr-TR" dirty="0">
                <a:solidFill>
                  <a:schemeClr val="bg1"/>
                </a:solidFill>
                <a:latin typeface="Arial Nova Cond"/>
                <a:ea typeface="+mj-ea"/>
                <a:cs typeface="Helvetica"/>
              </a:rPr>
              <a:t>Muğla; doğal peyzajı, temiz havası, zengin ekosistemi ve yılın büyük bölümünde elverişli iklimiyle geriatri ve yaşlı bakımı odaklı sağlık turizmi yatırımları için güçlü bir destinasyondur. </a:t>
            </a:r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tr-TR" dirty="0" smtClean="0">
                <a:solidFill>
                  <a:schemeClr val="bg1"/>
                </a:solidFill>
                <a:latin typeface="Arial Nova Cond"/>
                <a:ea typeface="+mj-ea"/>
                <a:cs typeface="Helvetica"/>
              </a:rPr>
              <a:t>Muğla</a:t>
            </a:r>
            <a:r>
              <a:rPr lang="tr-TR" dirty="0">
                <a:solidFill>
                  <a:schemeClr val="bg1"/>
                </a:solidFill>
                <a:latin typeface="Arial Nova Cond"/>
                <a:ea typeface="+mj-ea"/>
                <a:cs typeface="Helvetica"/>
              </a:rPr>
              <a:t>, yıllık 150 bin tonu aşan kültür balıkçılığı üretimiyle Türkiye’nin en büyük su ürünleri merkezlerinden </a:t>
            </a:r>
            <a:r>
              <a:rPr lang="tr-TR" dirty="0" smtClean="0">
                <a:solidFill>
                  <a:schemeClr val="bg1"/>
                </a:solidFill>
                <a:latin typeface="Arial Nova Cond"/>
                <a:ea typeface="+mj-ea"/>
                <a:cs typeface="Helvetica"/>
              </a:rPr>
              <a:t>biridir.</a:t>
            </a:r>
          </a:p>
          <a:p>
            <a:pPr marL="457200" lvl="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tr-TR" dirty="0" smtClean="0">
                <a:solidFill>
                  <a:schemeClr val="bg1"/>
                </a:solidFill>
                <a:latin typeface="Arial Nova Cond"/>
                <a:ea typeface="+mj-ea"/>
                <a:cs typeface="Helvetica"/>
              </a:rPr>
              <a:t>Muğla’da</a:t>
            </a:r>
            <a:r>
              <a:rPr lang="tr-TR" dirty="0">
                <a:solidFill>
                  <a:schemeClr val="bg1"/>
                </a:solidFill>
                <a:latin typeface="Arial Nova Cond"/>
                <a:ea typeface="+mj-ea"/>
                <a:cs typeface="Helvetica"/>
              </a:rPr>
              <a:t>; 30’a yakın marina ve yaklaşık 8.000 tekne bağlama kapasitesi bulunması, üretim–bakım–hizmet ekosistemini güçlendirmektedir</a:t>
            </a:r>
            <a:r>
              <a:rPr lang="tr-TR" dirty="0" smtClean="0">
                <a:solidFill>
                  <a:schemeClr val="bg1"/>
                </a:solidFill>
                <a:latin typeface="Arial Nova Cond"/>
                <a:ea typeface="+mj-ea"/>
                <a:cs typeface="Helvetica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tr-TR" dirty="0">
                <a:solidFill>
                  <a:schemeClr val="bg1"/>
                </a:solidFill>
                <a:latin typeface="Arial Nova Cond"/>
                <a:ea typeface="+mj-ea"/>
                <a:cs typeface="Helvetica"/>
              </a:rPr>
              <a:t>Muğla, yaklaşık 400 milyon ton mermer rezerviyle Türkiye’nin başlıca doğal taş merkezlerindendir</a:t>
            </a:r>
            <a:r>
              <a:rPr lang="tr-TR" dirty="0" smtClean="0">
                <a:solidFill>
                  <a:schemeClr val="bg1"/>
                </a:solidFill>
                <a:latin typeface="Arial Nova Cond"/>
                <a:ea typeface="+mj-ea"/>
                <a:cs typeface="Helvetica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tr-TR" dirty="0" smtClean="0">
                <a:solidFill>
                  <a:schemeClr val="bg1"/>
                </a:solidFill>
                <a:latin typeface="Arial Nova Cond"/>
                <a:ea typeface="+mj-ea"/>
                <a:cs typeface="Helvetica"/>
              </a:rPr>
              <a:t>Milas-Bodrum </a:t>
            </a:r>
            <a:r>
              <a:rPr lang="tr-TR" dirty="0">
                <a:solidFill>
                  <a:schemeClr val="bg1"/>
                </a:solidFill>
                <a:latin typeface="Arial Nova Cond"/>
                <a:ea typeface="+mj-ea"/>
                <a:cs typeface="Helvetica"/>
              </a:rPr>
              <a:t>ve Dalaman havalimanları sayesinde Muğla, uluslararası erişilebilirliği en yüksek illerden biridir.</a:t>
            </a:r>
          </a:p>
        </p:txBody>
      </p:sp>
      <p:grpSp>
        <p:nvGrpSpPr>
          <p:cNvPr id="3" name="Grup 2"/>
          <p:cNvGrpSpPr/>
          <p:nvPr/>
        </p:nvGrpSpPr>
        <p:grpSpPr>
          <a:xfrm>
            <a:off x="8612372" y="2349795"/>
            <a:ext cx="3201077" cy="3114158"/>
            <a:chOff x="7681776" y="1875971"/>
            <a:chExt cx="4365589" cy="3796372"/>
          </a:xfrm>
        </p:grpSpPr>
        <p:pic>
          <p:nvPicPr>
            <p:cNvPr id="14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1777" y="1886361"/>
              <a:ext cx="2298423" cy="20158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7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0201" y="1875971"/>
              <a:ext cx="2067164" cy="1961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8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1776" y="3902169"/>
              <a:ext cx="2293341" cy="1770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9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0200" y="3837077"/>
              <a:ext cx="2067165" cy="18129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Metin kutusu 9"/>
          <p:cNvSpPr txBox="1"/>
          <p:nvPr/>
        </p:nvSpPr>
        <p:spPr bwMode="auto">
          <a:xfrm>
            <a:off x="571226" y="1202521"/>
            <a:ext cx="38306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sz="2800" dirty="0" smtClean="0">
                <a:solidFill>
                  <a:schemeClr val="bg1"/>
                </a:solidFill>
                <a:latin typeface="Arial Nova Cond"/>
                <a:cs typeface="Helvetica"/>
              </a:rPr>
              <a:t>Öne Çıkan Özellikler</a:t>
            </a:r>
            <a:endParaRPr lang="tr-TR" sz="2800" dirty="0">
              <a:solidFill>
                <a:schemeClr val="bg1"/>
              </a:solidFill>
              <a:latin typeface="Arial Nova Cond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1558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4198681" y="312632"/>
            <a:ext cx="39501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800" b="1" dirty="0" smtClean="0">
                <a:solidFill>
                  <a:srgbClr val="BEECFE"/>
                </a:solidFill>
                <a:latin typeface="DM Sans Bold"/>
              </a:rPr>
              <a:t>YENİ TEŞVİK SİSTEMİ</a:t>
            </a:r>
            <a:endParaRPr lang="tr-TR" sz="2800" b="1" dirty="0">
              <a:solidFill>
                <a:srgbClr val="BEECFE"/>
              </a:solidFill>
              <a:latin typeface="DM Sans Bold"/>
            </a:endParaRPr>
          </a:p>
        </p:txBody>
      </p:sp>
      <p:grpSp>
        <p:nvGrpSpPr>
          <p:cNvPr id="36" name="Grup 35"/>
          <p:cNvGrpSpPr/>
          <p:nvPr/>
        </p:nvGrpSpPr>
        <p:grpSpPr>
          <a:xfrm>
            <a:off x="767080" y="631290"/>
            <a:ext cx="10887908" cy="5739031"/>
            <a:chOff x="767080" y="631290"/>
            <a:chExt cx="10887908" cy="5739031"/>
          </a:xfrm>
        </p:grpSpPr>
        <p:pic>
          <p:nvPicPr>
            <p:cNvPr id="8" name="Resim 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85" b="96572" l="9976" r="89945">
                          <a14:foregroundMark x1="14768" y1="26379" x2="14768" y2="26379"/>
                          <a14:foregroundMark x1="15632" y1="32787" x2="15632" y2="32787"/>
                          <a14:foregroundMark x1="21288" y1="16095" x2="37549" y2="22206"/>
                          <a14:foregroundMark x1="49254" y1="17586" x2="62294" y2="21759"/>
                          <a14:foregroundMark x1="47761" y1="18331" x2="63158" y2="23994"/>
                          <a14:foregroundMark x1="13197" y1="14754" x2="13747" y2="70343"/>
                          <a14:foregroundMark x1="22781" y1="64531" x2="38099" y2="69747"/>
                          <a14:foregroundMark x1="48782" y1="52608" x2="60408" y2="47839"/>
                          <a14:foregroundMark x1="46504" y1="45902" x2="62294" y2="53204"/>
                          <a14:foregroundMark x1="71170" y1="36364" x2="86096" y2="31297"/>
                          <a14:foregroundMark x1="70935" y1="62295" x2="85153" y2="67511"/>
                          <a14:foregroundMark x1="71563" y1="78838" x2="85467" y2="79881"/>
                          <a14:foregroundMark x1="72427" y1="96572" x2="86174" y2="92697"/>
                          <a14:foregroundMark x1="47604" y1="87928" x2="60330" y2="84054"/>
                          <a14:foregroundMark x1="71799" y1="47094" x2="86803" y2="5424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 bwMode="auto">
            <a:xfrm>
              <a:off x="767080" y="631290"/>
              <a:ext cx="10887908" cy="5739031"/>
            </a:xfrm>
            <a:prstGeom prst="rect">
              <a:avLst/>
            </a:prstGeom>
          </p:spPr>
        </p:pic>
        <p:cxnSp>
          <p:nvCxnSpPr>
            <p:cNvPr id="3" name="Düz Bağlayıcı 2"/>
            <p:cNvCxnSpPr/>
            <p:nvPr/>
          </p:nvCxnSpPr>
          <p:spPr>
            <a:xfrm flipV="1">
              <a:off x="2563217" y="3096321"/>
              <a:ext cx="262973" cy="1892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" name="Düz Bağlayıcı 4"/>
            <p:cNvCxnSpPr/>
            <p:nvPr/>
          </p:nvCxnSpPr>
          <p:spPr>
            <a:xfrm flipH="1">
              <a:off x="2826190" y="1841708"/>
              <a:ext cx="14191" cy="2675523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Düz Bağlayıcı 12"/>
            <p:cNvCxnSpPr/>
            <p:nvPr/>
          </p:nvCxnSpPr>
          <p:spPr>
            <a:xfrm>
              <a:off x="2840380" y="1841708"/>
              <a:ext cx="212838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Düz Bağlayıcı 13"/>
            <p:cNvCxnSpPr/>
            <p:nvPr/>
          </p:nvCxnSpPr>
          <p:spPr>
            <a:xfrm>
              <a:off x="2826190" y="4517231"/>
              <a:ext cx="212838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Düz Bağlayıcı 14"/>
            <p:cNvCxnSpPr/>
            <p:nvPr/>
          </p:nvCxnSpPr>
          <p:spPr>
            <a:xfrm>
              <a:off x="5231740" y="1841708"/>
              <a:ext cx="447718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Düz Bağlayıcı 17"/>
            <p:cNvCxnSpPr/>
            <p:nvPr/>
          </p:nvCxnSpPr>
          <p:spPr>
            <a:xfrm>
              <a:off x="5231740" y="4517231"/>
              <a:ext cx="223859" cy="19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Düz Bağlayıcı 19"/>
            <p:cNvCxnSpPr/>
            <p:nvPr/>
          </p:nvCxnSpPr>
          <p:spPr>
            <a:xfrm>
              <a:off x="5453264" y="3532235"/>
              <a:ext cx="2336" cy="2073637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Düz Bağlayıcı 23"/>
            <p:cNvCxnSpPr/>
            <p:nvPr/>
          </p:nvCxnSpPr>
          <p:spPr>
            <a:xfrm>
              <a:off x="5455600" y="5594195"/>
              <a:ext cx="223859" cy="19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Düz Bağlayıcı 31"/>
            <p:cNvCxnSpPr/>
            <p:nvPr/>
          </p:nvCxnSpPr>
          <p:spPr>
            <a:xfrm>
              <a:off x="5453264" y="3543372"/>
              <a:ext cx="223859" cy="19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Düz Bağlayıcı 32"/>
            <p:cNvCxnSpPr/>
            <p:nvPr/>
          </p:nvCxnSpPr>
          <p:spPr>
            <a:xfrm>
              <a:off x="7898960" y="3532235"/>
              <a:ext cx="223859" cy="19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Düz Bağlayıcı 33"/>
            <p:cNvCxnSpPr/>
            <p:nvPr/>
          </p:nvCxnSpPr>
          <p:spPr>
            <a:xfrm flipH="1">
              <a:off x="8120482" y="2701210"/>
              <a:ext cx="2337" cy="1695437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Düz Bağlayıcı 36"/>
            <p:cNvCxnSpPr/>
            <p:nvPr/>
          </p:nvCxnSpPr>
          <p:spPr>
            <a:xfrm>
              <a:off x="8115811" y="2705880"/>
              <a:ext cx="223859" cy="19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Düz Bağlayıcı 37"/>
            <p:cNvCxnSpPr/>
            <p:nvPr/>
          </p:nvCxnSpPr>
          <p:spPr>
            <a:xfrm>
              <a:off x="8127489" y="3532235"/>
              <a:ext cx="223859" cy="19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Düz Bağlayıcı 38"/>
            <p:cNvCxnSpPr/>
            <p:nvPr/>
          </p:nvCxnSpPr>
          <p:spPr>
            <a:xfrm>
              <a:off x="8111141" y="4391786"/>
              <a:ext cx="223859" cy="19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Düz Bağlayıcı 39"/>
            <p:cNvCxnSpPr/>
            <p:nvPr/>
          </p:nvCxnSpPr>
          <p:spPr>
            <a:xfrm>
              <a:off x="7887282" y="5605682"/>
              <a:ext cx="223859" cy="19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Düz Bağlayıcı 40"/>
            <p:cNvCxnSpPr/>
            <p:nvPr/>
          </p:nvCxnSpPr>
          <p:spPr>
            <a:xfrm>
              <a:off x="8120482" y="5153288"/>
              <a:ext cx="0" cy="924404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Düz Bağlayıcı 43"/>
            <p:cNvCxnSpPr/>
            <p:nvPr/>
          </p:nvCxnSpPr>
          <p:spPr>
            <a:xfrm>
              <a:off x="8117370" y="5162440"/>
              <a:ext cx="223859" cy="19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" name="Düz Bağlayıcı 44"/>
            <p:cNvCxnSpPr/>
            <p:nvPr/>
          </p:nvCxnSpPr>
          <p:spPr>
            <a:xfrm>
              <a:off x="8111141" y="6065449"/>
              <a:ext cx="223859" cy="19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0884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3097194" y="350975"/>
            <a:ext cx="7166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800" b="1" dirty="0" smtClean="0">
                <a:solidFill>
                  <a:srgbClr val="BEECFE"/>
                </a:solidFill>
                <a:latin typeface="DM Sans Bold"/>
              </a:rPr>
              <a:t>YEREL KALKINMA HAMLESİ PROGRAMI</a:t>
            </a:r>
            <a:endParaRPr lang="tr-TR" sz="2800" b="1" dirty="0">
              <a:solidFill>
                <a:srgbClr val="BEECFE"/>
              </a:solidFill>
              <a:latin typeface="DM Sans Bold"/>
            </a:endParaRPr>
          </a:p>
        </p:txBody>
      </p:sp>
      <p:grpSp>
        <p:nvGrpSpPr>
          <p:cNvPr id="3" name="Grup 2"/>
          <p:cNvGrpSpPr/>
          <p:nvPr/>
        </p:nvGrpSpPr>
        <p:grpSpPr>
          <a:xfrm>
            <a:off x="7185924" y="3085410"/>
            <a:ext cx="3193679" cy="3545515"/>
            <a:chOff x="7124960" y="3063630"/>
            <a:chExt cx="3193679" cy="3545515"/>
          </a:xfrm>
        </p:grpSpPr>
        <p:sp>
          <p:nvSpPr>
            <p:cNvPr id="18" name="Yuvarlatılmış Dikdörtgen 17"/>
            <p:cNvSpPr/>
            <p:nvPr/>
          </p:nvSpPr>
          <p:spPr>
            <a:xfrm>
              <a:off x="7124960" y="4064321"/>
              <a:ext cx="3193679" cy="2544824"/>
            </a:xfrm>
            <a:prstGeom prst="round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tr-TR" sz="1400">
                <a:latin typeface="Poppins" panose="00000500000000000000" pitchFamily="2" charset="-94"/>
                <a:cs typeface="Poppins" panose="00000500000000000000" pitchFamily="2" charset="-9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7628270" y="3063630"/>
              <a:ext cx="2187061" cy="2158506"/>
            </a:xfrm>
            <a:prstGeom prst="ellipse">
              <a:avLst/>
            </a:prstGeom>
            <a:solidFill>
              <a:srgbClr val="0054C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00">
                <a:latin typeface="Poppins" panose="00000500000000000000" pitchFamily="2" charset="-94"/>
                <a:cs typeface="Poppins" panose="00000500000000000000" pitchFamily="2" charset="-94"/>
              </a:endParaRPr>
            </a:p>
          </p:txBody>
        </p:sp>
        <p:sp>
          <p:nvSpPr>
            <p:cNvPr id="20" name="Dikdörtgen 19"/>
            <p:cNvSpPr/>
            <p:nvPr/>
          </p:nvSpPr>
          <p:spPr>
            <a:xfrm>
              <a:off x="7601019" y="3840881"/>
              <a:ext cx="226265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tr-TR" sz="1400" dirty="0">
                  <a:solidFill>
                    <a:schemeClr val="bg1"/>
                  </a:solidFill>
                  <a:latin typeface="Poppins" panose="00000500000000000000" pitchFamily="2" charset="-94"/>
                  <a:cs typeface="Poppins" panose="00000500000000000000" pitchFamily="2" charset="-94"/>
                </a:rPr>
                <a:t>Her il için </a:t>
              </a:r>
            </a:p>
            <a:p>
              <a:pPr lvl="0" algn="ctr"/>
              <a:r>
                <a:rPr lang="tr-TR" sz="1400" b="1" dirty="0">
                  <a:solidFill>
                    <a:schemeClr val="bg1"/>
                  </a:solidFill>
                  <a:latin typeface="Poppins" panose="00000500000000000000" pitchFamily="2" charset="-94"/>
                  <a:cs typeface="Poppins" panose="00000500000000000000" pitchFamily="2" charset="-94"/>
                </a:rPr>
                <a:t>4 özel yatırım konusu</a:t>
              </a:r>
              <a:endParaRPr lang="tr-TR" sz="1400" dirty="0">
                <a:solidFill>
                  <a:schemeClr val="bg1"/>
                </a:solidFill>
                <a:latin typeface="Poppins" panose="00000500000000000000" pitchFamily="2" charset="-94"/>
                <a:cs typeface="Poppins" panose="00000500000000000000" pitchFamily="2" charset="-94"/>
              </a:endParaRPr>
            </a:p>
            <a:p>
              <a:pPr lvl="0" algn="ctr"/>
              <a:r>
                <a:rPr lang="tr-TR" sz="1400" dirty="0">
                  <a:solidFill>
                    <a:schemeClr val="bg1"/>
                  </a:solidFill>
                  <a:latin typeface="Poppins" panose="00000500000000000000" pitchFamily="2" charset="-94"/>
                  <a:cs typeface="Poppins" panose="00000500000000000000" pitchFamily="2" charset="-94"/>
                </a:rPr>
                <a:t>belirlenir</a:t>
              </a:r>
            </a:p>
          </p:txBody>
        </p:sp>
        <p:sp>
          <p:nvSpPr>
            <p:cNvPr id="21" name="Dikdörtgen 20"/>
            <p:cNvSpPr/>
            <p:nvPr/>
          </p:nvSpPr>
          <p:spPr>
            <a:xfrm>
              <a:off x="7411216" y="5438587"/>
              <a:ext cx="262116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r-TR" sz="1400" dirty="0">
                  <a:solidFill>
                    <a:schemeClr val="bg1"/>
                  </a:solidFill>
                  <a:latin typeface="Poppins" panose="00000500000000000000" pitchFamily="2" charset="-94"/>
                  <a:cs typeface="Poppins" panose="00000500000000000000" pitchFamily="2" charset="-94"/>
                </a:rPr>
                <a:t>Yerel yatırım konuları listesi, Bakanlık tarafından her yıl Ocak ayı içerisinde güncellenebilmektedir.</a:t>
              </a:r>
            </a:p>
          </p:txBody>
        </p:sp>
      </p:grpSp>
      <p:sp>
        <p:nvSpPr>
          <p:cNvPr id="29" name="Beşgen 28"/>
          <p:cNvSpPr/>
          <p:nvPr/>
        </p:nvSpPr>
        <p:spPr>
          <a:xfrm>
            <a:off x="186225" y="1237698"/>
            <a:ext cx="5303167" cy="2090696"/>
          </a:xfrm>
          <a:prstGeom prst="homePlate">
            <a:avLst>
              <a:gd name="adj" fmla="val 66848"/>
            </a:avLst>
          </a:prstGeom>
          <a:solidFill>
            <a:srgbClr val="0054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tr-TR" sz="2000" b="1" dirty="0">
                <a:solidFill>
                  <a:schemeClr val="bg1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Yerel Kalkınma Hamlesi Programı</a:t>
            </a:r>
            <a:r>
              <a:rPr lang="tr-TR" sz="1400" b="1" dirty="0">
                <a:solidFill>
                  <a:srgbClr val="C00000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,</a:t>
            </a:r>
          </a:p>
          <a:p>
            <a:pPr lvl="0" algn="r"/>
            <a:r>
              <a:rPr lang="tr-TR" b="1" i="1" dirty="0">
                <a:solidFill>
                  <a:schemeClr val="bg1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Türkiye Yüzyılı Kalkınma </a:t>
            </a:r>
            <a:r>
              <a:rPr lang="tr-TR" b="1" i="1" dirty="0" smtClean="0">
                <a:solidFill>
                  <a:schemeClr val="bg1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Hamlesi</a:t>
            </a:r>
          </a:p>
          <a:p>
            <a:pPr lvl="0" algn="r"/>
            <a:r>
              <a:rPr lang="tr-TR" sz="1600" b="1" i="1" dirty="0" smtClean="0">
                <a:solidFill>
                  <a:schemeClr val="bg1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kapsamındaki </a:t>
            </a:r>
            <a:r>
              <a:rPr lang="tr-TR" sz="1600" b="1" i="1" dirty="0">
                <a:solidFill>
                  <a:schemeClr val="bg1"/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3 Programdan biridir</a:t>
            </a:r>
            <a:r>
              <a:rPr lang="tr-TR" sz="1400" b="1" i="1" dirty="0">
                <a:solidFill>
                  <a:schemeClr val="accent5">
                    <a:lumMod val="50000"/>
                  </a:schemeClr>
                </a:solidFill>
                <a:latin typeface="Poppins" panose="00000500000000000000" pitchFamily="2" charset="-94"/>
                <a:cs typeface="Poppins" panose="00000500000000000000" pitchFamily="2" charset="-94"/>
              </a:rPr>
              <a:t>.</a:t>
            </a:r>
          </a:p>
        </p:txBody>
      </p:sp>
      <p:grpSp>
        <p:nvGrpSpPr>
          <p:cNvPr id="2" name="Grup 1"/>
          <p:cNvGrpSpPr/>
          <p:nvPr/>
        </p:nvGrpSpPr>
        <p:grpSpPr>
          <a:xfrm>
            <a:off x="5802285" y="1699701"/>
            <a:ext cx="5960958" cy="1181922"/>
            <a:chOff x="5840444" y="1617910"/>
            <a:chExt cx="5960958" cy="1181922"/>
          </a:xfrm>
        </p:grpSpPr>
        <p:sp>
          <p:nvSpPr>
            <p:cNvPr id="33" name="Yuvarlatılmış Dikdörtgen 32"/>
            <p:cNvSpPr/>
            <p:nvPr/>
          </p:nvSpPr>
          <p:spPr>
            <a:xfrm>
              <a:off x="5840444" y="1617910"/>
              <a:ext cx="5960958" cy="118192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>
                <a:latin typeface="Poppins" panose="00000500000000000000" pitchFamily="2" charset="-94"/>
                <a:cs typeface="Poppins" panose="00000500000000000000" pitchFamily="2" charset="-94"/>
              </a:endParaRPr>
            </a:p>
          </p:txBody>
        </p:sp>
        <p:sp>
          <p:nvSpPr>
            <p:cNvPr id="30" name="Dikdörtgen 29"/>
            <p:cNvSpPr/>
            <p:nvPr/>
          </p:nvSpPr>
          <p:spPr>
            <a:xfrm>
              <a:off x="6320428" y="1981805"/>
              <a:ext cx="480964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tr-TR" sz="1400" b="1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Amaç</a:t>
              </a:r>
              <a:r>
                <a:rPr lang="tr-TR" sz="1400" dirty="0">
                  <a:latin typeface="Poppins" panose="00000500000000000000" pitchFamily="2" charset="-94"/>
                  <a:cs typeface="Poppins" panose="00000500000000000000" pitchFamily="2" charset="-94"/>
                </a:rPr>
                <a:t> Bölgeler arası gelişmişlik farklılıklarının </a:t>
              </a:r>
              <a:r>
                <a:rPr lang="tr-TR" sz="1400" dirty="0" smtClean="0">
                  <a:latin typeface="Poppins" panose="00000500000000000000" pitchFamily="2" charset="-94"/>
                  <a:cs typeface="Poppins" panose="00000500000000000000" pitchFamily="2" charset="-94"/>
                </a:rPr>
                <a:t>azaltılması ve </a:t>
              </a:r>
              <a:r>
                <a:rPr lang="tr-TR" sz="1400" dirty="0">
                  <a:latin typeface="Poppins" panose="00000500000000000000" pitchFamily="2" charset="-94"/>
                  <a:cs typeface="Poppins" panose="00000500000000000000" pitchFamily="2" charset="-94"/>
                </a:rPr>
                <a:t>bölgelerin rekabet güçlerinin artırılması</a:t>
              </a:r>
            </a:p>
          </p:txBody>
        </p:sp>
        <p:sp>
          <p:nvSpPr>
            <p:cNvPr id="31" name="İkizkenar Üçgen 30"/>
            <p:cNvSpPr/>
            <p:nvPr/>
          </p:nvSpPr>
          <p:spPr>
            <a:xfrm rot="5400000">
              <a:off x="5777954" y="2057598"/>
              <a:ext cx="522572" cy="372281"/>
            </a:xfrm>
            <a:prstGeom prst="triangl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 sz="1400">
                <a:latin typeface="Poppins" panose="00000500000000000000" pitchFamily="2" charset="-94"/>
                <a:cs typeface="Poppins" panose="00000500000000000000" pitchFamily="2" charset="-94"/>
              </a:endParaRPr>
            </a:p>
          </p:txBody>
        </p:sp>
      </p:grpSp>
      <p:pic>
        <p:nvPicPr>
          <p:cNvPr id="32" name="Resim 3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2" b="89373" l="4889" r="95667">
                        <a14:foregroundMark x1="10778" y1="25610" x2="10778" y2="25610"/>
                        <a14:foregroundMark x1="6556" y1="29617" x2="6556" y2="29617"/>
                        <a14:foregroundMark x1="5778" y1="44077" x2="5778" y2="44077"/>
                        <a14:foregroundMark x1="6556" y1="38328" x2="6556" y2="38328"/>
                        <a14:foregroundMark x1="19889" y1="31359" x2="19889" y2="31359"/>
                        <a14:foregroundMark x1="17889" y1="31533" x2="17889" y2="31533"/>
                        <a14:foregroundMark x1="18333" y1="29965" x2="18333" y2="29965"/>
                        <a14:foregroundMark x1="90667" y1="35192" x2="90667" y2="35192"/>
                        <a14:foregroundMark x1="95000" y1="45470" x2="95000" y2="45470"/>
                        <a14:foregroundMark x1="95667" y1="69164" x2="95667" y2="69164"/>
                        <a14:foregroundMark x1="4889" y1="35192" x2="4889" y2="35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72" y="3155371"/>
            <a:ext cx="5678572" cy="3621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19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chool_POWER_USER_SEPARATOR_ICONS_academics_POWER_USER_SEPARATOR_ICONS_book_POWER_USER_SEPARATOR_ICONS_college_POWER_USER_SEPARATOR_ICONS_education_POWER_USER_SEPARATOR_ICONS_humanitarian_POWER_USER_SEPARATOR_ICONS_infrastructure_POWER_USER_SEPARATOR_ICONS_story_POWER_USER_SEPARATOR_ICONS_university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chool_POWER_USER_SEPARATOR_ICONS_academics_POWER_USER_SEPARATOR_ICONS_book_POWER_USER_SEPARATOR_ICONS_college_POWER_USER_SEPARATOR_ICONS_education_POWER_USER_SEPARATOR_ICONS_humanitarian_POWER_USER_SEPARATOR_ICONS_infrastructure_POWER_USER_SEPARATOR_ICONS_story_POWER_USER_SEPARATOR_ICONS_university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chool_POWER_USER_SEPARATOR_ICONS_academics_POWER_USER_SEPARATOR_ICONS_book_POWER_USER_SEPARATOR_ICONS_college_POWER_USER_SEPARATOR_ICONS_education_POWER_USER_SEPARATOR_ICONS_humanitarian_POWER_USER_SEPARATOR_ICONS_infrastructure_POWER_USER_SEPARATOR_ICONS_story_POWER_USER_SEPARATOR_ICONS_university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Wifi*connectivity*network*Internet*antenna*wireless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family*people*children*parents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family*people*children*parents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ar chart*graph*statistics*data*figures*numbers*analytics*analysis*dashboard*column chart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line chart*graph*statistics*data*figures*numbers*analytics*analysis*dashboard*trends*steering*big data*growth*increase*surg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chool_POWER_USER_SEPARATOR_ICONS_academics_POWER_USER_SEPARATOR_ICONS_book_POWER_USER_SEPARATOR_ICONS_college_POWER_USER_SEPARATOR_ICONS_education_POWER_USER_SEPARATOR_ICONS_humanitarian_POWER_USER_SEPARATOR_ICONS_infrastructure_POWER_USER_SEPARATOR_ICONS_story_POWER_USER_SEPARATOR_ICONS_university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chool_POWER_USER_SEPARATOR_ICONS_academics_POWER_USER_SEPARATOR_ICONS_book_POWER_USER_SEPARATOR_ICONS_college_POWER_USER_SEPARATOR_ICONS_education_POWER_USER_SEPARATOR_ICONS_humanitarian_POWER_USER_SEPARATOR_ICONS_infrastructure_POWER_USER_SEPARATOR_ICONS_story_POWER_USER_SEPARATOR_ICONS_university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chool_POWER_USER_SEPARATOR_ICONS_academics_POWER_USER_SEPARATOR_ICONS_book_POWER_USER_SEPARATOR_ICONS_college_POWER_USER_SEPARATOR_ICONS_education_POWER_USER_SEPARATOR_ICONS_humanitarian_POWER_USER_SEPARATOR_ICONS_infrastructure_POWER_USER_SEPARATOR_ICONS_story_POWER_USER_SEPARATOR_ICONS_university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Wifi*connectivity*network*Internet*antenna*wireless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ar chart*graph*statistics*data*figures*numbers*analytics*analysis*dashboard*column chart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family*people*children*parent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bar chart*graph*statistics*data*figures*numbers*analytics*analysis*dashboard*column chart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line chart*graph*statistics*data*figures*numbers*analytics*analysis*dashboard*trends*steering*big data*growth*increase*surg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line chart*graph*statistics*data*figures*numbers*analytics*analysis*dashboard*trends*steering*big data*growth*increase*surg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chool_POWER_USER_SEPARATOR_ICONS_academics_POWER_USER_SEPARATOR_ICONS_book_POWER_USER_SEPARATOR_ICONS_college_POWER_USER_SEPARATOR_ICONS_education_POWER_USER_SEPARATOR_ICONS_humanitarian_POWER_USER_SEPARATOR_ICONS_infrastructure_POWER_USER_SEPARATOR_ICONS_story_POWER_USER_SEPARATOR_ICONS_university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chool_POWER_USER_SEPARATOR_ICONS_academics_POWER_USER_SEPARATOR_ICONS_book_POWER_USER_SEPARATOR_ICONS_college_POWER_USER_SEPARATOR_ICONS_education_POWER_USER_SEPARATOR_ICONS_humanitarian_POWER_USER_SEPARATOR_ICONS_infrastructure_POWER_USER_SEPARATOR_ICONS_story_POWER_USER_SEPARATOR_ICONS_university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chool_POWER_USER_SEPARATOR_ICONS_academics_POWER_USER_SEPARATOR_ICONS_book_POWER_USER_SEPARATOR_ICONS_college_POWER_USER_SEPARATOR_ICONS_education_POWER_USER_SEPARATOR_ICONS_humanitarian_POWER_USER_SEPARATOR_ICONS_infrastructure_POWER_USER_SEPARATOR_ICONS_story_POWER_USER_SEPARATOR_ICONS_university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Wifi*connectivity*network*Internet*antenna*wireless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dark-money_POWER_USER_SEPARATOR_ICONS_anonymous_POWER_USER_SEPARATOR_ICONS_coin_POWER_USER_SEPARATOR_ICONS_corruption_POWER_USER_SEPARATOR_ICONS_election_POWER_USER_SEPARATOR_ICONS_money_POWER_USER_SEPARATOR_ICONS_pac_POWER_USER_SEPARATOR_ICONS_politics"/>
</p:tagLst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6099</TotalTime>
  <Words>1320</Words>
  <Application>Microsoft Office PowerPoint</Application>
  <PresentationFormat>Geniş ekran</PresentationFormat>
  <Paragraphs>252</Paragraphs>
  <Slides>15</Slides>
  <Notes>15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12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15</vt:i4>
      </vt:variant>
    </vt:vector>
  </HeadingPairs>
  <TitlesOfParts>
    <vt:vector size="29" baseType="lpstr">
      <vt:lpstr>Arial</vt:lpstr>
      <vt:lpstr>Arial Nova Cond</vt:lpstr>
      <vt:lpstr>Calibri</vt:lpstr>
      <vt:lpstr>Calibri Light</vt:lpstr>
      <vt:lpstr>DM Sans Bold</vt:lpstr>
      <vt:lpstr>Helvetica</vt:lpstr>
      <vt:lpstr>Poppins</vt:lpstr>
      <vt:lpstr>Poppins Bold</vt:lpstr>
      <vt:lpstr>Poppins ExtraLight</vt:lpstr>
      <vt:lpstr>Segoe UI Symbol</vt:lpstr>
      <vt:lpstr>Times New Roman</vt:lpstr>
      <vt:lpstr>Wingdings</vt:lpstr>
      <vt:lpstr>Office Teması</vt:lpstr>
      <vt:lpstr>1_Office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Buse Aytop Kol</dc:creator>
  <cp:lastModifiedBy>MEHMET  SERT</cp:lastModifiedBy>
  <cp:revision>138</cp:revision>
  <dcterms:created xsi:type="dcterms:W3CDTF">2022-01-31T16:38:20Z</dcterms:created>
  <dcterms:modified xsi:type="dcterms:W3CDTF">2026-03-05T11:36:15Z</dcterms:modified>
</cp:coreProperties>
</file>